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4" r:id="rId5"/>
    <p:sldId id="282" r:id="rId6"/>
    <p:sldId id="283" r:id="rId7"/>
    <p:sldId id="272" r:id="rId8"/>
    <p:sldId id="284" r:id="rId9"/>
    <p:sldId id="286" r:id="rId10"/>
    <p:sldId id="285" r:id="rId11"/>
    <p:sldId id="287" r:id="rId12"/>
    <p:sldId id="288" r:id="rId13"/>
    <p:sldId id="289" r:id="rId14"/>
    <p:sldId id="278" r:id="rId15"/>
    <p:sldId id="273" r:id="rId16"/>
    <p:sldId id="290" r:id="rId17"/>
    <p:sldId id="277" r:id="rId18"/>
    <p:sldId id="279" r:id="rId19"/>
    <p:sldId id="291" r:id="rId20"/>
    <p:sldId id="28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496" autoAdjust="0"/>
    <p:restoredTop sz="86441" autoAdjust="0"/>
  </p:normalViewPr>
  <p:slideViewPr>
    <p:cSldViewPr>
      <p:cViewPr varScale="1">
        <p:scale>
          <a:sx n="74" d="100"/>
          <a:sy n="74" d="100"/>
        </p:scale>
        <p:origin x="-10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794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1E76422-3BFC-4B4A-8295-4FEA5CEA119A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0DDCE4C-D270-4B55-AC6E-0748AF92D0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348880"/>
            <a:ext cx="8316416" cy="21602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u="sng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u="sng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2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DEPARTMENT OF ELECTRONICS AND COMMUNICATION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  <a:t>DESIGN OF REAL TIME SPEECH RECOGNITION SYSTEM</a:t>
            </a:r>
            <a:b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  <a:t>VIII SEMESTER</a:t>
            </a:r>
            <a:b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effectLst/>
                <a:latin typeface="Times New Roman" pitchFamily="18" charset="0"/>
                <a:cs typeface="Times New Roman" pitchFamily="18" charset="0"/>
              </a:rPr>
              <a:t>SESSION: JAN – JUN 2017</a:t>
            </a:r>
            <a:endParaRPr lang="en-US" sz="2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7920880" cy="1872208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SUBMITTED BY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                                                         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DHANANJAY  KUMAR K L (1PI13EC030)                    Dr.MANIKANDAN J</a:t>
            </a:r>
          </a:p>
          <a:p>
            <a:pPr lvl="0"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KARAN G BARHANPUR (1PI13EC039)                         Professor, ECE Dept</a:t>
            </a:r>
          </a:p>
          <a:p>
            <a:pPr lvl="0" algn="l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KIRAN UDAY PAI  (1PI13EC041)</a:t>
            </a:r>
          </a:p>
        </p:txBody>
      </p:sp>
      <p:pic>
        <p:nvPicPr>
          <p:cNvPr id="4" name="Picture 3" descr="Z:\circuits\download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0"/>
            <a:ext cx="2376264" cy="220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3600" dirty="0" smtClean="0">
                <a:effectLst/>
                <a:latin typeface="Times New Roman" pitchFamily="18" charset="0"/>
                <a:cs typeface="Times New Roman" pitchFamily="18" charset="0"/>
              </a:rPr>
              <a:t>EUCLIDEAN </a:t>
            </a:r>
            <a:r>
              <a:rPr lang="en-GB" sz="3600" dirty="0" smtClean="0">
                <a:effectLst/>
                <a:latin typeface="Times New Roman" pitchFamily="18" charset="0"/>
                <a:cs typeface="Times New Roman" pitchFamily="18" charset="0"/>
              </a:rPr>
              <a:t>CLASSIFIER USING FILTERBANKS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9600" dirty="0" err="1" smtClean="0">
                <a:latin typeface="Times New Roman" pitchFamily="18" charset="0"/>
                <a:cs typeface="Times New Roman" pitchFamily="18" charset="0"/>
              </a:rPr>
              <a:t>Eucledean</a:t>
            </a:r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 distance is calculated using the   </a:t>
            </a:r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formula</a:t>
            </a:r>
            <a:endParaRPr lang="en-GB" sz="9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4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4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5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5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5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5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The obtained array is compared with the reference matrix.</a:t>
            </a:r>
          </a:p>
          <a:p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index of the array with minimum distance is </a:t>
            </a:r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displayed.</a:t>
            </a:r>
          </a:p>
          <a:p>
            <a:r>
              <a:rPr lang="en-GB" sz="9600" dirty="0" smtClean="0">
                <a:latin typeface="Times New Roman" pitchFamily="18" charset="0"/>
                <a:cs typeface="Times New Roman" pitchFamily="18" charset="0"/>
              </a:rPr>
              <a:t>The efficiency was found to be 65-70%</a:t>
            </a:r>
          </a:p>
          <a:p>
            <a:endParaRPr lang="en-GB" sz="5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59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GB" sz="40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2276872"/>
            <a:ext cx="6552728" cy="12961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FILTERBANK ARRAY FOR DIGIT ZERO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2045952"/>
            <a:ext cx="7499350" cy="360429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FILTERBANK ARRAY FOR </a:t>
            </a:r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     DIGIT ONE</a:t>
            </a:r>
            <a:endParaRPr lang="en-US" dirty="0"/>
          </a:p>
        </p:txBody>
      </p:sp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2045952"/>
            <a:ext cx="7674818" cy="3604296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FILTERBANK ARRAY FOR </a:t>
            </a:r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OTHER DIGITS</a:t>
            </a:r>
            <a:endParaRPr lang="en-US" dirty="0"/>
          </a:p>
        </p:txBody>
      </p:sp>
      <p:pic>
        <p:nvPicPr>
          <p:cNvPr id="4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484784"/>
            <a:ext cx="3744416" cy="2376264"/>
          </a:xfrm>
        </p:spPr>
      </p:pic>
      <p:pic>
        <p:nvPicPr>
          <p:cNvPr id="5" name="Picture 4" descr="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1556792"/>
            <a:ext cx="3960440" cy="2232248"/>
          </a:xfrm>
          <a:prstGeom prst="rect">
            <a:avLst/>
          </a:prstGeom>
        </p:spPr>
      </p:pic>
      <p:pic>
        <p:nvPicPr>
          <p:cNvPr id="6" name="Picture 5" descr="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624" y="3861048"/>
            <a:ext cx="3816424" cy="2557409"/>
          </a:xfrm>
          <a:prstGeom prst="rect">
            <a:avLst/>
          </a:prstGeom>
        </p:spPr>
      </p:pic>
      <p:pic>
        <p:nvPicPr>
          <p:cNvPr id="7" name="Picture 6" descr="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39544" y="3861048"/>
            <a:ext cx="3990443" cy="2520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PHONEMES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phoneme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is a unit of sound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speech.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 phoneme doesn't have any inherent meaning by </a:t>
            </a:r>
            <a:r>
              <a:rPr lang="en-US" dirty="0" smtClean="0"/>
              <a:t>itself.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B</a:t>
            </a:r>
            <a:r>
              <a:rPr lang="en-US" dirty="0" smtClean="0"/>
              <a:t>ut </a:t>
            </a:r>
            <a:r>
              <a:rPr lang="en-US" dirty="0" smtClean="0"/>
              <a:t>when you put phonemes together, they can make </a:t>
            </a:r>
            <a:r>
              <a:rPr lang="en-US" dirty="0" smtClean="0"/>
              <a:t>words.</a:t>
            </a:r>
          </a:p>
          <a:p>
            <a:pPr>
              <a:buFont typeface="Courier New" pitchFamily="49" charset="0"/>
              <a:buChar char="o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third technique is based on this approach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PHONEMES FOR DIGITS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53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737" y="1065011"/>
            <a:ext cx="5546858" cy="5164672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DIGIT RECOGNITION USING PHONETIC APPROACH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Here we use two SVM classifiers.</a:t>
            </a:r>
          </a:p>
          <a:p>
            <a:r>
              <a:rPr lang="en-GB" dirty="0" smtClean="0"/>
              <a:t>One to extract the phonemes.</a:t>
            </a:r>
          </a:p>
          <a:p>
            <a:r>
              <a:rPr lang="en-GB" dirty="0" smtClean="0"/>
              <a:t>Second to detect the digits based on the extracted phonemes.</a:t>
            </a:r>
          </a:p>
          <a:p>
            <a:r>
              <a:rPr lang="en-GB" dirty="0" smtClean="0"/>
              <a:t>A total of 17 phonemes are detected for digits 0 to 9.</a:t>
            </a:r>
          </a:p>
          <a:p>
            <a:r>
              <a:rPr lang="en-GB" dirty="0" smtClean="0"/>
              <a:t>Our first classifier detects the phonemes from the speech. </a:t>
            </a:r>
          </a:p>
          <a:p>
            <a:r>
              <a:rPr lang="en-GB" dirty="0" smtClean="0"/>
              <a:t>Second classifier then detects the digits based on the phonemes obtained.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PHONEMES EXTRACTION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ZERO=ZE_IY_RO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8112" y="1988840"/>
            <a:ext cx="8100392" cy="424847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effectLst/>
                <a:latin typeface="Times New Roman" pitchFamily="18" charset="0"/>
                <a:cs typeface="Times New Roman" pitchFamily="18" charset="0"/>
              </a:rPr>
              <a:t>ONE</a:t>
            </a:r>
            <a:endParaRPr lang="en-US" sz="36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980728"/>
            <a:ext cx="7499350" cy="518457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        METHODOLOGY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Untitled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1447800"/>
            <a:ext cx="6264696" cy="50775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55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620688"/>
            <a:ext cx="7344816" cy="5627712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988840"/>
            <a:ext cx="7674056" cy="2520280"/>
          </a:xfrm>
        </p:spPr>
        <p:txBody>
          <a:bodyPr/>
          <a:lstStyle/>
          <a:p>
            <a:pPr algn="ctr"/>
            <a:r>
              <a:rPr lang="en-GB" b="1" i="1" dirty="0" smtClean="0">
                <a:effectLst/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b="1" i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FEATURE EXTRACTION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MFCC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Frame the signal into short frames.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each frame calculate the periodogram estimate of the power spectrum.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Apply the Mel filter bank to the power spectra, sum the energy in each filter.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Take the logarithm of all filter bank energies.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Take the DCT of the log filter bank energies.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Keep DCT coefficients 2-13, discard the rest.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MFCC FLOWCHART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mfcc-czt-3-7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87624" y="1556792"/>
            <a:ext cx="7272808" cy="41764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DISCRETE COSINE TRANSFORM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Discrete Cosine Transform (DCT) of the 26 log filter bank energies is taken to give 26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cepstral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coefficients.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ASR, only the 12 of the 26 coefficients are kept.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DCT COEFFICIENTS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Screenshot (7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268760"/>
            <a:ext cx="7785497" cy="518457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661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  <a:latin typeface="Times New Roman" pitchFamily="18" charset="0"/>
                <a:cs typeface="Times New Roman" pitchFamily="18" charset="0"/>
              </a:rPr>
              <a:t>DELTA COEFFICIENTS CALCULATION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Delta coefficients are calculated using the formula</a:t>
            </a:r>
          </a:p>
          <a:p>
            <a:pPr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GB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=c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t+1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  c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t-1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buNone/>
            </a:pP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where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varies from 1 to 26 and t represents frame number</a:t>
            </a:r>
            <a:endParaRPr lang="en-GB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>
                <a:effectLst/>
                <a:latin typeface="Times New Roman" pitchFamily="18" charset="0"/>
                <a:cs typeface="Times New Roman" pitchFamily="18" charset="0"/>
              </a:rPr>
              <a:t>DIFFERENT WAYS OF CLASSIFICATION</a:t>
            </a:r>
            <a:endParaRPr lang="en-US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Three different ways</a:t>
            </a:r>
          </a:p>
          <a:p>
            <a:pPr>
              <a:buFont typeface="Wingdings" pitchFamily="2" charset="2"/>
              <a:buChar char="§"/>
            </a:pP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Eucledean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Classifier using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Filterbanks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SVM classifier using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Filterbanks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SVM classifier using MFCC and Delta coefficients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400" dirty="0" smtClean="0">
                <a:effectLst/>
                <a:latin typeface="Times New Roman" pitchFamily="18" charset="0"/>
                <a:cs typeface="Times New Roman" pitchFamily="18" charset="0"/>
              </a:rPr>
              <a:t>EUCLIDEAN </a:t>
            </a:r>
            <a:r>
              <a:rPr lang="en-GB" sz="4400" dirty="0" smtClean="0">
                <a:effectLst/>
                <a:latin typeface="Times New Roman" pitchFamily="18" charset="0"/>
                <a:cs typeface="Times New Roman" pitchFamily="18" charset="0"/>
              </a:rPr>
              <a:t>CLASSIFIER USING FILTERBANKS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Filterbank</a:t>
            </a:r>
            <a:r>
              <a:rPr lang="en-GB" dirty="0" smtClean="0"/>
              <a:t> which has maximum power for    each Frame is computed.</a:t>
            </a:r>
          </a:p>
          <a:p>
            <a:r>
              <a:rPr lang="en-GB" dirty="0" smtClean="0"/>
              <a:t>For every frame if the power is above some threshold we retain the filter bank number.</a:t>
            </a:r>
          </a:p>
          <a:p>
            <a:r>
              <a:rPr lang="en-GB" dirty="0" smtClean="0"/>
              <a:t>Else set the filter bank number to zero.</a:t>
            </a:r>
          </a:p>
          <a:p>
            <a:r>
              <a:rPr lang="en-GB" dirty="0" smtClean="0"/>
              <a:t>Now this data is stored as a array of frames.</a:t>
            </a:r>
          </a:p>
          <a:p>
            <a:r>
              <a:rPr lang="en-GB" dirty="0" smtClean="0"/>
              <a:t>We use this array as the reference matrix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2180</TotalTime>
  <Words>303</Words>
  <Application>Microsoft Office PowerPoint</Application>
  <PresentationFormat>On-screen Show (4:3)</PresentationFormat>
  <Paragraphs>74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                DEPARTMENT OF ELECTRONICS AND COMMUNICATION  DESIGN OF REAL TIME SPEECH RECOGNITION SYSTEM  VIII SEMESTER SESSION: JAN – JUN 2017</vt:lpstr>
      <vt:lpstr>        METHODOLOGY</vt:lpstr>
      <vt:lpstr>FEATURE EXTRACTION</vt:lpstr>
      <vt:lpstr>MFCC FLOWCHART</vt:lpstr>
      <vt:lpstr>DISCRETE COSINE TRANSFORM</vt:lpstr>
      <vt:lpstr>DCT COEFFICIENTS</vt:lpstr>
      <vt:lpstr>DELTA COEFFICIENTS CALCULATION</vt:lpstr>
      <vt:lpstr>DIFFERENT WAYS OF CLASSIFICATION</vt:lpstr>
      <vt:lpstr>EUCLIDEAN CLASSIFIER USING FILTERBANKS</vt:lpstr>
      <vt:lpstr>EUCLIDEAN CLASSIFIER USING FILTERBANKS</vt:lpstr>
      <vt:lpstr>FILTERBANK ARRAY FOR DIGIT ZERO</vt:lpstr>
      <vt:lpstr>FILTERBANK ARRAY FOR      DIGIT ONE</vt:lpstr>
      <vt:lpstr>FILTERBANK ARRAY FOR OTHER DIGITS</vt:lpstr>
      <vt:lpstr>PHONEMES</vt:lpstr>
      <vt:lpstr> PHONEMES FOR DIGITS</vt:lpstr>
      <vt:lpstr>DIGIT RECOGNITION USING PHONETIC APPROACH</vt:lpstr>
      <vt:lpstr>PHONEMES EXTRACTION </vt:lpstr>
      <vt:lpstr>ONE</vt:lpstr>
      <vt:lpstr>Slide 19</vt:lpstr>
      <vt:lpstr>Slide 20</vt:lpstr>
      <vt:lpstr>THANK 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ELECTRONICS AND COMMUNICATION  FINAL YEAR PROJECT VIII SEMESTER SESSION: JAN – JUN 2017</dc:title>
  <dc:creator>Kumar</dc:creator>
  <cp:lastModifiedBy>UDAYPAI</cp:lastModifiedBy>
  <cp:revision>36</cp:revision>
  <dcterms:created xsi:type="dcterms:W3CDTF">2017-01-28T04:57:04Z</dcterms:created>
  <dcterms:modified xsi:type="dcterms:W3CDTF">2017-03-10T20:55:28Z</dcterms:modified>
</cp:coreProperties>
</file>