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315" r:id="rId2"/>
    <p:sldId id="371" r:id="rId3"/>
    <p:sldId id="370" r:id="rId4"/>
    <p:sldId id="372" r:id="rId5"/>
    <p:sldId id="373" r:id="rId6"/>
    <p:sldId id="374" r:id="rId7"/>
    <p:sldId id="375" r:id="rId8"/>
    <p:sldId id="377" r:id="rId9"/>
    <p:sldId id="386" r:id="rId10"/>
    <p:sldId id="384" r:id="rId11"/>
    <p:sldId id="385" r:id="rId12"/>
    <p:sldId id="387" r:id="rId13"/>
    <p:sldId id="388" r:id="rId14"/>
    <p:sldId id="383" r:id="rId15"/>
    <p:sldId id="38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nstituto Federal" initials="IF" lastIdx="1" clrIdx="0"/>
  <p:cmAuthor id="1" name="Roben Castagna Lunardi" initials="RCL" lastIdx="1" clrIdx="1">
    <p:extLst>
      <p:ext uri="{19B8F6BF-5375-455C-9EA6-DF929625EA0E}">
        <p15:presenceInfo xmlns:p15="http://schemas.microsoft.com/office/powerpoint/2012/main" userId="S::roben.lunardi@edu.pucrs.br::03547c34-c25d-4e1d-ba97-b37fd10546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E52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16" autoAdjust="0"/>
    <p:restoredTop sz="69634" autoAdjust="0"/>
  </p:normalViewPr>
  <p:slideViewPr>
    <p:cSldViewPr>
      <p:cViewPr varScale="1">
        <p:scale>
          <a:sx n="105" d="100"/>
          <a:sy n="105" d="100"/>
        </p:scale>
        <p:origin x="3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120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50059-4C0D-426A-9F04-B4F29C6DFFC5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C0BCC-95BF-4A26-AC4E-F9FDC65811F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453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D75C-3020-4891-B89E-3C6F8E476CE9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A616-02B3-4387-8FBA-56033DD21A2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31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7A616-02B3-4387-8FBA-56033DD21A2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75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7A616-02B3-4387-8FBA-56033DD21A2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1406-1EAD-C448-9E51-341504D14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04" y="1122363"/>
            <a:ext cx="892899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D0FDC-E8C1-E24A-8A65-B6EA81F0B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3602038"/>
            <a:ext cx="89289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  <a:p>
            <a:r>
              <a:rPr lang="en-GB" dirty="0"/>
              <a:t>Prof. </a:t>
            </a:r>
            <a:r>
              <a:rPr lang="en-GB" dirty="0" err="1"/>
              <a:t>Roben</a:t>
            </a:r>
            <a:r>
              <a:rPr lang="en-GB" dirty="0"/>
              <a:t> </a:t>
            </a:r>
            <a:r>
              <a:rPr lang="en-GB" dirty="0" err="1"/>
              <a:t>Castagna</a:t>
            </a:r>
            <a:r>
              <a:rPr lang="en-GB" dirty="0"/>
              <a:t> Lunardi</a:t>
            </a:r>
          </a:p>
          <a:p>
            <a:r>
              <a:rPr lang="en-GB" dirty="0"/>
              <a:t>E-mail: </a:t>
            </a:r>
            <a:r>
              <a:rPr lang="en-GB" dirty="0" err="1"/>
              <a:t>roben.Lunardi@restinga.ifrs.edu.br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FDE3-9338-0E45-98E0-DFDD050D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BBA8-5447-5B4A-AA39-2C5B88C5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Introdução a Banco de Dados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94A6-E3F5-D544-B350-F3769D08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7B5E-539B-F542-AD28-529C59776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677CAEB3-D462-B242-A4A1-08B76E36B23F}"/>
              </a:ext>
            </a:extLst>
          </p:cNvPr>
          <p:cNvSpPr txBox="1"/>
          <p:nvPr userDrawn="1"/>
        </p:nvSpPr>
        <p:spPr>
          <a:xfrm>
            <a:off x="0" y="4462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rgbClr val="96E52D"/>
                </a:solidFill>
              </a:rPr>
              <a:t>Instituto Federal de Educação, Ciência e Tecnologia do Rio Grande do Sul</a:t>
            </a:r>
          </a:p>
          <a:p>
            <a:pPr algn="ctr"/>
            <a:r>
              <a:rPr lang="pt-BR" sz="2200" b="1" dirty="0">
                <a:solidFill>
                  <a:srgbClr val="FF0000"/>
                </a:solidFill>
              </a:rPr>
              <a:t>Campus Restinga</a:t>
            </a:r>
          </a:p>
        </p:txBody>
      </p:sp>
    </p:spTree>
    <p:extLst>
      <p:ext uri="{BB962C8B-B14F-4D97-AF65-F5344CB8AC3E}">
        <p14:creationId xmlns:p14="http://schemas.microsoft.com/office/powerpoint/2010/main" val="128699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788D-E958-8241-82B5-41944F2D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99"/>
            <a:ext cx="9036496" cy="813739"/>
          </a:xfrm>
          <a:prstGeom prst="rect">
            <a:avLst/>
          </a:prstGeom>
        </p:spPr>
        <p:txBody>
          <a:bodyPr/>
          <a:lstStyle/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584C-17A8-134C-A725-2DE44E49A9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7504" y="980728"/>
            <a:ext cx="9036496" cy="5240710"/>
          </a:xfrm>
        </p:spPr>
        <p:txBody>
          <a:bodyPr/>
          <a:lstStyle>
            <a:lvl1pPr indent="-300600">
              <a:defRPr/>
            </a:lvl1pPr>
            <a:lvl2pPr indent="-300600">
              <a:defRPr/>
            </a:lvl2pPr>
            <a:lvl3pPr indent="-300600">
              <a:defRPr/>
            </a:lvl3pPr>
            <a:lvl4pPr indent="-300600">
              <a:defRPr/>
            </a:lvl4pPr>
            <a:lvl5pPr indent="-300600">
              <a:defRPr/>
            </a:lvl5pPr>
          </a:lstStyle>
          <a:p>
            <a:pPr lvl="0"/>
            <a:r>
              <a:rPr lang="pt-BR" noProof="0" dirty="0"/>
              <a:t> 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  <a:p>
            <a:pPr lvl="1"/>
            <a:r>
              <a:rPr lang="pt-BR" noProof="0" dirty="0"/>
              <a:t> </a:t>
            </a:r>
            <a:r>
              <a:rPr lang="pt-BR" noProof="0" dirty="0" err="1"/>
              <a:t>Second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  <a:p>
            <a:pPr lvl="2"/>
            <a:r>
              <a:rPr lang="pt-BR" noProof="0" dirty="0" err="1"/>
              <a:t>Third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  <a:p>
            <a:pPr lvl="3"/>
            <a:r>
              <a:rPr lang="pt-BR" noProof="0" dirty="0" err="1"/>
              <a:t>Fourth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  <a:p>
            <a:pPr lvl="4"/>
            <a:r>
              <a:rPr lang="pt-BR" noProof="0" dirty="0" err="1"/>
              <a:t>Fifth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0086-A4A0-DA4F-8AD7-E73CD153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8D59-0368-A040-BA4B-566ECA5D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Introdução a Banco de Dados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7D96-0ABA-894A-BA61-D2E79934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7B5E-539B-F542-AD28-529C5977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0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F76F-5499-8C45-B944-54F1A6AE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08" y="18255"/>
            <a:ext cx="9165907" cy="74644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7CCB-7E86-134E-9392-416E50858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8A292-144D-C24F-B52B-49D3A892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2B668-E92A-8345-88C4-3E951368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Introdução a Banco de Dados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8A6B6-DEAB-CA42-A226-B43E9BB4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7B5E-539B-F542-AD28-529C5977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7">
            <a:extLst>
              <a:ext uri="{FF2B5EF4-FFF2-40B4-BE49-F238E27FC236}">
                <a16:creationId xmlns:a16="http://schemas.microsoft.com/office/drawing/2014/main" id="{9C43AAD8-1ADE-114D-9BB7-FE785F88C012}"/>
              </a:ext>
            </a:extLst>
          </p:cNvPr>
          <p:cNvSpPr/>
          <p:nvPr userDrawn="1"/>
        </p:nvSpPr>
        <p:spPr>
          <a:xfrm>
            <a:off x="-36512" y="6309320"/>
            <a:ext cx="9228587" cy="5718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86D6A-113A-1641-9E92-B2EA1998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80728"/>
            <a:ext cx="9144000" cy="524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 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  <a:p>
            <a:pPr lvl="1"/>
            <a:r>
              <a:rPr lang="pt-BR" noProof="0" dirty="0"/>
              <a:t> </a:t>
            </a:r>
            <a:r>
              <a:rPr lang="pt-BR" noProof="0" dirty="0" err="1"/>
              <a:t>Second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  <a:p>
            <a:pPr lvl="2"/>
            <a:r>
              <a:rPr lang="pt-BR" noProof="0" dirty="0" err="1"/>
              <a:t>Third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  <a:p>
            <a:pPr lvl="3"/>
            <a:r>
              <a:rPr lang="pt-BR" noProof="0" dirty="0" err="1"/>
              <a:t>Fourth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  <a:p>
            <a:pPr lvl="4"/>
            <a:r>
              <a:rPr lang="pt-BR" noProof="0" dirty="0" err="1"/>
              <a:t>Fifth</a:t>
            </a:r>
            <a:r>
              <a:rPr lang="pt-BR" noProof="0" dirty="0"/>
              <a:t> </a:t>
            </a:r>
            <a:r>
              <a:rPr lang="pt-BR" noProof="0" dirty="0" err="1"/>
              <a:t>level</a:t>
            </a:r>
            <a:endParaRPr lang="pt-BR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BEB2-A537-A24B-93EF-62B39E040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89624" y="6448251"/>
            <a:ext cx="43866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Introdução a Banco de Dados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95F67-3ABB-304F-966C-54B522869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482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407B5E-539B-F542-AD28-529C59776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tângulo 6">
            <a:extLst>
              <a:ext uri="{FF2B5EF4-FFF2-40B4-BE49-F238E27FC236}">
                <a16:creationId xmlns:a16="http://schemas.microsoft.com/office/drawing/2014/main" id="{158C8417-C96F-7849-9E5D-247A9D6C3555}"/>
              </a:ext>
            </a:extLst>
          </p:cNvPr>
          <p:cNvSpPr/>
          <p:nvPr userDrawn="1"/>
        </p:nvSpPr>
        <p:spPr>
          <a:xfrm>
            <a:off x="-48075" y="-9128"/>
            <a:ext cx="9228587" cy="7738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ítulo 1">
            <a:extLst>
              <a:ext uri="{FF2B5EF4-FFF2-40B4-BE49-F238E27FC236}">
                <a16:creationId xmlns:a16="http://schemas.microsoft.com/office/drawing/2014/main" id="{712ECECA-0E29-0045-B882-6FBF0ED3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394"/>
            <a:ext cx="9144000" cy="78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/>
              <a:t>Clique para editar o estilo do título mestre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607B09-7C70-284A-84E2-44DCE6A43335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DD3702-8598-5F45-977B-479A7399269E}"/>
              </a:ext>
            </a:extLst>
          </p:cNvPr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8E5BC7AD-01E1-5940-9DD5-7263A5311E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2448272" cy="4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8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92D05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00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300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300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300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n.lunardi@restinga.ifrs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" TargetMode="External"/><Relationship Id="rId2" Type="http://schemas.openxmlformats.org/officeDocument/2006/relationships/hyperlink" Target="http://www.spotif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roben.lunardi@restinga.ifrs.edu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42A0F8-FE6F-3A48-AD08-89587B649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Introdução</a:t>
            </a:r>
            <a:r>
              <a:rPr lang="en-US" dirty="0">
                <a:solidFill>
                  <a:schemeClr val="tx1"/>
                </a:solidFill>
              </a:rPr>
              <a:t> a BD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Aula 3 – SGBD e commandos para </a:t>
            </a:r>
            <a:r>
              <a:rPr lang="en-US" sz="3600" dirty="0" err="1">
                <a:solidFill>
                  <a:schemeClr val="tx1"/>
                </a:solidFill>
              </a:rPr>
              <a:t>Criação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C44F99C-46C4-A446-8408-12D3C1175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Roben</a:t>
            </a:r>
            <a:r>
              <a:rPr lang="en-US" dirty="0"/>
              <a:t> Lunardi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roben.lunardi@restinga.ifrs.edu.br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3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A05-7FA6-4E28-75BF-596CE76B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BD no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8BE5-3303-7CAD-97EF-E1CDCAC4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banco de dados (pode ter 1 ou mais tabelas), usamos o comando:</a:t>
            </a:r>
          </a:p>
          <a:p>
            <a:pPr lvl="1"/>
            <a:r>
              <a:rPr lang="pt-BR" dirty="0"/>
              <a:t>﻿CREATE DATABASE </a:t>
            </a:r>
            <a:r>
              <a:rPr lang="pt-BR" dirty="0" err="1">
                <a:solidFill>
                  <a:srgbClr val="FF0000"/>
                </a:solidFill>
              </a:rPr>
              <a:t>NomeDoBanco</a:t>
            </a:r>
            <a:r>
              <a:rPr lang="pt-BR" dirty="0"/>
              <a:t>;</a:t>
            </a:r>
          </a:p>
          <a:p>
            <a:r>
              <a:rPr lang="pt-BR" dirty="0"/>
              <a:t>Para remover o banco</a:t>
            </a:r>
          </a:p>
          <a:p>
            <a:pPr lvl="1"/>
            <a:r>
              <a:rPr lang="pt-BR" dirty="0"/>
              <a:t>DROP DATABASE </a:t>
            </a:r>
            <a:r>
              <a:rPr lang="pt-BR" dirty="0" err="1">
                <a:solidFill>
                  <a:srgbClr val="FF0000"/>
                </a:solidFill>
              </a:rPr>
              <a:t>NomeDoBanco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Para criar a base do </a:t>
            </a:r>
            <a:r>
              <a:rPr lang="pt-BR" dirty="0" err="1"/>
              <a:t>spotify</a:t>
            </a:r>
            <a:r>
              <a:rPr lang="pt-BR" dirty="0"/>
              <a:t>, vamos digitar:</a:t>
            </a:r>
          </a:p>
          <a:p>
            <a:pPr lvl="1"/>
            <a:r>
              <a:rPr lang="pt-BR" dirty="0"/>
              <a:t>CREATE DATABASE </a:t>
            </a:r>
            <a:r>
              <a:rPr lang="pt-BR" dirty="0" err="1">
                <a:solidFill>
                  <a:srgbClr val="FF0000"/>
                </a:solidFill>
              </a:rPr>
              <a:t>spotify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921E7-D925-6396-DB3A-F3704E4E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19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A05-7FA6-4E28-75BF-596CE76B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nossa tabela com músicas do </a:t>
            </a:r>
            <a:r>
              <a:rPr lang="pt-BR" dirty="0" err="1"/>
              <a:t>spotify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8BE5-3303-7CAD-97EF-E1CDCAC4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uma tabela, precisamos definir as “colunas” da mesma. Nesse caso teremos algumas colunas, por exemplo: nome da banda, nome da musica, álbum, estilo musical, tempo de execução</a:t>
            </a:r>
          </a:p>
          <a:p>
            <a:r>
              <a:rPr lang="pt-BR" dirty="0"/>
              <a:t>Para informar ao SGBD em qual banco de dados iremos inserir a tabela, precisamos definir explicitamente</a:t>
            </a:r>
          </a:p>
          <a:p>
            <a:pPr marL="385200" lvl="1" indent="0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spotify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85200" lvl="1" indent="0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﻿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musicas(</a:t>
            </a:r>
          </a:p>
          <a:p>
            <a:pPr marL="385200" lvl="1" indent="0">
              <a:buNone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musica_id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PRIMARY KEY, -- insere id como identificador </a:t>
            </a:r>
          </a:p>
          <a:p>
            <a:pPr marL="385200" lvl="1" indent="0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banda VARCHAR(100) NOT NULL, </a:t>
            </a:r>
          </a:p>
          <a:p>
            <a:pPr marL="385200" lvl="1" indent="0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musica VARCHAR(100) NOT NULL,</a:t>
            </a:r>
          </a:p>
          <a:p>
            <a:pPr marL="385200" lvl="1" indent="0">
              <a:buNone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album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VARCHAR(100) NOT NULL,</a:t>
            </a:r>
          </a:p>
          <a:p>
            <a:pPr marL="385200" lvl="1" indent="0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estilo VARCHAR(50) NOT NULL,</a:t>
            </a:r>
          </a:p>
          <a:p>
            <a:pPr marL="385200" lvl="1" indent="0">
              <a:buNone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duracao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VARCHAR(10)</a:t>
            </a:r>
          </a:p>
          <a:p>
            <a:pPr marL="385200" lvl="1" indent="0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pPr lvl="1"/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921E7-D925-6396-DB3A-F3704E4E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759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A05-7FA6-4E28-75BF-596CE76B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nossa tabela com músicas do </a:t>
            </a:r>
            <a:r>
              <a:rPr lang="pt-BR" dirty="0" err="1"/>
              <a:t>spotify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8BE5-3303-7CAD-97EF-E1CDCAC4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vamos inserir “linhas” na nossa tabela:</a:t>
            </a:r>
          </a:p>
          <a:p>
            <a:pPr marL="0" indent="0">
              <a:buNone/>
            </a:pPr>
            <a:r>
              <a:rPr lang="pt-BR" dirty="0"/>
              <a:t>﻿</a:t>
            </a:r>
            <a:r>
              <a:rPr lang="pt-BR" b="1" dirty="0"/>
              <a:t>INSERT INTO </a:t>
            </a:r>
            <a:r>
              <a:rPr lang="pt-BR" dirty="0">
                <a:highlight>
                  <a:srgbClr val="FFFF00"/>
                </a:highlight>
              </a:rPr>
              <a:t>musicas</a:t>
            </a:r>
            <a:r>
              <a:rPr lang="pt-BR" dirty="0"/>
              <a:t> </a:t>
            </a:r>
            <a:r>
              <a:rPr lang="pt-BR" b="1" dirty="0"/>
              <a:t>VALUES</a:t>
            </a:r>
          </a:p>
          <a:p>
            <a:pPr marL="0" indent="0">
              <a:buNone/>
            </a:pPr>
            <a:r>
              <a:rPr lang="pt-BR" dirty="0"/>
              <a:t>(1, 'Led </a:t>
            </a:r>
            <a:r>
              <a:rPr lang="pt-BR" dirty="0" err="1"/>
              <a:t>Zeppelin','Four</a:t>
            </a:r>
            <a:r>
              <a:rPr lang="pt-BR" dirty="0"/>
              <a:t> </a:t>
            </a:r>
            <a:r>
              <a:rPr lang="pt-BR" dirty="0" err="1"/>
              <a:t>Sticks</a:t>
            </a:r>
            <a:r>
              <a:rPr lang="pt-BR" dirty="0"/>
              <a:t>','SOZO', "Hard Rock", "04:20");</a:t>
            </a:r>
          </a:p>
          <a:p>
            <a:pPr marL="0" indent="0">
              <a:buNone/>
            </a:pPr>
            <a:endParaRPr lang="pt-BR" dirty="0"/>
          </a:p>
          <a:p>
            <a:pPr marL="342900" indent="-342900"/>
            <a:r>
              <a:rPr lang="pt-BR" dirty="0"/>
              <a:t>Forma mais “correta”:</a:t>
            </a:r>
          </a:p>
          <a:p>
            <a:pPr marL="0" indent="0">
              <a:buNone/>
            </a:pPr>
            <a:r>
              <a:rPr lang="pt-BR" dirty="0"/>
              <a:t>﻿</a:t>
            </a:r>
            <a:r>
              <a:rPr lang="pt-BR" b="1" dirty="0"/>
              <a:t>INSERT INTO </a:t>
            </a:r>
            <a:r>
              <a:rPr lang="pt-BR" dirty="0"/>
              <a:t>musicas (</a:t>
            </a:r>
            <a:r>
              <a:rPr lang="pt-BR" dirty="0" err="1"/>
              <a:t>musica_id</a:t>
            </a:r>
            <a:r>
              <a:rPr lang="pt-BR" dirty="0"/>
              <a:t>, banda, musica, </a:t>
            </a:r>
            <a:r>
              <a:rPr lang="pt-BR" dirty="0" err="1"/>
              <a:t>album</a:t>
            </a:r>
            <a:r>
              <a:rPr lang="pt-BR" dirty="0"/>
              <a:t>, estilo, </a:t>
            </a:r>
            <a:r>
              <a:rPr lang="pt-BR" dirty="0" err="1"/>
              <a:t>duracao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b="1" dirty="0"/>
              <a:t>VALUES</a:t>
            </a:r>
            <a:r>
              <a:rPr lang="pt-BR" dirty="0"/>
              <a:t>  (2, 'ACDC','</a:t>
            </a:r>
            <a:r>
              <a:rPr lang="pt-BR" dirty="0" err="1"/>
              <a:t>Burning</a:t>
            </a:r>
            <a:r>
              <a:rPr lang="pt-BR" dirty="0"/>
              <a:t> </a:t>
            </a:r>
            <a:r>
              <a:rPr lang="pt-BR" dirty="0" err="1"/>
              <a:t>Alive</a:t>
            </a:r>
            <a:r>
              <a:rPr lang="pt-BR" dirty="0"/>
              <a:t>','</a:t>
            </a:r>
            <a:r>
              <a:rPr lang="pt-BR" dirty="0" err="1"/>
              <a:t>Ballbreaker</a:t>
            </a:r>
            <a:r>
              <a:rPr lang="pt-BR" dirty="0"/>
              <a:t>', "Hard Rock", "03:20");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921E7-D925-6396-DB3A-F3704E4E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A05-7FA6-4E28-75BF-596CE76B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nossa tabela com músicas do </a:t>
            </a:r>
            <a:r>
              <a:rPr lang="pt-BR" dirty="0" err="1"/>
              <a:t>spotify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8BE5-3303-7CAD-97EF-E1CDCAC4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podemos inserir múltiplos:</a:t>
            </a:r>
          </a:p>
          <a:p>
            <a:pPr marL="0" indent="0">
              <a:buNone/>
            </a:pPr>
            <a:r>
              <a:rPr lang="pt-BR" dirty="0"/>
              <a:t>﻿INSERT INTO musicas (</a:t>
            </a:r>
            <a:r>
              <a:rPr lang="pt-BR" dirty="0" err="1"/>
              <a:t>musica_id</a:t>
            </a:r>
            <a:r>
              <a:rPr lang="pt-BR" dirty="0"/>
              <a:t>, banda, musica, </a:t>
            </a:r>
            <a:r>
              <a:rPr lang="pt-BR" dirty="0" err="1"/>
              <a:t>album</a:t>
            </a:r>
            <a:r>
              <a:rPr lang="pt-BR" dirty="0"/>
              <a:t>, estilo, </a:t>
            </a:r>
            <a:r>
              <a:rPr lang="pt-BR" dirty="0" err="1"/>
              <a:t>duracao</a:t>
            </a:r>
            <a:r>
              <a:rPr lang="pt-BR" dirty="0"/>
              <a:t>) VALUES</a:t>
            </a:r>
          </a:p>
          <a:p>
            <a:pPr marL="0" indent="0">
              <a:buNone/>
            </a:pPr>
            <a:r>
              <a:rPr lang="pt-BR" dirty="0"/>
              <a:t>(4, '</a:t>
            </a:r>
            <a:r>
              <a:rPr lang="pt-BR" dirty="0" err="1"/>
              <a:t>Aerosmith','Round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Round','</a:t>
            </a:r>
            <a:r>
              <a:rPr lang="pt-BR" dirty="0" err="1"/>
              <a:t>Toys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attic</a:t>
            </a:r>
            <a:r>
              <a:rPr lang="pt-BR" dirty="0"/>
              <a:t>', "Hard Rock", "03:20"),</a:t>
            </a:r>
          </a:p>
          <a:p>
            <a:pPr marL="0" indent="0">
              <a:buNone/>
            </a:pPr>
            <a:r>
              <a:rPr lang="pt-BR" dirty="0"/>
              <a:t>(5, 'Black </a:t>
            </a:r>
            <a:r>
              <a:rPr lang="pt-BR" dirty="0" err="1"/>
              <a:t>Label</a:t>
            </a:r>
            <a:r>
              <a:rPr lang="pt-BR" dirty="0"/>
              <a:t> Society','</a:t>
            </a:r>
            <a:r>
              <a:rPr lang="pt-BR" dirty="0" err="1"/>
              <a:t>Fire</a:t>
            </a:r>
            <a:r>
              <a:rPr lang="pt-BR" dirty="0"/>
              <a:t> it </a:t>
            </a:r>
            <a:r>
              <a:rPr lang="pt-BR" dirty="0" err="1"/>
              <a:t>up</a:t>
            </a:r>
            <a:r>
              <a:rPr lang="pt-BR" dirty="0"/>
              <a:t>','</a:t>
            </a:r>
            <a:r>
              <a:rPr lang="pt-BR" dirty="0" err="1"/>
              <a:t>Mafia</a:t>
            </a:r>
            <a:r>
              <a:rPr lang="pt-BR" dirty="0"/>
              <a:t>', "Metal", "05:00"),</a:t>
            </a:r>
          </a:p>
          <a:p>
            <a:pPr marL="0" indent="0">
              <a:buNone/>
            </a:pPr>
            <a:r>
              <a:rPr lang="pt-BR" dirty="0"/>
              <a:t>(6, '</a:t>
            </a:r>
            <a:r>
              <a:rPr lang="pt-BR" dirty="0" err="1"/>
              <a:t>Crazy</a:t>
            </a:r>
            <a:r>
              <a:rPr lang="pt-BR" dirty="0"/>
              <a:t> </a:t>
            </a:r>
            <a:r>
              <a:rPr lang="pt-BR" dirty="0" err="1"/>
              <a:t>Lixx</a:t>
            </a:r>
            <a:r>
              <a:rPr lang="pt-BR" dirty="0"/>
              <a:t>','Hell </a:t>
            </a:r>
            <a:r>
              <a:rPr lang="pt-BR" dirty="0" err="1"/>
              <a:t>raising</a:t>
            </a:r>
            <a:r>
              <a:rPr lang="pt-BR" dirty="0"/>
              <a:t> </a:t>
            </a:r>
            <a:r>
              <a:rPr lang="pt-BR" dirty="0" err="1"/>
              <a:t>woman</a:t>
            </a:r>
            <a:r>
              <a:rPr lang="pt-BR" dirty="0"/>
              <a:t>','</a:t>
            </a:r>
            <a:r>
              <a:rPr lang="pt-BR" dirty="0" err="1"/>
              <a:t>Crazy</a:t>
            </a:r>
            <a:r>
              <a:rPr lang="pt-BR" dirty="0"/>
              <a:t> </a:t>
            </a:r>
            <a:r>
              <a:rPr lang="pt-BR" dirty="0" err="1"/>
              <a:t>Lixx</a:t>
            </a:r>
            <a:r>
              <a:rPr lang="pt-BR" dirty="0"/>
              <a:t>', "Glam Metal", "05:00");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921E7-D925-6396-DB3A-F3704E4E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66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F72-CE1F-3D43-82E0-D173FD22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21E1-1940-9548-BFB7-FAE946DE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banco para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spotify</a:t>
            </a:r>
            <a:endParaRPr lang="en-US" dirty="0"/>
          </a:p>
          <a:p>
            <a:r>
              <a:rPr lang="en-US" dirty="0"/>
              <a:t>Banda</a:t>
            </a:r>
          </a:p>
          <a:p>
            <a:pPr lvl="1"/>
            <a:r>
              <a:rPr lang="en-US" dirty="0" err="1"/>
              <a:t>banda_id</a:t>
            </a:r>
            <a:endParaRPr lang="en-US" dirty="0"/>
          </a:p>
          <a:p>
            <a:pPr lvl="1"/>
            <a:r>
              <a:rPr lang="en-US" dirty="0" err="1"/>
              <a:t>nome</a:t>
            </a:r>
            <a:endParaRPr lang="en-US" dirty="0"/>
          </a:p>
          <a:p>
            <a:pPr lvl="1"/>
            <a:r>
              <a:rPr lang="en-US" dirty="0" err="1"/>
              <a:t>genero_id</a:t>
            </a:r>
            <a:endParaRPr lang="en-US" dirty="0"/>
          </a:p>
          <a:p>
            <a:r>
              <a:rPr lang="en-US" dirty="0" err="1"/>
              <a:t>Genero</a:t>
            </a:r>
            <a:endParaRPr lang="en-US" dirty="0"/>
          </a:p>
          <a:p>
            <a:pPr lvl="1"/>
            <a:r>
              <a:rPr lang="en-US" dirty="0" err="1"/>
              <a:t>genero_id</a:t>
            </a:r>
            <a:endParaRPr lang="en-US" dirty="0"/>
          </a:p>
          <a:p>
            <a:pPr lvl="1"/>
            <a:r>
              <a:rPr lang="en-US" dirty="0" err="1"/>
              <a:t>nome</a:t>
            </a:r>
            <a:endParaRPr lang="en-US" dirty="0"/>
          </a:p>
          <a:p>
            <a:r>
              <a:rPr lang="en-US" dirty="0"/>
              <a:t>Album</a:t>
            </a:r>
          </a:p>
          <a:p>
            <a:pPr lvl="1"/>
            <a:r>
              <a:rPr lang="en-US" dirty="0" err="1"/>
              <a:t>IdAlbum</a:t>
            </a:r>
            <a:endParaRPr lang="en-US" dirty="0"/>
          </a:p>
          <a:p>
            <a:pPr lvl="1"/>
            <a:r>
              <a:rPr lang="en-US" dirty="0" err="1"/>
              <a:t>Estilo</a:t>
            </a:r>
            <a:endParaRPr lang="en-US" dirty="0"/>
          </a:p>
          <a:p>
            <a:pPr lvl="1"/>
            <a:r>
              <a:rPr lang="en-US" dirty="0" err="1"/>
              <a:t>Ano</a:t>
            </a:r>
            <a:r>
              <a:rPr lang="en-US" dirty="0"/>
              <a:t> de </a:t>
            </a:r>
            <a:r>
              <a:rPr lang="en-US" dirty="0" err="1"/>
              <a:t>lançamento</a:t>
            </a:r>
            <a:endParaRPr lang="en-US" dirty="0"/>
          </a:p>
          <a:p>
            <a:pPr lvl="1"/>
            <a:r>
              <a:rPr lang="en-US" dirty="0" err="1"/>
              <a:t>banda_id</a:t>
            </a:r>
            <a:endParaRPr lang="en-US" dirty="0"/>
          </a:p>
          <a:p>
            <a:pPr lvl="1"/>
            <a:r>
              <a:rPr lang="en-US" dirty="0" err="1"/>
              <a:t>genero_id</a:t>
            </a:r>
            <a:endParaRPr lang="en-US" dirty="0"/>
          </a:p>
          <a:p>
            <a:r>
              <a:rPr lang="en-US" dirty="0" err="1"/>
              <a:t>Musica</a:t>
            </a:r>
            <a:endParaRPr lang="en-US" dirty="0"/>
          </a:p>
          <a:p>
            <a:pPr lvl="1"/>
            <a:r>
              <a:rPr lang="en-US" dirty="0" err="1"/>
              <a:t>musica_id</a:t>
            </a:r>
            <a:endParaRPr lang="en-US" dirty="0"/>
          </a:p>
          <a:p>
            <a:pPr lvl="1"/>
            <a:r>
              <a:rPr lang="en-US" dirty="0" err="1"/>
              <a:t>nome</a:t>
            </a:r>
            <a:endParaRPr lang="en-US" dirty="0"/>
          </a:p>
          <a:p>
            <a:pPr lvl="1"/>
            <a:r>
              <a:rPr lang="en-US" dirty="0" err="1"/>
              <a:t>banda_id</a:t>
            </a:r>
            <a:endParaRPr lang="en-US" dirty="0"/>
          </a:p>
          <a:p>
            <a:pPr lvl="1"/>
            <a:r>
              <a:rPr lang="en-US" dirty="0" err="1"/>
              <a:t>Genero_id</a:t>
            </a:r>
            <a:endParaRPr lang="en-US" dirty="0"/>
          </a:p>
          <a:p>
            <a:pPr lvl="1"/>
            <a:r>
              <a:rPr lang="en-US" dirty="0" err="1"/>
              <a:t>Album_id</a:t>
            </a:r>
            <a:endParaRPr lang="en-US" dirty="0"/>
          </a:p>
          <a:p>
            <a:pPr lvl="1"/>
            <a:endParaRPr lang="en-US" i="1" dirty="0"/>
          </a:p>
          <a:p>
            <a:r>
              <a:rPr lang="en-US" i="1" dirty="0"/>
              <a:t>Principal base (</a:t>
            </a:r>
            <a:r>
              <a:rPr lang="en-US" i="1" dirty="0" err="1"/>
              <a:t>pra</a:t>
            </a:r>
            <a:r>
              <a:rPr lang="en-US" i="1" dirty="0"/>
              <a:t> </a:t>
            </a:r>
            <a:r>
              <a:rPr lang="en-US" i="1" dirty="0" err="1"/>
              <a:t>servir</a:t>
            </a:r>
            <a:r>
              <a:rPr lang="en-US" i="1" dirty="0"/>
              <a:t> de </a:t>
            </a:r>
            <a:r>
              <a:rPr lang="en-US" i="1" dirty="0" err="1"/>
              <a:t>inspiração</a:t>
            </a:r>
            <a:r>
              <a:rPr lang="en-US" i="1" dirty="0"/>
              <a:t>): </a:t>
            </a:r>
            <a:r>
              <a:rPr lang="en-US" i="1" dirty="0">
                <a:hlinkClick r:id="rId2"/>
              </a:rPr>
              <a:t>www.spotify.com</a:t>
            </a:r>
            <a:r>
              <a:rPr lang="en-US" i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F0881-E110-DB41-82BA-4FFF7F20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1209C-24A2-8E43-9191-F7C869FA41F4}"/>
              </a:ext>
            </a:extLst>
          </p:cNvPr>
          <p:cNvSpPr txBox="1"/>
          <p:nvPr/>
        </p:nvSpPr>
        <p:spPr>
          <a:xfrm>
            <a:off x="4139952" y="2204864"/>
            <a:ext cx="4250095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err="1"/>
              <a:t>create</a:t>
            </a:r>
            <a:r>
              <a:rPr lang="pt-BR" sz="1600" dirty="0"/>
              <a:t> </a:t>
            </a:r>
            <a:r>
              <a:rPr lang="pt-BR" sz="1600" dirty="0" err="1"/>
              <a:t>database</a:t>
            </a:r>
            <a:r>
              <a:rPr lang="pt-BR" sz="1600" dirty="0"/>
              <a:t> </a:t>
            </a:r>
            <a:r>
              <a:rPr lang="pt-BR" sz="1600" dirty="0" err="1"/>
              <a:t>Spotify</a:t>
            </a:r>
            <a:r>
              <a:rPr lang="pt-BR" sz="1600" dirty="0"/>
              <a:t>;</a:t>
            </a:r>
          </a:p>
          <a:p>
            <a:r>
              <a:rPr lang="pt-BR" sz="1600" b="1" dirty="0"/>
              <a:t>use</a:t>
            </a:r>
            <a:r>
              <a:rPr lang="pt-BR" sz="1600" dirty="0"/>
              <a:t> </a:t>
            </a:r>
            <a:r>
              <a:rPr lang="pt-BR" sz="1600" dirty="0" err="1"/>
              <a:t>Spotify</a:t>
            </a:r>
            <a:r>
              <a:rPr lang="pt-BR" sz="1600" dirty="0"/>
              <a:t>;</a:t>
            </a:r>
          </a:p>
          <a:p>
            <a:r>
              <a:rPr lang="pt-BR" sz="1600" b="1" dirty="0" err="1"/>
              <a:t>create</a:t>
            </a:r>
            <a:r>
              <a:rPr lang="pt-BR" sz="1600" dirty="0"/>
              <a:t> </a:t>
            </a:r>
            <a:r>
              <a:rPr lang="pt-BR" sz="1600" dirty="0" err="1"/>
              <a:t>table</a:t>
            </a:r>
            <a:r>
              <a:rPr lang="pt-BR" sz="1600" dirty="0"/>
              <a:t> Banda (</a:t>
            </a:r>
          </a:p>
          <a:p>
            <a:r>
              <a:rPr lang="pt-BR" sz="1600" dirty="0"/>
              <a:t>	</a:t>
            </a:r>
            <a:r>
              <a:rPr lang="pt-BR" sz="1600" dirty="0" err="1"/>
              <a:t>banda_id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AUTO_INCREMENT, </a:t>
            </a:r>
          </a:p>
          <a:p>
            <a:r>
              <a:rPr lang="pt-BR" sz="1600" dirty="0"/>
              <a:t>	...</a:t>
            </a:r>
          </a:p>
          <a:p>
            <a:r>
              <a:rPr lang="pt-BR" sz="1600" dirty="0"/>
              <a:t>	PRIMARY KEY(</a:t>
            </a:r>
            <a:r>
              <a:rPr lang="pt-BR" sz="1600" dirty="0" err="1"/>
              <a:t>banda_id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1B0D4-23EE-C84E-BF6E-C5FDA37CD391}"/>
              </a:ext>
            </a:extLst>
          </p:cNvPr>
          <p:cNvSpPr/>
          <p:nvPr/>
        </p:nvSpPr>
        <p:spPr>
          <a:xfrm>
            <a:off x="4139952" y="4509120"/>
            <a:ext cx="4250095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Site </a:t>
            </a:r>
            <a:r>
              <a:rPr lang="en-US" dirty="0" err="1"/>
              <a:t>bem</a:t>
            </a:r>
            <a:r>
              <a:rPr lang="en-US" dirty="0"/>
              <a:t> legal para </a:t>
            </a:r>
            <a:r>
              <a:rPr lang="en-US" dirty="0" err="1"/>
              <a:t>consultas</a:t>
            </a:r>
            <a:r>
              <a:rPr lang="en-US" dirty="0"/>
              <a:t>:</a:t>
            </a:r>
          </a:p>
          <a:p>
            <a:pPr algn="ctr"/>
            <a:r>
              <a:rPr lang="en-US" dirty="0">
                <a:hlinkClick r:id="rId3"/>
              </a:rPr>
              <a:t>www.mysqltutorial.org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68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42A0F8-FE6F-3A48-AD08-89587B649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Introdução</a:t>
            </a:r>
            <a:r>
              <a:rPr lang="en-US" dirty="0">
                <a:solidFill>
                  <a:schemeClr val="tx1"/>
                </a:solidFill>
              </a:rPr>
              <a:t> a BD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Aula 3 – SGBD e commandos para </a:t>
            </a:r>
            <a:r>
              <a:rPr lang="en-US" sz="3600" dirty="0" err="1">
                <a:solidFill>
                  <a:schemeClr val="tx1"/>
                </a:solidFill>
              </a:rPr>
              <a:t>Criação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C44F99C-46C4-A446-8408-12D3C1175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Roben</a:t>
            </a:r>
            <a:r>
              <a:rPr lang="en-US" dirty="0"/>
              <a:t> Lunardi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roben.lunardi@restinga.ifrs.edu.br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16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223E-C2B7-7E48-BABF-33E8D1B4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SGBD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4826-7317-7344-8F3E-D0013A90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Livro no </a:t>
            </a:r>
            <a:r>
              <a:rPr lang="pt-BR" dirty="0" err="1"/>
              <a:t>Moodle</a:t>
            </a:r>
            <a:r>
              <a:rPr lang="pt-BR" dirty="0"/>
              <a:t> de introdução</a:t>
            </a:r>
          </a:p>
          <a:p>
            <a:r>
              <a:rPr lang="pt-BR" dirty="0"/>
              <a:t>Sistemas de Gerenciamento de Banco de Dados (SGBD)</a:t>
            </a:r>
          </a:p>
          <a:p>
            <a:r>
              <a:rPr lang="pt-BR" dirty="0"/>
              <a:t>Existem diferentes modelos em SGBD</a:t>
            </a:r>
          </a:p>
          <a:p>
            <a:pPr lvl="1"/>
            <a:r>
              <a:rPr lang="pt-BR" dirty="0"/>
              <a:t>Hierárquico</a:t>
            </a:r>
          </a:p>
          <a:p>
            <a:pPr lvl="1"/>
            <a:r>
              <a:rPr lang="pt-BR" b="1" dirty="0"/>
              <a:t>Relacional</a:t>
            </a:r>
          </a:p>
          <a:p>
            <a:pPr lvl="1"/>
            <a:r>
              <a:rPr lang="pt-BR" dirty="0"/>
              <a:t>Orientado a Objetos</a:t>
            </a:r>
          </a:p>
          <a:p>
            <a:pPr lvl="1"/>
            <a:r>
              <a:rPr lang="pt-BR" b="1" dirty="0"/>
              <a:t>Não necessariamente relacional (</a:t>
            </a:r>
            <a:r>
              <a:rPr lang="pt-BR" b="1" dirty="0" err="1"/>
              <a:t>NoSQL</a:t>
            </a:r>
            <a:r>
              <a:rPr lang="pt-BR" b="1" dirty="0"/>
              <a:t>)</a:t>
            </a:r>
          </a:p>
          <a:p>
            <a:r>
              <a:rPr lang="pt-BR" dirty="0"/>
              <a:t>Atualmente o modelo Relacional (SQL) e não necessariamente relacional (</a:t>
            </a:r>
            <a:r>
              <a:rPr lang="pt-BR" dirty="0" err="1"/>
              <a:t>NoSQL</a:t>
            </a:r>
            <a:r>
              <a:rPr lang="pt-BR" dirty="0"/>
              <a:t>) são os mais adotados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C3964-E67C-6B4E-896D-1F6CCA50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400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223E-C2B7-7E48-BABF-33E8D1B4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SGBD – Relacionais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4826-7317-7344-8F3E-D0013A90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Banco de dados relacionais são baseados em teoria de conjuntos e álgebra relacional</a:t>
            </a:r>
          </a:p>
          <a:p>
            <a:pPr lvl="1"/>
            <a:r>
              <a:rPr lang="pt-BR" dirty="0"/>
              <a:t>Conjunto de clientes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C3964-E67C-6B4E-896D-1F6CCA50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9DB06B-CEFF-3A4D-8F33-9CBBEEB97E92}"/>
              </a:ext>
            </a:extLst>
          </p:cNvPr>
          <p:cNvSpPr/>
          <p:nvPr/>
        </p:nvSpPr>
        <p:spPr>
          <a:xfrm>
            <a:off x="875300" y="3068960"/>
            <a:ext cx="2304256" cy="30243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29CA7-D4A1-3C46-99EC-818447A74186}"/>
              </a:ext>
            </a:extLst>
          </p:cNvPr>
          <p:cNvSpPr txBox="1"/>
          <p:nvPr/>
        </p:nvSpPr>
        <p:spPr>
          <a:xfrm>
            <a:off x="1691680" y="34473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DB356-577C-B84C-A421-7E0017D0C4CF}"/>
              </a:ext>
            </a:extLst>
          </p:cNvPr>
          <p:cNvSpPr txBox="1"/>
          <p:nvPr/>
        </p:nvSpPr>
        <p:spPr>
          <a:xfrm>
            <a:off x="1599209" y="4841302"/>
            <a:ext cx="7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Roben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01626-23BE-1347-8B40-19415CC8FA85}"/>
              </a:ext>
            </a:extLst>
          </p:cNvPr>
          <p:cNvSpPr txBox="1"/>
          <p:nvPr/>
        </p:nvSpPr>
        <p:spPr>
          <a:xfrm>
            <a:off x="1649761" y="392841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Bruno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ECC6D-9935-3944-A7F9-1B803017A6E3}"/>
              </a:ext>
            </a:extLst>
          </p:cNvPr>
          <p:cNvSpPr txBox="1"/>
          <p:nvPr/>
        </p:nvSpPr>
        <p:spPr>
          <a:xfrm>
            <a:off x="1637333" y="439646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Carlos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E7218-F9C1-4F41-8DDF-C9D2D1156DC7}"/>
              </a:ext>
            </a:extLst>
          </p:cNvPr>
          <p:cNvSpPr txBox="1"/>
          <p:nvPr/>
        </p:nvSpPr>
        <p:spPr>
          <a:xfrm>
            <a:off x="893096" y="2668364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 empresa A</a:t>
            </a:r>
          </a:p>
        </p:txBody>
      </p:sp>
    </p:spTree>
    <p:extLst>
      <p:ext uri="{BB962C8B-B14F-4D97-AF65-F5344CB8AC3E}">
        <p14:creationId xmlns:p14="http://schemas.microsoft.com/office/powerpoint/2010/main" val="324065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223E-C2B7-7E48-BABF-33E8D1B4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SGBD – Relacionais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4826-7317-7344-8F3E-D0013A90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Banco de dados relacionais são baseados em teoria de conjuntos e álgebra relacional</a:t>
            </a:r>
          </a:p>
          <a:p>
            <a:pPr lvl="1"/>
            <a:r>
              <a:rPr lang="pt-BR" dirty="0"/>
              <a:t>Relação binária de </a:t>
            </a:r>
            <a:r>
              <a:rPr lang="pt-BR" i="1" dirty="0"/>
              <a:t>comprar</a:t>
            </a:r>
            <a:r>
              <a:rPr lang="pt-BR" dirty="0"/>
              <a:t> entre cliente e filial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C3964-E67C-6B4E-896D-1F6CCA50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9DB06B-CEFF-3A4D-8F33-9CBBEEB97E92}"/>
              </a:ext>
            </a:extLst>
          </p:cNvPr>
          <p:cNvSpPr/>
          <p:nvPr/>
        </p:nvSpPr>
        <p:spPr>
          <a:xfrm>
            <a:off x="784230" y="3068960"/>
            <a:ext cx="2304256" cy="30243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29CA7-D4A1-3C46-99EC-818447A74186}"/>
              </a:ext>
            </a:extLst>
          </p:cNvPr>
          <p:cNvSpPr txBox="1"/>
          <p:nvPr/>
        </p:nvSpPr>
        <p:spPr>
          <a:xfrm>
            <a:off x="1609030" y="34473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DB356-577C-B84C-A421-7E0017D0C4CF}"/>
              </a:ext>
            </a:extLst>
          </p:cNvPr>
          <p:cNvSpPr txBox="1"/>
          <p:nvPr/>
        </p:nvSpPr>
        <p:spPr>
          <a:xfrm>
            <a:off x="1516559" y="4841302"/>
            <a:ext cx="7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Roben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01626-23BE-1347-8B40-19415CC8FA85}"/>
              </a:ext>
            </a:extLst>
          </p:cNvPr>
          <p:cNvSpPr txBox="1"/>
          <p:nvPr/>
        </p:nvSpPr>
        <p:spPr>
          <a:xfrm>
            <a:off x="1567111" y="392841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Bruno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ECC6D-9935-3944-A7F9-1B803017A6E3}"/>
              </a:ext>
            </a:extLst>
          </p:cNvPr>
          <p:cNvSpPr txBox="1"/>
          <p:nvPr/>
        </p:nvSpPr>
        <p:spPr>
          <a:xfrm>
            <a:off x="1554683" y="439646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Carlos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4D255D-F178-5249-ADFD-59DB492B9C25}"/>
              </a:ext>
            </a:extLst>
          </p:cNvPr>
          <p:cNvSpPr/>
          <p:nvPr/>
        </p:nvSpPr>
        <p:spPr>
          <a:xfrm>
            <a:off x="5393817" y="3045748"/>
            <a:ext cx="2304256" cy="30243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5C2CF-EB6B-F24F-84E1-453A1F1EF1DE}"/>
              </a:ext>
            </a:extLst>
          </p:cNvPr>
          <p:cNvSpPr txBox="1"/>
          <p:nvPr/>
        </p:nvSpPr>
        <p:spPr>
          <a:xfrm>
            <a:off x="6218617" y="3424138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Alvorada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F3CA2-576B-8B42-BE12-5F046F0BC873}"/>
              </a:ext>
            </a:extLst>
          </p:cNvPr>
          <p:cNvSpPr txBox="1"/>
          <p:nvPr/>
        </p:nvSpPr>
        <p:spPr>
          <a:xfrm>
            <a:off x="6176698" y="390519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Canoas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49850-5C45-F84C-A975-A7174261F688}"/>
              </a:ext>
            </a:extLst>
          </p:cNvPr>
          <p:cNvSpPr txBox="1"/>
          <p:nvPr/>
        </p:nvSpPr>
        <p:spPr>
          <a:xfrm>
            <a:off x="6164270" y="4373250"/>
            <a:ext cx="135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Porto Alegre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8F9F4-2D13-7742-BFA9-2109A5FD647F}"/>
              </a:ext>
            </a:extLst>
          </p:cNvPr>
          <p:cNvSpPr txBox="1"/>
          <p:nvPr/>
        </p:nvSpPr>
        <p:spPr>
          <a:xfrm>
            <a:off x="6218617" y="261584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84AD27-2D41-924E-A62E-67A26F3A658E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2159181" y="3608804"/>
            <a:ext cx="4059436" cy="2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889834-79D9-1C4F-9309-715167E4A0D6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59181" y="3632016"/>
            <a:ext cx="4017517" cy="45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0C3F6-3BF2-E74A-9033-5813B4E6B683}"/>
              </a:ext>
            </a:extLst>
          </p:cNvPr>
          <p:cNvCxnSpPr>
            <a:stCxn id="9" idx="3"/>
            <a:endCxn id="17" idx="1"/>
          </p:cNvCxnSpPr>
          <p:nvPr/>
        </p:nvCxnSpPr>
        <p:spPr>
          <a:xfrm flipV="1">
            <a:off x="2302415" y="4557916"/>
            <a:ext cx="3861855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C268D1-3642-524F-8D13-70E0DE6343D6}"/>
              </a:ext>
            </a:extLst>
          </p:cNvPr>
          <p:cNvCxnSpPr>
            <a:stCxn id="11" idx="3"/>
          </p:cNvCxnSpPr>
          <p:nvPr/>
        </p:nvCxnSpPr>
        <p:spPr>
          <a:xfrm flipV="1">
            <a:off x="2318034" y="3730736"/>
            <a:ext cx="3900583" cy="85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C83EF9-8334-2748-BD72-461CE9F2F91B}"/>
              </a:ext>
            </a:extLst>
          </p:cNvPr>
          <p:cNvCxnSpPr>
            <a:stCxn id="10" idx="3"/>
          </p:cNvCxnSpPr>
          <p:nvPr/>
        </p:nvCxnSpPr>
        <p:spPr>
          <a:xfrm>
            <a:off x="2322446" y="4113076"/>
            <a:ext cx="3841824" cy="32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5DD01A-26B8-A84E-A59F-D62D40C362EA}"/>
              </a:ext>
            </a:extLst>
          </p:cNvPr>
          <p:cNvSpPr txBox="1"/>
          <p:nvPr/>
        </p:nvSpPr>
        <p:spPr>
          <a:xfrm>
            <a:off x="3769764" y="3213324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Comprar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385D7B-27DB-A046-9D14-34D6DDB933D9}"/>
              </a:ext>
            </a:extLst>
          </p:cNvPr>
          <p:cNvSpPr txBox="1"/>
          <p:nvPr/>
        </p:nvSpPr>
        <p:spPr>
          <a:xfrm>
            <a:off x="893096" y="2668364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 empresa A</a:t>
            </a:r>
          </a:p>
        </p:txBody>
      </p:sp>
    </p:spTree>
    <p:extLst>
      <p:ext uri="{BB962C8B-B14F-4D97-AF65-F5344CB8AC3E}">
        <p14:creationId xmlns:p14="http://schemas.microsoft.com/office/powerpoint/2010/main" val="16232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223E-C2B7-7E48-BABF-33E8D1B4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 – Relacionais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4826-7317-7344-8F3E-D0013A90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Banco de dados relacionais são baseados em teoria de conjuntos e álgebra relacional</a:t>
            </a:r>
          </a:p>
          <a:p>
            <a:pPr lvl="1"/>
            <a:r>
              <a:rPr lang="pt-BR" dirty="0"/>
              <a:t>Possibilidade de operação entre conjuntos como</a:t>
            </a:r>
            <a:br>
              <a:rPr lang="pt-BR" dirty="0"/>
            </a:br>
            <a:r>
              <a:rPr lang="pt-BR" dirty="0"/>
              <a:t>União, Intersecção e Diferença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C3964-E67C-6B4E-896D-1F6CCA50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9DB06B-CEFF-3A4D-8F33-9CBBEEB97E92}"/>
              </a:ext>
            </a:extLst>
          </p:cNvPr>
          <p:cNvSpPr/>
          <p:nvPr/>
        </p:nvSpPr>
        <p:spPr>
          <a:xfrm>
            <a:off x="784230" y="3068960"/>
            <a:ext cx="2304256" cy="30243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29CA7-D4A1-3C46-99EC-818447A74186}"/>
              </a:ext>
            </a:extLst>
          </p:cNvPr>
          <p:cNvSpPr txBox="1"/>
          <p:nvPr/>
        </p:nvSpPr>
        <p:spPr>
          <a:xfrm>
            <a:off x="1609030" y="34473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DB356-577C-B84C-A421-7E0017D0C4CF}"/>
              </a:ext>
            </a:extLst>
          </p:cNvPr>
          <p:cNvSpPr txBox="1"/>
          <p:nvPr/>
        </p:nvSpPr>
        <p:spPr>
          <a:xfrm>
            <a:off x="1516559" y="4841302"/>
            <a:ext cx="7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Roben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01626-23BE-1347-8B40-19415CC8FA85}"/>
              </a:ext>
            </a:extLst>
          </p:cNvPr>
          <p:cNvSpPr txBox="1"/>
          <p:nvPr/>
        </p:nvSpPr>
        <p:spPr>
          <a:xfrm>
            <a:off x="1567111" y="392841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Bruno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ECC6D-9935-3944-A7F9-1B803017A6E3}"/>
              </a:ext>
            </a:extLst>
          </p:cNvPr>
          <p:cNvSpPr txBox="1"/>
          <p:nvPr/>
        </p:nvSpPr>
        <p:spPr>
          <a:xfrm>
            <a:off x="1554683" y="439646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Carlos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B1E4E-E8F7-4042-B1D6-73EF28F4F0DE}"/>
              </a:ext>
            </a:extLst>
          </p:cNvPr>
          <p:cNvSpPr txBox="1"/>
          <p:nvPr/>
        </p:nvSpPr>
        <p:spPr>
          <a:xfrm>
            <a:off x="893096" y="2668364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 empresa 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4D255D-F178-5249-ADFD-59DB492B9C25}"/>
              </a:ext>
            </a:extLst>
          </p:cNvPr>
          <p:cNvSpPr/>
          <p:nvPr/>
        </p:nvSpPr>
        <p:spPr>
          <a:xfrm>
            <a:off x="5393817" y="3045748"/>
            <a:ext cx="2304256" cy="302433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5C2CF-EB6B-F24F-84E1-453A1F1EF1DE}"/>
              </a:ext>
            </a:extLst>
          </p:cNvPr>
          <p:cNvSpPr txBox="1"/>
          <p:nvPr/>
        </p:nvSpPr>
        <p:spPr>
          <a:xfrm>
            <a:off x="6218617" y="34241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F3CA2-576B-8B42-BE12-5F046F0BC873}"/>
              </a:ext>
            </a:extLst>
          </p:cNvPr>
          <p:cNvSpPr txBox="1"/>
          <p:nvPr/>
        </p:nvSpPr>
        <p:spPr>
          <a:xfrm>
            <a:off x="6176698" y="3905198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Brenda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49850-5C45-F84C-A975-A7174261F688}"/>
              </a:ext>
            </a:extLst>
          </p:cNvPr>
          <p:cNvSpPr txBox="1"/>
          <p:nvPr/>
        </p:nvSpPr>
        <p:spPr>
          <a:xfrm>
            <a:off x="6164270" y="437325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Cesar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F2A432-7B3C-2C42-83D6-F0C222BE86C1}"/>
              </a:ext>
            </a:extLst>
          </p:cNvPr>
          <p:cNvSpPr txBox="1"/>
          <p:nvPr/>
        </p:nvSpPr>
        <p:spPr>
          <a:xfrm>
            <a:off x="5567774" y="2701192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 empresa </a:t>
            </a:r>
            <a:r>
              <a:rPr lang="pt-BR" dirty="0" err="1"/>
              <a:t>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93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223E-C2B7-7E48-BABF-33E8D1B4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 – Relacionais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4826-7317-7344-8F3E-D0013A90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tabelas de um SGBD relacional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C3964-E67C-6B4E-896D-1F6CCA50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105F69-6910-1642-B88D-43A687F1F522}"/>
              </a:ext>
            </a:extLst>
          </p:cNvPr>
          <p:cNvSpPr/>
          <p:nvPr/>
        </p:nvSpPr>
        <p:spPr>
          <a:xfrm>
            <a:off x="898517" y="1796028"/>
            <a:ext cx="2304256" cy="24970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FC2240-6C88-FF45-AEEC-47A42AEDB2E7}"/>
              </a:ext>
            </a:extLst>
          </p:cNvPr>
          <p:cNvSpPr txBox="1"/>
          <p:nvPr/>
        </p:nvSpPr>
        <p:spPr>
          <a:xfrm>
            <a:off x="1723317" y="217441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C8C7A6-D72A-484C-91F2-25C1FC196936}"/>
              </a:ext>
            </a:extLst>
          </p:cNvPr>
          <p:cNvSpPr txBox="1"/>
          <p:nvPr/>
        </p:nvSpPr>
        <p:spPr>
          <a:xfrm>
            <a:off x="1630846" y="3568370"/>
            <a:ext cx="7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Roben</a:t>
            </a:r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31F1D-CAA3-DD44-BC14-A51E4C0FF28F}"/>
              </a:ext>
            </a:extLst>
          </p:cNvPr>
          <p:cNvSpPr txBox="1"/>
          <p:nvPr/>
        </p:nvSpPr>
        <p:spPr>
          <a:xfrm>
            <a:off x="1681398" y="265547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Bruno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0A3894-2A71-BF4D-B2CC-9AFF6B322972}"/>
              </a:ext>
            </a:extLst>
          </p:cNvPr>
          <p:cNvSpPr txBox="1"/>
          <p:nvPr/>
        </p:nvSpPr>
        <p:spPr>
          <a:xfrm>
            <a:off x="1668970" y="312353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Carlos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76EA64-911D-E445-BE2A-F33E3BDD7C95}"/>
              </a:ext>
            </a:extLst>
          </p:cNvPr>
          <p:cNvSpPr/>
          <p:nvPr/>
        </p:nvSpPr>
        <p:spPr>
          <a:xfrm>
            <a:off x="5508104" y="1772816"/>
            <a:ext cx="2304256" cy="23042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09DB3-96BC-9E4A-89BA-5AC818CF7FED}"/>
              </a:ext>
            </a:extLst>
          </p:cNvPr>
          <p:cNvSpPr txBox="1"/>
          <p:nvPr/>
        </p:nvSpPr>
        <p:spPr>
          <a:xfrm>
            <a:off x="6332904" y="2151206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Alvorada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22474-214D-6747-AB21-635550A72844}"/>
              </a:ext>
            </a:extLst>
          </p:cNvPr>
          <p:cNvSpPr txBox="1"/>
          <p:nvPr/>
        </p:nvSpPr>
        <p:spPr>
          <a:xfrm>
            <a:off x="6290985" y="263226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Canoas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A8DDB6-FDE6-6044-BE89-7A92938F8ABC}"/>
              </a:ext>
            </a:extLst>
          </p:cNvPr>
          <p:cNvSpPr txBox="1"/>
          <p:nvPr/>
        </p:nvSpPr>
        <p:spPr>
          <a:xfrm>
            <a:off x="6278557" y="3100318"/>
            <a:ext cx="135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Porto Alegre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D6C31-200F-384F-8D88-906BB4F4BC30}"/>
              </a:ext>
            </a:extLst>
          </p:cNvPr>
          <p:cNvSpPr txBox="1"/>
          <p:nvPr/>
        </p:nvSpPr>
        <p:spPr>
          <a:xfrm>
            <a:off x="6332904" y="134291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Filial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F4393A-25C7-4645-A985-A1BA5495A60B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2273468" y="2335872"/>
            <a:ext cx="4059436" cy="2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FCDA0C-488E-9148-967A-5F0633FDC9EA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>
            <a:off x="2273468" y="2359084"/>
            <a:ext cx="4017517" cy="45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32BF7C-F789-3246-B94A-22AFD219CCFA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2416702" y="3284984"/>
            <a:ext cx="3861855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EB9540-C15B-CA47-AC10-DD38C0E47BAC}"/>
              </a:ext>
            </a:extLst>
          </p:cNvPr>
          <p:cNvCxnSpPr>
            <a:stCxn id="22" idx="3"/>
          </p:cNvCxnSpPr>
          <p:nvPr/>
        </p:nvCxnSpPr>
        <p:spPr>
          <a:xfrm flipV="1">
            <a:off x="2432321" y="2457804"/>
            <a:ext cx="3900583" cy="85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198396-5EEB-214D-867A-62050DB65308}"/>
              </a:ext>
            </a:extLst>
          </p:cNvPr>
          <p:cNvCxnSpPr>
            <a:stCxn id="21" idx="3"/>
          </p:cNvCxnSpPr>
          <p:nvPr/>
        </p:nvCxnSpPr>
        <p:spPr>
          <a:xfrm>
            <a:off x="2436733" y="2840144"/>
            <a:ext cx="3841824" cy="32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C541AC-29A6-5B4A-9FF2-471EE3A918CC}"/>
              </a:ext>
            </a:extLst>
          </p:cNvPr>
          <p:cNvSpPr txBox="1"/>
          <p:nvPr/>
        </p:nvSpPr>
        <p:spPr>
          <a:xfrm>
            <a:off x="3884051" y="1940392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Comprar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F7D88-5ADD-D04A-98C5-B03AC5703D9A}"/>
              </a:ext>
            </a:extLst>
          </p:cNvPr>
          <p:cNvSpPr txBox="1"/>
          <p:nvPr/>
        </p:nvSpPr>
        <p:spPr>
          <a:xfrm>
            <a:off x="1007383" y="1395432"/>
            <a:ext cx="19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 empresa A</a:t>
            </a:r>
          </a:p>
        </p:txBody>
      </p:sp>
      <p:graphicFrame>
        <p:nvGraphicFramePr>
          <p:cNvPr id="15" name="Table 35">
            <a:extLst>
              <a:ext uri="{FF2B5EF4-FFF2-40B4-BE49-F238E27FC236}">
                <a16:creationId xmlns:a16="http://schemas.microsoft.com/office/drawing/2014/main" id="{9123DB50-C70A-9A4E-840E-20BA4ED9B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31448"/>
              </p:ext>
            </p:extLst>
          </p:nvPr>
        </p:nvGraphicFramePr>
        <p:xfrm>
          <a:off x="127115" y="4519909"/>
          <a:ext cx="264468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477">
                  <a:extLst>
                    <a:ext uri="{9D8B030D-6E8A-4147-A177-3AD203B41FA5}">
                      <a16:colId xmlns:a16="http://schemas.microsoft.com/office/drawing/2014/main" val="333032518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78329146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14950676"/>
                    </a:ext>
                  </a:extLst>
                </a:gridCol>
              </a:tblGrid>
              <a:tr h="256015">
                <a:tc gridSpan="3">
                  <a:txBody>
                    <a:bodyPr/>
                    <a:lstStyle/>
                    <a:p>
                      <a:r>
                        <a:rPr lang="pt-BR" sz="1200" dirty="0"/>
                        <a:t>Clientes empresa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40792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39048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010.010.010.11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1527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011.015.010.21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Bruno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41213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012.015.010.78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97768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013.010.010.91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Roben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7791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0E65650-AD53-9D44-9932-7CA4744AD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52119"/>
              </p:ext>
            </p:extLst>
          </p:nvPr>
        </p:nvGraphicFramePr>
        <p:xfrm>
          <a:off x="2989400" y="4519909"/>
          <a:ext cx="17266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16">
                  <a:extLst>
                    <a:ext uri="{9D8B030D-6E8A-4147-A177-3AD203B41FA5}">
                      <a16:colId xmlns:a16="http://schemas.microsoft.com/office/drawing/2014/main" val="3330325183"/>
                    </a:ext>
                  </a:extLst>
                </a:gridCol>
                <a:gridCol w="1058599">
                  <a:extLst>
                    <a:ext uri="{9D8B030D-6E8A-4147-A177-3AD203B41FA5}">
                      <a16:colId xmlns:a16="http://schemas.microsoft.com/office/drawing/2014/main" val="3783291465"/>
                    </a:ext>
                  </a:extLst>
                </a:gridCol>
              </a:tblGrid>
              <a:tr h="256015">
                <a:tc gridSpan="2">
                  <a:txBody>
                    <a:bodyPr/>
                    <a:lstStyle/>
                    <a:p>
                      <a:r>
                        <a:rPr lang="pt-BR" sz="1200" dirty="0"/>
                        <a:t>Filial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40792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Localidade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39048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Alvorada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1527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100002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Canoas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41213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100003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Porto Alegre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9776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ECD48E-F32E-7744-A397-2CC5A485B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579148"/>
              </p:ext>
            </p:extLst>
          </p:nvPr>
        </p:nvGraphicFramePr>
        <p:xfrm>
          <a:off x="5343471" y="4519909"/>
          <a:ext cx="174312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30">
                  <a:extLst>
                    <a:ext uri="{9D8B030D-6E8A-4147-A177-3AD203B41FA5}">
                      <a16:colId xmlns:a16="http://schemas.microsoft.com/office/drawing/2014/main" val="3330325183"/>
                    </a:ext>
                  </a:extLst>
                </a:gridCol>
                <a:gridCol w="1058599">
                  <a:extLst>
                    <a:ext uri="{9D8B030D-6E8A-4147-A177-3AD203B41FA5}">
                      <a16:colId xmlns:a16="http://schemas.microsoft.com/office/drawing/2014/main" val="3783291465"/>
                    </a:ext>
                  </a:extLst>
                </a:gridCol>
              </a:tblGrid>
              <a:tr h="256015">
                <a:tc gridSpan="2">
                  <a:txBody>
                    <a:bodyPr/>
                    <a:lstStyle/>
                    <a:p>
                      <a:r>
                        <a:rPr lang="pt-BR" sz="1200" dirty="0"/>
                        <a:t>Compra Cliente-Filia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40792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39048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981527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41213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pt-BR" sz="12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9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1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A8E5-18FC-D148-819C-96001D42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 – Relacionais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9ABB-5A4D-DF4C-B64D-8F30C850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SGBD relacional deve garantir algumas propriedades de confiabilidade representadas pelo que conhecemos como ACID:</a:t>
            </a:r>
          </a:p>
          <a:p>
            <a:pPr lvl="1"/>
            <a:r>
              <a:rPr lang="pt-BR" dirty="0"/>
              <a:t>Atomicidade</a:t>
            </a:r>
          </a:p>
          <a:p>
            <a:pPr lvl="1"/>
            <a:r>
              <a:rPr lang="pt-BR" dirty="0"/>
              <a:t>Consistência</a:t>
            </a:r>
          </a:p>
          <a:p>
            <a:pPr lvl="1"/>
            <a:r>
              <a:rPr lang="pt-BR" dirty="0"/>
              <a:t>Isolamento</a:t>
            </a:r>
          </a:p>
          <a:p>
            <a:pPr lvl="1"/>
            <a:r>
              <a:rPr lang="pt-BR" dirty="0"/>
              <a:t>Durabilidade</a:t>
            </a:r>
          </a:p>
          <a:p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972EE-72D9-074C-A4A0-852203E7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83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A8E5-18FC-D148-819C-96001D42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 – Relacionais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9ABB-5A4D-DF4C-B64D-8F30C850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Modelagem de um banco relacional (modelagem-entidade relacionamento)</a:t>
            </a:r>
          </a:p>
          <a:p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972EE-72D9-074C-A4A0-852203E7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  <p:sp>
        <p:nvSpPr>
          <p:cNvPr id="7" name="Snip and Round Single Corner of Rectangle 6">
            <a:extLst>
              <a:ext uri="{FF2B5EF4-FFF2-40B4-BE49-F238E27FC236}">
                <a16:creationId xmlns:a16="http://schemas.microsoft.com/office/drawing/2014/main" id="{1029412C-9388-2645-8193-AA9CD8A46882}"/>
              </a:ext>
            </a:extLst>
          </p:cNvPr>
          <p:cNvSpPr/>
          <p:nvPr/>
        </p:nvSpPr>
        <p:spPr>
          <a:xfrm>
            <a:off x="179512" y="2657614"/>
            <a:ext cx="813489" cy="430001"/>
          </a:xfrm>
          <a:prstGeom prst="snipRoundRect">
            <a:avLst>
              <a:gd name="adj1" fmla="val 41087"/>
              <a:gd name="adj2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36000" rtlCol="0" anchor="ctr"/>
          <a:lstStyle/>
          <a:p>
            <a:pPr algn="ctr"/>
            <a:r>
              <a:rPr lang="pt-BR" sz="1200" dirty="0"/>
              <a:t>Minimundo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217C89-B67C-034C-92E4-6CA4455267EA}"/>
              </a:ext>
            </a:extLst>
          </p:cNvPr>
          <p:cNvSpPr/>
          <p:nvPr/>
        </p:nvSpPr>
        <p:spPr>
          <a:xfrm>
            <a:off x="35496" y="3285000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6AF08F-2C3E-FB4E-A14E-E57C8282EBAC}"/>
              </a:ext>
            </a:extLst>
          </p:cNvPr>
          <p:cNvSpPr/>
          <p:nvPr/>
        </p:nvSpPr>
        <p:spPr>
          <a:xfrm>
            <a:off x="1043608" y="2930039"/>
            <a:ext cx="1129161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Análise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F769BE-C2E6-0548-9B9C-31E20712C55C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179512" y="3357000"/>
            <a:ext cx="864096" cy="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2B5297-840B-2C4B-88E8-64AAD1D93B54}"/>
              </a:ext>
            </a:extLst>
          </p:cNvPr>
          <p:cNvSpPr/>
          <p:nvPr/>
        </p:nvSpPr>
        <p:spPr>
          <a:xfrm>
            <a:off x="2519525" y="2930039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Projeto Conceitual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3AE75F-7F31-F14D-A3F6-D2F2E10B2E88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2172769" y="3362087"/>
            <a:ext cx="346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E15760-6CA3-F240-AF2E-5E0773A6C6AA}"/>
              </a:ext>
            </a:extLst>
          </p:cNvPr>
          <p:cNvSpPr/>
          <p:nvPr/>
        </p:nvSpPr>
        <p:spPr>
          <a:xfrm>
            <a:off x="3923928" y="2924952"/>
            <a:ext cx="1129161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Projeto Lógico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4AB7119-AD39-E04D-BFCE-8F3794D939EB}"/>
              </a:ext>
            </a:extLst>
          </p:cNvPr>
          <p:cNvSpPr/>
          <p:nvPr/>
        </p:nvSpPr>
        <p:spPr>
          <a:xfrm>
            <a:off x="5429323" y="2924952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Projeto Físico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1A8860-4597-8441-B80C-935779CA925B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053089" y="3357000"/>
            <a:ext cx="376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AC6529-E03C-D64A-8667-16C578980D2E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3599645" y="3357000"/>
            <a:ext cx="324283" cy="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466FECB-BE27-A349-882F-CF809F9D49CA}"/>
              </a:ext>
            </a:extLst>
          </p:cNvPr>
          <p:cNvSpPr/>
          <p:nvPr/>
        </p:nvSpPr>
        <p:spPr>
          <a:xfrm>
            <a:off x="6885676" y="2924952"/>
            <a:ext cx="1430739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Implementação e manutenção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514851-D47A-8141-9928-F1AF4359436E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6509443" y="3357000"/>
            <a:ext cx="376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2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5C3-C4F9-7307-BB85-DEC4D30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Iniciais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424F-CAAD-9C26-98F4-9FF3C0B5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Procure no Computador pelo programa XAMPP</a:t>
            </a:r>
          </a:p>
          <a:p>
            <a:r>
              <a:rPr lang="pt-BR" dirty="0"/>
              <a:t>Abra o programa</a:t>
            </a:r>
          </a:p>
          <a:p>
            <a:r>
              <a:rPr lang="pt-BR" dirty="0"/>
              <a:t>Inicie o MySQL (pressione em START ao lado do MySQL)</a:t>
            </a:r>
          </a:p>
          <a:p>
            <a:r>
              <a:rPr lang="pt-BR" dirty="0"/>
              <a:t>Procure pelo programa Workbench</a:t>
            </a:r>
          </a:p>
          <a:p>
            <a:r>
              <a:rPr lang="pt-BR" dirty="0"/>
              <a:t>Clique para conectar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20E5A-D940-32E6-AF53-B381D3C0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Introdução a Banco de Dados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07944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6257</TotalTime>
  <Words>867</Words>
  <Application>Microsoft Macintosh PowerPoint</Application>
  <PresentationFormat>On-screen Show (4:3)</PresentationFormat>
  <Paragraphs>201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Custom Design</vt:lpstr>
      <vt:lpstr>Introdução a BD Aula 3 – SGBD e commandos para Criação</vt:lpstr>
      <vt:lpstr>SGBD</vt:lpstr>
      <vt:lpstr>SGBD – Relacionais</vt:lpstr>
      <vt:lpstr>SGBD – Relacionais</vt:lpstr>
      <vt:lpstr>SGBD – Relacionais</vt:lpstr>
      <vt:lpstr>SGBD – Relacionais</vt:lpstr>
      <vt:lpstr>SGBD – Relacionais</vt:lpstr>
      <vt:lpstr>SGBD – Relacionais</vt:lpstr>
      <vt:lpstr>Instruções Iniciais</vt:lpstr>
      <vt:lpstr>Criação de BD no MySQL</vt:lpstr>
      <vt:lpstr>Vamos criar nossa tabela com músicas do spotify</vt:lpstr>
      <vt:lpstr>Vamos criar nossa tabela com músicas do spotify</vt:lpstr>
      <vt:lpstr>Vamos criar nossa tabela com músicas do spotify</vt:lpstr>
      <vt:lpstr>Exercícios</vt:lpstr>
      <vt:lpstr>Introdução a BD Aula 3 – SGBD e commandos para Criação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Instituto Federal</dc:creator>
  <cp:lastModifiedBy>Roben Lunardi</cp:lastModifiedBy>
  <cp:revision>373</cp:revision>
  <dcterms:created xsi:type="dcterms:W3CDTF">2011-07-28T18:44:50Z</dcterms:created>
  <dcterms:modified xsi:type="dcterms:W3CDTF">2024-09-18T23:44:32Z</dcterms:modified>
</cp:coreProperties>
</file>