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60" r:id="rId2"/>
    <p:sldId id="263" r:id="rId3"/>
    <p:sldId id="286" r:id="rId4"/>
    <p:sldId id="256" r:id="rId5"/>
    <p:sldId id="257" r:id="rId6"/>
    <p:sldId id="258" r:id="rId7"/>
    <p:sldId id="259" r:id="rId8"/>
    <p:sldId id="267" r:id="rId9"/>
    <p:sldId id="268" r:id="rId10"/>
    <p:sldId id="269" r:id="rId11"/>
    <p:sldId id="270" r:id="rId12"/>
    <p:sldId id="271" r:id="rId13"/>
    <p:sldId id="272" r:id="rId14"/>
    <p:sldId id="273" r:id="rId15"/>
    <p:sldId id="262" r:id="rId16"/>
    <p:sldId id="264" r:id="rId17"/>
    <p:sldId id="274" r:id="rId18"/>
    <p:sldId id="266" r:id="rId19"/>
    <p:sldId id="287"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9" r:id="rId33"/>
    <p:sldId id="290" r:id="rId34"/>
    <p:sldId id="291" r:id="rId35"/>
    <p:sldId id="292" r:id="rId36"/>
    <p:sldId id="296" r:id="rId37"/>
    <p:sldId id="293" r:id="rId38"/>
    <p:sldId id="294" r:id="rId39"/>
    <p:sldId id="295" r:id="rId40"/>
    <p:sldId id="297" r:id="rId41"/>
    <p:sldId id="298" r:id="rId42"/>
    <p:sldId id="299" r:id="rId43"/>
    <p:sldId id="300" r:id="rId44"/>
    <p:sldId id="301"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60C086C4-E3E3-48F8-8894-A8A1329F9045}">
          <p14:sldIdLst>
            <p14:sldId id="260"/>
            <p14:sldId id="263"/>
            <p14:sldId id="286"/>
          </p14:sldIdLst>
        </p14:section>
        <p14:section name="Information Security CAG-115" id="{43E0924B-837C-467B-BC6B-BC7B9962F44C}">
          <p14:sldIdLst>
            <p14:sldId id="256"/>
            <p14:sldId id="257"/>
            <p14:sldId id="258"/>
            <p14:sldId id="259"/>
            <p14:sldId id="267"/>
            <p14:sldId id="268"/>
            <p14:sldId id="269"/>
            <p14:sldId id="270"/>
            <p14:sldId id="271"/>
            <p14:sldId id="272"/>
            <p14:sldId id="273"/>
          </p14:sldIdLst>
        </p14:section>
        <p14:section name="Attacks" id="{1F835DAD-3321-4947-B0E4-966A3B7BAC0A}">
          <p14:sldIdLst>
            <p14:sldId id="262"/>
          </p14:sldIdLst>
        </p14:section>
        <p14:section name="Passive Attacks" id="{496BE86A-4CD2-44CD-9403-7A7C8C6EADD9}">
          <p14:sldIdLst>
            <p14:sldId id="264"/>
            <p14:sldId id="274"/>
          </p14:sldIdLst>
        </p14:section>
        <p14:section name="Active Attacks" id="{D4FD867A-EA2D-42BC-BB65-F99984F2CA4C}">
          <p14:sldIdLst>
            <p14:sldId id="266"/>
            <p14:sldId id="287"/>
            <p14:sldId id="275"/>
            <p14:sldId id="276"/>
            <p14:sldId id="277"/>
          </p14:sldIdLst>
        </p14:section>
        <p14:section name="Type of security mechanism" id="{FC414FFD-B3AE-4DEA-94DF-7C4248D4124A}">
          <p14:sldIdLst>
            <p14:sldId id="278"/>
            <p14:sldId id="279"/>
            <p14:sldId id="280"/>
            <p14:sldId id="281"/>
            <p14:sldId id="282"/>
            <p14:sldId id="283"/>
            <p14:sldId id="284"/>
            <p14:sldId id="285"/>
          </p14:sldIdLst>
        </p14:section>
        <p14:section name="Data Intergrity" id="{D87E2023-D383-49A4-80DD-9DA18A205893}">
          <p14:sldIdLst>
            <p14:sldId id="288"/>
            <p14:sldId id="289"/>
            <p14:sldId id="290"/>
            <p14:sldId id="291"/>
            <p14:sldId id="292"/>
            <p14:sldId id="296"/>
            <p14:sldId id="293"/>
            <p14:sldId id="294"/>
          </p14:sldIdLst>
        </p14:section>
        <p14:section name="DigitalSignature" id="{D758FD3A-9A18-441B-8DAB-0EFEB659CD5F}">
          <p14:sldIdLst>
            <p14:sldId id="295"/>
            <p14:sldId id="297"/>
            <p14:sldId id="298"/>
            <p14:sldId id="299"/>
            <p14:sldId id="300"/>
            <p14:sldId id="301"/>
          </p14:sldIdLst>
        </p14:section>
        <p14:section name="Authentication" id="{B20DEB9E-BACF-4EC2-97EB-A11832CA2DB6}">
          <p14:sldIdLst>
            <p14:sldId id="302"/>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dev Parsekar" initials="MP" lastIdx="1" clrIdx="0">
    <p:extLst>
      <p:ext uri="{19B8F6BF-5375-455C-9EA6-DF929625EA0E}">
        <p15:presenceInfo xmlns:p15="http://schemas.microsoft.com/office/powerpoint/2012/main" userId="c8c085fcc59368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969"/>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showGuides="1">
      <p:cViewPr varScale="1">
        <p:scale>
          <a:sx n="110" d="100"/>
          <a:sy n="110"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6T21:24:35.72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93366-1D9E-4C49-AC79-97F85645A66A}" type="datetimeFigureOut">
              <a:rPr lang="en-IN" smtClean="0"/>
              <a:t>11-03-2022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704ED-5603-40CB-94CC-D909FA982626}" type="slidenum">
              <a:rPr lang="en-IN" smtClean="0"/>
              <a:t>‹#›</a:t>
            </a:fld>
            <a:endParaRPr lang="en-IN"/>
          </a:p>
        </p:txBody>
      </p:sp>
    </p:spTree>
    <p:extLst>
      <p:ext uri="{BB962C8B-B14F-4D97-AF65-F5344CB8AC3E}">
        <p14:creationId xmlns:p14="http://schemas.microsoft.com/office/powerpoint/2010/main" val="229912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esslstore.com/blog/the-role-of-access-control-in-information-security/#:~:text=In%20the%20most%20basic%20sense%2C%20access%20control%20in,hand%2C%20would%20be%20able%20to%20review%20financial%20document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upport.esri.com/en/technical-article/000020408#:~:text=How%20does%20CheckSum%20work%3F%20A%20file%20is%20pushed,can%20be%20used%20to%20produce%20a%20checksum%20value."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www.javatpoint.com/computer-network-error-detection#:~:text=The%20most%20popular%20Error%20Detecting%20Techniques%20are%3A%201,parity%20check%203%20Checksum%204%20Cyclic%20redundancy%20check"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https://en.wikipedia.org/wiki/Sarah_Palin_email_hack</a:t>
            </a:r>
          </a:p>
          <a:p>
            <a:r>
              <a:rPr lang="en-IN" dirty="0"/>
              <a:t>https://www.wired.com/2012/08/apple-amazon-mat-honan-hacking/</a:t>
            </a:r>
          </a:p>
          <a:p>
            <a:endParaRPr lang="en-IN" dirty="0"/>
          </a:p>
          <a:p>
            <a:endParaRPr lang="en-IN" dirty="0"/>
          </a:p>
        </p:txBody>
      </p:sp>
      <p:sp>
        <p:nvSpPr>
          <p:cNvPr id="4" name="Slide Number Placeholder 3"/>
          <p:cNvSpPr>
            <a:spLocks noGrp="1"/>
          </p:cNvSpPr>
          <p:nvPr>
            <p:ph type="sldNum" sz="quarter" idx="5"/>
          </p:nvPr>
        </p:nvSpPr>
        <p:spPr/>
        <p:txBody>
          <a:bodyPr/>
          <a:lstStyle/>
          <a:p>
            <a:fld id="{5ED704ED-5603-40CB-94CC-D909FA982626}" type="slidenum">
              <a:rPr lang="en-IN" smtClean="0"/>
              <a:t>14</a:t>
            </a:fld>
            <a:endParaRPr lang="en-IN"/>
          </a:p>
        </p:txBody>
      </p:sp>
    </p:spTree>
    <p:extLst>
      <p:ext uri="{BB962C8B-B14F-4D97-AF65-F5344CB8AC3E}">
        <p14:creationId xmlns:p14="http://schemas.microsoft.com/office/powerpoint/2010/main" val="322163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The Role of Access Control in Information Security - Hashed Out by The SSL Store™</a:t>
            </a:r>
            <a:endParaRPr lang="en-IN" dirty="0"/>
          </a:p>
        </p:txBody>
      </p:sp>
      <p:sp>
        <p:nvSpPr>
          <p:cNvPr id="4" name="Slide Number Placeholder 3"/>
          <p:cNvSpPr>
            <a:spLocks noGrp="1"/>
          </p:cNvSpPr>
          <p:nvPr>
            <p:ph type="sldNum" sz="quarter" idx="5"/>
          </p:nvPr>
        </p:nvSpPr>
        <p:spPr/>
        <p:txBody>
          <a:bodyPr/>
          <a:lstStyle/>
          <a:p>
            <a:fld id="{5ED704ED-5603-40CB-94CC-D909FA982626}" type="slidenum">
              <a:rPr lang="en-IN" smtClean="0"/>
              <a:t>25</a:t>
            </a:fld>
            <a:endParaRPr lang="en-IN"/>
          </a:p>
        </p:txBody>
      </p:sp>
    </p:spTree>
    <p:extLst>
      <p:ext uri="{BB962C8B-B14F-4D97-AF65-F5344CB8AC3E}">
        <p14:creationId xmlns:p14="http://schemas.microsoft.com/office/powerpoint/2010/main" val="3948128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D704ED-5603-40CB-94CC-D909FA982626}" type="slidenum">
              <a:rPr lang="en-IN" smtClean="0"/>
              <a:t>26</a:t>
            </a:fld>
            <a:endParaRPr lang="en-IN"/>
          </a:p>
        </p:txBody>
      </p:sp>
    </p:spTree>
    <p:extLst>
      <p:ext uri="{BB962C8B-B14F-4D97-AF65-F5344CB8AC3E}">
        <p14:creationId xmlns:p14="http://schemas.microsoft.com/office/powerpoint/2010/main" val="255032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To: Verify an Esri download using the checksum</a:t>
            </a:r>
            <a:endParaRPr lang="en-US" dirty="0"/>
          </a:p>
          <a:p>
            <a:r>
              <a:rPr lang="en-IN" dirty="0">
                <a:hlinkClick r:id="rId4"/>
              </a:rPr>
              <a:t>Computer Network | Error Detection - </a:t>
            </a:r>
            <a:r>
              <a:rPr lang="en-IN" dirty="0" err="1">
                <a:hlinkClick r:id="rId4"/>
              </a:rPr>
              <a:t>javatpoint</a:t>
            </a:r>
            <a:endParaRPr lang="en-IN" dirty="0"/>
          </a:p>
        </p:txBody>
      </p:sp>
      <p:sp>
        <p:nvSpPr>
          <p:cNvPr id="4" name="Slide Number Placeholder 3"/>
          <p:cNvSpPr>
            <a:spLocks noGrp="1"/>
          </p:cNvSpPr>
          <p:nvPr>
            <p:ph type="sldNum" sz="quarter" idx="5"/>
          </p:nvPr>
        </p:nvSpPr>
        <p:spPr/>
        <p:txBody>
          <a:bodyPr/>
          <a:lstStyle/>
          <a:p>
            <a:fld id="{5ED704ED-5603-40CB-94CC-D909FA982626}" type="slidenum">
              <a:rPr lang="en-IN" smtClean="0"/>
              <a:t>35</a:t>
            </a:fld>
            <a:endParaRPr lang="en-IN"/>
          </a:p>
        </p:txBody>
      </p:sp>
    </p:spTree>
    <p:extLst>
      <p:ext uri="{BB962C8B-B14F-4D97-AF65-F5344CB8AC3E}">
        <p14:creationId xmlns:p14="http://schemas.microsoft.com/office/powerpoint/2010/main" val="58983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https://www.tutorialspoint.com/cryptography/cryptography_digital_signatures.htm#:~:text=Digital%20signature%20is%20a%20cryptographic,the%20origination%20of%20that%20message.	</a:t>
            </a:r>
          </a:p>
          <a:p>
            <a:r>
              <a:rPr lang="en-IN" dirty="0"/>
              <a:t>https://www.tutorialspoint.com/cryptography/cryptography_digital_signatures.htm</a:t>
            </a:r>
          </a:p>
        </p:txBody>
      </p:sp>
      <p:sp>
        <p:nvSpPr>
          <p:cNvPr id="4" name="Slide Number Placeholder 3"/>
          <p:cNvSpPr>
            <a:spLocks noGrp="1"/>
          </p:cNvSpPr>
          <p:nvPr>
            <p:ph type="sldNum" sz="quarter" idx="5"/>
          </p:nvPr>
        </p:nvSpPr>
        <p:spPr/>
        <p:txBody>
          <a:bodyPr/>
          <a:lstStyle/>
          <a:p>
            <a:fld id="{5ED704ED-5603-40CB-94CC-D909FA982626}" type="slidenum">
              <a:rPr lang="en-IN" smtClean="0"/>
              <a:t>39</a:t>
            </a:fld>
            <a:endParaRPr lang="en-IN"/>
          </a:p>
        </p:txBody>
      </p:sp>
    </p:spTree>
    <p:extLst>
      <p:ext uri="{BB962C8B-B14F-4D97-AF65-F5344CB8AC3E}">
        <p14:creationId xmlns:p14="http://schemas.microsoft.com/office/powerpoint/2010/main" val="404588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https://www.cisa.gov/uscert/ncas/tips/ST04-018#:~:text=Some%20of%20the%20more%20popular,Message%20Digest%205%20(MD5).&amp;text=Ensure%20integrity%20by%20creating%20a,using%20the%20sender's%20private%20key.</a:t>
            </a:r>
          </a:p>
          <a:p>
            <a:endParaRPr lang="en-IN" dirty="0"/>
          </a:p>
          <a:p>
            <a:r>
              <a:rPr lang="en-IN" dirty="0"/>
              <a:t>https://qvault.io/cryptography/how-sha-2-works-step-by-step-sha-256/</a:t>
            </a:r>
          </a:p>
        </p:txBody>
      </p:sp>
      <p:sp>
        <p:nvSpPr>
          <p:cNvPr id="4" name="Slide Number Placeholder 3"/>
          <p:cNvSpPr>
            <a:spLocks noGrp="1"/>
          </p:cNvSpPr>
          <p:nvPr>
            <p:ph type="sldNum" sz="quarter" idx="5"/>
          </p:nvPr>
        </p:nvSpPr>
        <p:spPr/>
        <p:txBody>
          <a:bodyPr/>
          <a:lstStyle/>
          <a:p>
            <a:fld id="{5ED704ED-5603-40CB-94CC-D909FA982626}" type="slidenum">
              <a:rPr lang="en-IN" smtClean="0"/>
              <a:t>41</a:t>
            </a:fld>
            <a:endParaRPr lang="en-IN"/>
          </a:p>
        </p:txBody>
      </p:sp>
    </p:spTree>
    <p:extLst>
      <p:ext uri="{BB962C8B-B14F-4D97-AF65-F5344CB8AC3E}">
        <p14:creationId xmlns:p14="http://schemas.microsoft.com/office/powerpoint/2010/main" val="261001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57EC-5ECB-4917-BF77-D61C52A5F8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9C8870-2762-4C15-8BAC-9A6D784F2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E46235-CA35-4977-B6B6-C1525BCC4442}"/>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5" name="Footer Placeholder 4">
            <a:extLst>
              <a:ext uri="{FF2B5EF4-FFF2-40B4-BE49-F238E27FC236}">
                <a16:creationId xmlns:a16="http://schemas.microsoft.com/office/drawing/2014/main" id="{CBC80DA5-7E6E-465C-B1B6-1E46464EF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2B6A9-0AED-4690-9BBC-09F9FA88886A}"/>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24907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E80D-53CB-4640-99EF-AD449A5794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D09C8-CCA9-45F3-8C4A-674D719A1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404F1E-2543-4721-8B55-12D4FED0B5E6}"/>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5" name="Footer Placeholder 4">
            <a:extLst>
              <a:ext uri="{FF2B5EF4-FFF2-40B4-BE49-F238E27FC236}">
                <a16:creationId xmlns:a16="http://schemas.microsoft.com/office/drawing/2014/main" id="{CD6CD062-276B-42A6-9211-76A27A1EA1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E3E50-194A-498A-8267-96EAB31B34DF}"/>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20303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AFA432-DD06-488C-BA0A-A5F35D8977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45CFB4-E28E-4651-AA71-AAF7D2470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DB954-C58B-4190-ACB7-75B7F9F122D0}"/>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5" name="Footer Placeholder 4">
            <a:extLst>
              <a:ext uri="{FF2B5EF4-FFF2-40B4-BE49-F238E27FC236}">
                <a16:creationId xmlns:a16="http://schemas.microsoft.com/office/drawing/2014/main" id="{286C484D-615E-4436-8013-5DC529A4F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72A65-79B0-4FEC-AE3E-B18A6E42AB62}"/>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50081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431F-8232-4C96-AA13-9514ED5FC2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68AF03-AC1A-4F62-87D7-0B11029DA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288F8-485D-4179-A17C-AEA71DEC1F9F}"/>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5" name="Footer Placeholder 4">
            <a:extLst>
              <a:ext uri="{FF2B5EF4-FFF2-40B4-BE49-F238E27FC236}">
                <a16:creationId xmlns:a16="http://schemas.microsoft.com/office/drawing/2014/main" id="{B2AE99C4-F8B4-449F-A0DC-4A0E2FD7B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1BAD5-5943-492B-AFCF-AC4AA12A22F5}"/>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307306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892A-CF95-439B-A0FD-69B82F8A3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AB2E-B857-42A3-B7E1-AB6301704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2E44A-CAAE-4467-AF45-3874C7057F21}"/>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5" name="Footer Placeholder 4">
            <a:extLst>
              <a:ext uri="{FF2B5EF4-FFF2-40B4-BE49-F238E27FC236}">
                <a16:creationId xmlns:a16="http://schemas.microsoft.com/office/drawing/2014/main" id="{92D8F35E-11D9-4773-8034-005D948F0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E41DE-4337-437F-B648-F746B41C84A8}"/>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151644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4366-3DDB-4607-AFE4-7CA4925539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524766-4BE9-4380-B9FC-68AE7F5FB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649385-12E9-4E71-9F81-18FC98E2E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55F51B-0E07-4238-9046-05EE4677C2B8}"/>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6" name="Footer Placeholder 5">
            <a:extLst>
              <a:ext uri="{FF2B5EF4-FFF2-40B4-BE49-F238E27FC236}">
                <a16:creationId xmlns:a16="http://schemas.microsoft.com/office/drawing/2014/main" id="{D7F627DC-83F7-4FF4-853E-4347F2CD1C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33E23-9876-43D6-B14E-6F2FF0D6EA7B}"/>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171447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2ED-8E96-4C92-9852-96BB6D1FD5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65FC5-4F4C-489B-A75D-4234E4A0D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4189FD-8375-49A7-A51B-8A8032C72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6F2088-C958-4BC9-B66A-4DB6783A69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87839-BEBC-4316-921E-2EDA12B77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1D3F51-0117-4F12-860F-154681C5979C}"/>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8" name="Footer Placeholder 7">
            <a:extLst>
              <a:ext uri="{FF2B5EF4-FFF2-40B4-BE49-F238E27FC236}">
                <a16:creationId xmlns:a16="http://schemas.microsoft.com/office/drawing/2014/main" id="{296489C5-B267-4B43-AF2B-E034EB0F91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178DDF-55C5-4A90-BAAB-8D7F300940A9}"/>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359515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DA0B-E257-49D9-A2C7-BF181104D5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49B81F-62E3-4468-85FA-67E09E3E9530}"/>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4" name="Footer Placeholder 3">
            <a:extLst>
              <a:ext uri="{FF2B5EF4-FFF2-40B4-BE49-F238E27FC236}">
                <a16:creationId xmlns:a16="http://schemas.microsoft.com/office/drawing/2014/main" id="{FD35A1A1-1D3D-43CE-96B5-FB51B6C8BB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199E9C-4A2E-4D2D-8F4A-1E6341725CFE}"/>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423602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00435-77F3-4D84-80C9-BEA4C69EAF95}"/>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3" name="Footer Placeholder 2">
            <a:extLst>
              <a:ext uri="{FF2B5EF4-FFF2-40B4-BE49-F238E27FC236}">
                <a16:creationId xmlns:a16="http://schemas.microsoft.com/office/drawing/2014/main" id="{26674661-4249-40FD-ACB8-376D9F766A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DE99A9-A2C6-49F2-9AB7-51CA8BBD995B}"/>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339404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E750-4A02-4F5B-A8CA-4B765A4D1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D32579-F28D-43D3-B0F9-71049AF83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F3081B-EB02-4035-848D-C1E4E7930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54B5F-BD3A-40C1-A410-86E6C97F6ED0}"/>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6" name="Footer Placeholder 5">
            <a:extLst>
              <a:ext uri="{FF2B5EF4-FFF2-40B4-BE49-F238E27FC236}">
                <a16:creationId xmlns:a16="http://schemas.microsoft.com/office/drawing/2014/main" id="{356E4883-211A-4187-B0C6-8F6C6A72A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EE1929-9D6A-487A-8DB5-76D5D59E8926}"/>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264616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BFDC-58B2-44E0-9895-80D86306E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C8AA65-B197-4061-94D0-79E5CAF18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4D62AF-3679-4949-91CE-97F5FF35D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F67FF-D4D8-4C80-A1D2-F6519D1E9392}"/>
              </a:ext>
            </a:extLst>
          </p:cNvPr>
          <p:cNvSpPr>
            <a:spLocks noGrp="1"/>
          </p:cNvSpPr>
          <p:nvPr>
            <p:ph type="dt" sz="half" idx="10"/>
          </p:nvPr>
        </p:nvSpPr>
        <p:spPr/>
        <p:txBody>
          <a:bodyPr/>
          <a:lstStyle/>
          <a:p>
            <a:fld id="{CE46CB71-A620-4FA5-B698-3812B301F50E}" type="datetimeFigureOut">
              <a:rPr lang="en-IN" smtClean="0"/>
              <a:t>11-03-2022</a:t>
            </a:fld>
            <a:endParaRPr lang="en-IN"/>
          </a:p>
        </p:txBody>
      </p:sp>
      <p:sp>
        <p:nvSpPr>
          <p:cNvPr id="6" name="Footer Placeholder 5">
            <a:extLst>
              <a:ext uri="{FF2B5EF4-FFF2-40B4-BE49-F238E27FC236}">
                <a16:creationId xmlns:a16="http://schemas.microsoft.com/office/drawing/2014/main" id="{4698EFF4-77DE-43CE-ACCD-0180999833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EAFED7-8888-4328-9B7F-541AA5080DDC}"/>
              </a:ext>
            </a:extLst>
          </p:cNvPr>
          <p:cNvSpPr>
            <a:spLocks noGrp="1"/>
          </p:cNvSpPr>
          <p:nvPr>
            <p:ph type="sldNum" sz="quarter" idx="12"/>
          </p:nvPr>
        </p:nvSpPr>
        <p:spPr/>
        <p:txBody>
          <a:bodyPr/>
          <a:lstStyle/>
          <a:p>
            <a:fld id="{480E78F3-D89A-4632-82BB-818105D662D1}" type="slidenum">
              <a:rPr lang="en-IN" smtClean="0"/>
              <a:t>‹#›</a:t>
            </a:fld>
            <a:endParaRPr lang="en-IN"/>
          </a:p>
        </p:txBody>
      </p:sp>
    </p:spTree>
    <p:extLst>
      <p:ext uri="{BB962C8B-B14F-4D97-AF65-F5344CB8AC3E}">
        <p14:creationId xmlns:p14="http://schemas.microsoft.com/office/powerpoint/2010/main" val="183652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771884-9871-4A42-99D1-3B5E4F9B8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538A1F-A481-4FD7-AF5E-F9ADCFCBD5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84041-A525-49BF-9EF0-8FE061AF3C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6CB71-A620-4FA5-B698-3812B301F50E}" type="datetimeFigureOut">
              <a:rPr lang="en-IN" smtClean="0"/>
              <a:t>11-03-2022</a:t>
            </a:fld>
            <a:endParaRPr lang="en-IN"/>
          </a:p>
        </p:txBody>
      </p:sp>
      <p:sp>
        <p:nvSpPr>
          <p:cNvPr id="5" name="Footer Placeholder 4">
            <a:extLst>
              <a:ext uri="{FF2B5EF4-FFF2-40B4-BE49-F238E27FC236}">
                <a16:creationId xmlns:a16="http://schemas.microsoft.com/office/drawing/2014/main" id="{F36BA6E5-2155-4E9B-A5B9-03A03BA9B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BF2138-BF15-4C6B-BD0C-816236DB5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E78F3-D89A-4632-82BB-818105D662D1}" type="slidenum">
              <a:rPr lang="en-IN" smtClean="0"/>
              <a:t>‹#›</a:t>
            </a:fld>
            <a:endParaRPr lang="en-IN"/>
          </a:p>
        </p:txBody>
      </p:sp>
    </p:spTree>
    <p:extLst>
      <p:ext uri="{BB962C8B-B14F-4D97-AF65-F5344CB8AC3E}">
        <p14:creationId xmlns:p14="http://schemas.microsoft.com/office/powerpoint/2010/main" val="1432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E0EA0DFB-F472-44FB-8EA8-54A832DE00C7}"/>
                  </a:ext>
                </a:extLst>
              </p:cNvPr>
              <p:cNvGraphicFramePr>
                <a:graphicFrameLocks noChangeAspect="1"/>
              </p:cNvGraphicFramePr>
              <p:nvPr>
                <p:extLst>
                  <p:ext uri="{D42A27DB-BD31-4B8C-83A1-F6EECF244321}">
                    <p14:modId xmlns:p14="http://schemas.microsoft.com/office/powerpoint/2010/main" val="2783267614"/>
                  </p:ext>
                </p:extLst>
              </p:nvPr>
            </p:nvGraphicFramePr>
            <p:xfrm>
              <a:off x="838200" y="1825625"/>
              <a:ext cx="10515600" cy="4351338"/>
            </p:xfrm>
            <a:graphic>
              <a:graphicData uri="http://schemas.microsoft.com/office/powerpoint/2016/summaryzoom">
                <psuz:summaryZm>
                  <psuz:summaryZmObj sectionId="{43E0924B-837C-467B-BC6B-BC7B9962F44C}">
                    <psuz:zmPr id="{B6D6A9FD-E74B-4305-91CF-01CDC97D42D6}" transitionDur="1000">
                      <p166:blipFill xmlns:p166="http://schemas.microsoft.com/office/powerpoint/2016/6/main">
                        <a:blip r:embed="rId2"/>
                        <a:stretch>
                          <a:fillRect/>
                        </a:stretch>
                      </p166:blipFill>
                      <p166:spPr xmlns:p166="http://schemas.microsoft.com/office/powerpoint/2016/6/main">
                        <a:xfrm>
                          <a:off x="1776730" y="217567"/>
                          <a:ext cx="6962141" cy="3916204"/>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E0EA0DFB-F472-44FB-8EA8-54A832DE00C7}"/>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2" name="Picture 2">
                  <a:hlinkClick r:id="rId3"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614930" y="2043192"/>
                  <a:ext cx="6962141" cy="3916204"/>
                </a:xfrm>
                <a:prstGeom prst="rect">
                  <a:avLst/>
                </a:prstGeom>
                <a:ln w="3175">
                  <a:solidFill>
                    <a:prstClr val="ltGray"/>
                  </a:solidFill>
                </a:ln>
              </p:spPr>
            </p:pic>
          </p:grpSp>
        </mc:Fallback>
      </mc:AlternateContent>
      <p:sp>
        <p:nvSpPr>
          <p:cNvPr id="6" name="TextBox 5">
            <a:extLst>
              <a:ext uri="{FF2B5EF4-FFF2-40B4-BE49-F238E27FC236}">
                <a16:creationId xmlns:a16="http://schemas.microsoft.com/office/drawing/2014/main" id="{6C53490C-4C9F-4B47-B6C9-3C70EB5A8A78}"/>
              </a:ext>
            </a:extLst>
          </p:cNvPr>
          <p:cNvSpPr txBox="1"/>
          <p:nvPr/>
        </p:nvSpPr>
        <p:spPr>
          <a:xfrm>
            <a:off x="1017036" y="400863"/>
            <a:ext cx="1903445" cy="523220"/>
          </a:xfrm>
          <a:prstGeom prst="rect">
            <a:avLst/>
          </a:prstGeom>
          <a:noFill/>
        </p:spPr>
        <p:txBody>
          <a:bodyPr wrap="square" rtlCol="0">
            <a:spAutoFit/>
          </a:bodyPr>
          <a:lstStyle/>
          <a:p>
            <a:r>
              <a:rPr lang="en-US" sz="2800" dirty="0"/>
              <a:t>Lecture 1</a:t>
            </a:r>
            <a:endParaRPr lang="en-IN" sz="2800" dirty="0"/>
          </a:p>
        </p:txBody>
      </p:sp>
    </p:spTree>
    <p:extLst>
      <p:ext uri="{BB962C8B-B14F-4D97-AF65-F5344CB8AC3E}">
        <p14:creationId xmlns:p14="http://schemas.microsoft.com/office/powerpoint/2010/main" val="37745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BA3B-04A9-4A29-8976-9087EB84795D}"/>
              </a:ext>
            </a:extLst>
          </p:cNvPr>
          <p:cNvSpPr>
            <a:spLocks noGrp="1"/>
          </p:cNvSpPr>
          <p:nvPr>
            <p:ph type="title"/>
          </p:nvPr>
        </p:nvSpPr>
        <p:spPr/>
        <p:txBody>
          <a:bodyPr/>
          <a:lstStyle/>
          <a:p>
            <a:r>
              <a:rPr lang="en-US" dirty="0"/>
              <a:t>Integrity</a:t>
            </a:r>
            <a:endParaRPr lang="en-IN" dirty="0"/>
          </a:p>
        </p:txBody>
      </p:sp>
      <p:sp>
        <p:nvSpPr>
          <p:cNvPr id="3" name="Content Placeholder 2">
            <a:extLst>
              <a:ext uri="{FF2B5EF4-FFF2-40B4-BE49-F238E27FC236}">
                <a16:creationId xmlns:a16="http://schemas.microsoft.com/office/drawing/2014/main" id="{9F2303A4-0238-49CC-A937-94D5E761EBD8}"/>
              </a:ext>
            </a:extLst>
          </p:cNvPr>
          <p:cNvSpPr>
            <a:spLocks noGrp="1"/>
          </p:cNvSpPr>
          <p:nvPr>
            <p:ph idx="1"/>
          </p:nvPr>
        </p:nvSpPr>
        <p:spPr/>
        <p:txBody>
          <a:bodyPr/>
          <a:lstStyle/>
          <a:p>
            <a:r>
              <a:rPr lang="en-US" dirty="0"/>
              <a:t>Data is not modified before it reaches its intended receiver.</a:t>
            </a:r>
            <a:endParaRPr lang="en-IN" dirty="0"/>
          </a:p>
        </p:txBody>
      </p:sp>
      <p:sp>
        <p:nvSpPr>
          <p:cNvPr id="4" name="TextBox 3">
            <a:extLst>
              <a:ext uri="{FF2B5EF4-FFF2-40B4-BE49-F238E27FC236}">
                <a16:creationId xmlns:a16="http://schemas.microsoft.com/office/drawing/2014/main" id="{B9F18406-FC57-4C62-AA44-39CA0CE4B4B9}"/>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grpSp>
        <p:nvGrpSpPr>
          <p:cNvPr id="5" name="Group 4">
            <a:extLst>
              <a:ext uri="{FF2B5EF4-FFF2-40B4-BE49-F238E27FC236}">
                <a16:creationId xmlns:a16="http://schemas.microsoft.com/office/drawing/2014/main" id="{1AC817A7-6413-47F9-96EA-C3E75BEEE248}"/>
              </a:ext>
            </a:extLst>
          </p:cNvPr>
          <p:cNvGrpSpPr/>
          <p:nvPr/>
        </p:nvGrpSpPr>
        <p:grpSpPr>
          <a:xfrm>
            <a:off x="1240406" y="2589785"/>
            <a:ext cx="810287" cy="1681062"/>
            <a:chOff x="1240404" y="2600312"/>
            <a:chExt cx="810287" cy="1681062"/>
          </a:xfrm>
        </p:grpSpPr>
        <p:grpSp>
          <p:nvGrpSpPr>
            <p:cNvPr id="6" name="Group 5">
              <a:extLst>
                <a:ext uri="{FF2B5EF4-FFF2-40B4-BE49-F238E27FC236}">
                  <a16:creationId xmlns:a16="http://schemas.microsoft.com/office/drawing/2014/main" id="{8BA58A17-DD1F-44D0-8121-6E46F3A79350}"/>
                </a:ext>
              </a:extLst>
            </p:cNvPr>
            <p:cNvGrpSpPr/>
            <p:nvPr/>
          </p:nvGrpSpPr>
          <p:grpSpPr>
            <a:xfrm>
              <a:off x="1240404" y="2600312"/>
              <a:ext cx="810287" cy="1311730"/>
              <a:chOff x="1049572" y="2600312"/>
              <a:chExt cx="1168841" cy="1892174"/>
            </a:xfrm>
          </p:grpSpPr>
          <p:sp>
            <p:nvSpPr>
              <p:cNvPr id="8" name="Oval 7">
                <a:extLst>
                  <a:ext uri="{FF2B5EF4-FFF2-40B4-BE49-F238E27FC236}">
                    <a16:creationId xmlns:a16="http://schemas.microsoft.com/office/drawing/2014/main" id="{9FA597BF-C30D-4F07-BF90-B4412DC0DF7C}"/>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64DB71A3-8DC8-4F4B-940F-4822F0E755E0}"/>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B457F012-3D5D-4148-84F9-5324D260BBF8}"/>
                </a:ext>
              </a:extLst>
            </p:cNvPr>
            <p:cNvSpPr txBox="1"/>
            <p:nvPr/>
          </p:nvSpPr>
          <p:spPr>
            <a:xfrm>
              <a:off x="1292086" y="3912042"/>
              <a:ext cx="706921" cy="369332"/>
            </a:xfrm>
            <a:prstGeom prst="rect">
              <a:avLst/>
            </a:prstGeom>
            <a:noFill/>
          </p:spPr>
          <p:txBody>
            <a:bodyPr wrap="square" rtlCol="0">
              <a:spAutoFit/>
            </a:bodyPr>
            <a:lstStyle/>
            <a:p>
              <a:pPr algn="ctr"/>
              <a:r>
                <a:rPr lang="en-US" dirty="0"/>
                <a:t>Alice</a:t>
              </a:r>
              <a:endParaRPr lang="en-IN" dirty="0"/>
            </a:p>
          </p:txBody>
        </p:sp>
      </p:grpSp>
      <p:grpSp>
        <p:nvGrpSpPr>
          <p:cNvPr id="10" name="Group 9">
            <a:extLst>
              <a:ext uri="{FF2B5EF4-FFF2-40B4-BE49-F238E27FC236}">
                <a16:creationId xmlns:a16="http://schemas.microsoft.com/office/drawing/2014/main" id="{4FF4176C-5469-42BA-8705-6EAB5744E717}"/>
              </a:ext>
            </a:extLst>
          </p:cNvPr>
          <p:cNvGrpSpPr/>
          <p:nvPr/>
        </p:nvGrpSpPr>
        <p:grpSpPr>
          <a:xfrm>
            <a:off x="9248693" y="2589785"/>
            <a:ext cx="810287" cy="1681062"/>
            <a:chOff x="1240404" y="2600312"/>
            <a:chExt cx="810287" cy="1681062"/>
          </a:xfrm>
        </p:grpSpPr>
        <p:grpSp>
          <p:nvGrpSpPr>
            <p:cNvPr id="11" name="Group 10">
              <a:extLst>
                <a:ext uri="{FF2B5EF4-FFF2-40B4-BE49-F238E27FC236}">
                  <a16:creationId xmlns:a16="http://schemas.microsoft.com/office/drawing/2014/main" id="{60C56223-1A03-4754-B429-906695F0C28F}"/>
                </a:ext>
              </a:extLst>
            </p:cNvPr>
            <p:cNvGrpSpPr/>
            <p:nvPr/>
          </p:nvGrpSpPr>
          <p:grpSpPr>
            <a:xfrm>
              <a:off x="1240404" y="2600312"/>
              <a:ext cx="810287" cy="1311730"/>
              <a:chOff x="1049572" y="2600312"/>
              <a:chExt cx="1168841" cy="1892174"/>
            </a:xfrm>
          </p:grpSpPr>
          <p:sp>
            <p:nvSpPr>
              <p:cNvPr id="13" name="Oval 12">
                <a:extLst>
                  <a:ext uri="{FF2B5EF4-FFF2-40B4-BE49-F238E27FC236}">
                    <a16:creationId xmlns:a16="http://schemas.microsoft.com/office/drawing/2014/main" id="{F373A0AB-303A-4CEF-BBA1-75B0D0D14904}"/>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F347E28-1075-4AA5-B982-86F13C3A3DDD}"/>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Box 11">
              <a:extLst>
                <a:ext uri="{FF2B5EF4-FFF2-40B4-BE49-F238E27FC236}">
                  <a16:creationId xmlns:a16="http://schemas.microsoft.com/office/drawing/2014/main" id="{EE62BE0B-879F-4F26-8F5B-35917A718F72}"/>
                </a:ext>
              </a:extLst>
            </p:cNvPr>
            <p:cNvSpPr txBox="1"/>
            <p:nvPr/>
          </p:nvSpPr>
          <p:spPr>
            <a:xfrm>
              <a:off x="1292086" y="3912042"/>
              <a:ext cx="706921" cy="369332"/>
            </a:xfrm>
            <a:prstGeom prst="rect">
              <a:avLst/>
            </a:prstGeom>
            <a:noFill/>
          </p:spPr>
          <p:txBody>
            <a:bodyPr wrap="square" rtlCol="0">
              <a:spAutoFit/>
            </a:bodyPr>
            <a:lstStyle/>
            <a:p>
              <a:pPr algn="ctr"/>
              <a:r>
                <a:rPr lang="en-US" dirty="0"/>
                <a:t>Bob</a:t>
              </a:r>
              <a:endParaRPr lang="en-IN" dirty="0"/>
            </a:p>
          </p:txBody>
        </p:sp>
      </p:grpSp>
      <p:sp>
        <p:nvSpPr>
          <p:cNvPr id="15" name="Arrow: Right 14">
            <a:extLst>
              <a:ext uri="{FF2B5EF4-FFF2-40B4-BE49-F238E27FC236}">
                <a16:creationId xmlns:a16="http://schemas.microsoft.com/office/drawing/2014/main" id="{EF4A0812-4C4A-4989-BBC7-B2BEE1321E96}"/>
              </a:ext>
            </a:extLst>
          </p:cNvPr>
          <p:cNvSpPr/>
          <p:nvPr/>
        </p:nvSpPr>
        <p:spPr>
          <a:xfrm>
            <a:off x="2133023" y="3295601"/>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52F69079-5A7E-4C67-869F-6F1C5ABC1925}"/>
              </a:ext>
            </a:extLst>
          </p:cNvPr>
          <p:cNvGrpSpPr/>
          <p:nvPr/>
        </p:nvGrpSpPr>
        <p:grpSpPr>
          <a:xfrm>
            <a:off x="5230086" y="2905987"/>
            <a:ext cx="1163243" cy="1168842"/>
            <a:chOff x="5192865" y="2927866"/>
            <a:chExt cx="1163243" cy="1168842"/>
          </a:xfrm>
        </p:grpSpPr>
        <p:sp>
          <p:nvSpPr>
            <p:cNvPr id="18" name="Rectangle 17">
              <a:extLst>
                <a:ext uri="{FF2B5EF4-FFF2-40B4-BE49-F238E27FC236}">
                  <a16:creationId xmlns:a16="http://schemas.microsoft.com/office/drawing/2014/main" id="{9ADCE7CB-1F78-4278-B57D-650F445C3355}"/>
                </a:ext>
              </a:extLst>
            </p:cNvPr>
            <p:cNvSpPr/>
            <p:nvPr/>
          </p:nvSpPr>
          <p:spPr>
            <a:xfrm>
              <a:off x="5192865" y="2927866"/>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50F9DC0D-294D-428C-B4D3-54A6EF0F26B3}"/>
                </a:ext>
              </a:extLst>
            </p:cNvPr>
            <p:cNvSpPr txBox="1"/>
            <p:nvPr/>
          </p:nvSpPr>
          <p:spPr>
            <a:xfrm flipH="1">
              <a:off x="5282716" y="3296990"/>
              <a:ext cx="1073392" cy="307777"/>
            </a:xfrm>
            <a:prstGeom prst="rect">
              <a:avLst/>
            </a:prstGeom>
            <a:noFill/>
          </p:spPr>
          <p:txBody>
            <a:bodyPr wrap="square" rtlCol="0">
              <a:spAutoFit/>
            </a:bodyPr>
            <a:lstStyle/>
            <a:p>
              <a:r>
                <a:rPr lang="en-US" sz="1400" dirty="0">
                  <a:solidFill>
                    <a:srgbClr val="FF0000"/>
                  </a:solidFill>
                </a:rPr>
                <a:t>100</a:t>
              </a:r>
              <a:endParaRPr lang="en-IN" sz="1400" dirty="0">
                <a:solidFill>
                  <a:srgbClr val="FF0000"/>
                </a:solidFill>
              </a:endParaRPr>
            </a:p>
          </p:txBody>
        </p:sp>
      </p:grpSp>
      <p:sp>
        <p:nvSpPr>
          <p:cNvPr id="20" name="TextBox 19">
            <a:extLst>
              <a:ext uri="{FF2B5EF4-FFF2-40B4-BE49-F238E27FC236}">
                <a16:creationId xmlns:a16="http://schemas.microsoft.com/office/drawing/2014/main" id="{DD98B936-55AA-49A6-9865-4003C174BAEC}"/>
              </a:ext>
            </a:extLst>
          </p:cNvPr>
          <p:cNvSpPr txBox="1"/>
          <p:nvPr/>
        </p:nvSpPr>
        <p:spPr>
          <a:xfrm>
            <a:off x="5764306" y="3801035"/>
            <a:ext cx="45719" cy="369332"/>
          </a:xfrm>
          <a:prstGeom prst="rect">
            <a:avLst/>
          </a:prstGeom>
          <a:noFill/>
        </p:spPr>
        <p:txBody>
          <a:bodyPr wrap="square" rtlCol="0">
            <a:spAutoFit/>
          </a:bodyPr>
          <a:lstStyle/>
          <a:p>
            <a:endParaRPr lang="en-IN" dirty="0"/>
          </a:p>
        </p:txBody>
      </p:sp>
      <p:sp>
        <p:nvSpPr>
          <p:cNvPr id="21" name="TextBox 20">
            <a:extLst>
              <a:ext uri="{FF2B5EF4-FFF2-40B4-BE49-F238E27FC236}">
                <a16:creationId xmlns:a16="http://schemas.microsoft.com/office/drawing/2014/main" id="{BF3E141D-DC27-42C3-BE0B-8DCFFC099D32}"/>
              </a:ext>
            </a:extLst>
          </p:cNvPr>
          <p:cNvSpPr txBox="1"/>
          <p:nvPr/>
        </p:nvSpPr>
        <p:spPr>
          <a:xfrm flipH="1">
            <a:off x="5598560" y="3274282"/>
            <a:ext cx="246167" cy="307777"/>
          </a:xfrm>
          <a:prstGeom prst="rect">
            <a:avLst/>
          </a:prstGeom>
          <a:noFill/>
        </p:spPr>
        <p:txBody>
          <a:bodyPr wrap="square" rtlCol="0">
            <a:spAutoFit/>
          </a:bodyPr>
          <a:lstStyle/>
          <a:p>
            <a:r>
              <a:rPr lang="en-US" sz="1400" dirty="0">
                <a:solidFill>
                  <a:srgbClr val="FF0000"/>
                </a:solidFill>
              </a:rPr>
              <a:t>0</a:t>
            </a:r>
            <a:endParaRPr lang="en-IN" sz="1400" dirty="0">
              <a:solidFill>
                <a:srgbClr val="FF0000"/>
              </a:solidFill>
            </a:endParaRPr>
          </a:p>
        </p:txBody>
      </p:sp>
      <p:grpSp>
        <p:nvGrpSpPr>
          <p:cNvPr id="22" name="Group 21">
            <a:extLst>
              <a:ext uri="{FF2B5EF4-FFF2-40B4-BE49-F238E27FC236}">
                <a16:creationId xmlns:a16="http://schemas.microsoft.com/office/drawing/2014/main" id="{D8AF3AAD-B796-464D-A0AB-D69E2EA107A2}"/>
              </a:ext>
            </a:extLst>
          </p:cNvPr>
          <p:cNvGrpSpPr/>
          <p:nvPr/>
        </p:nvGrpSpPr>
        <p:grpSpPr>
          <a:xfrm>
            <a:off x="5225999" y="5026866"/>
            <a:ext cx="847386" cy="1449262"/>
            <a:chOff x="1140897" y="2600312"/>
            <a:chExt cx="1009300" cy="1726180"/>
          </a:xfrm>
        </p:grpSpPr>
        <p:grpSp>
          <p:nvGrpSpPr>
            <p:cNvPr id="23" name="Group 22">
              <a:extLst>
                <a:ext uri="{FF2B5EF4-FFF2-40B4-BE49-F238E27FC236}">
                  <a16:creationId xmlns:a16="http://schemas.microsoft.com/office/drawing/2014/main" id="{949EC3C1-0808-48FB-BBE2-893147C72BAF}"/>
                </a:ext>
              </a:extLst>
            </p:cNvPr>
            <p:cNvGrpSpPr/>
            <p:nvPr/>
          </p:nvGrpSpPr>
          <p:grpSpPr>
            <a:xfrm>
              <a:off x="1240404" y="2600312"/>
              <a:ext cx="810287" cy="1311730"/>
              <a:chOff x="1049572" y="2600312"/>
              <a:chExt cx="1168841" cy="1892174"/>
            </a:xfrm>
          </p:grpSpPr>
          <p:sp>
            <p:nvSpPr>
              <p:cNvPr id="25" name="Oval 24">
                <a:extLst>
                  <a:ext uri="{FF2B5EF4-FFF2-40B4-BE49-F238E27FC236}">
                    <a16:creationId xmlns:a16="http://schemas.microsoft.com/office/drawing/2014/main" id="{135376C5-DEAA-49AE-B9B1-54CD402128D3}"/>
                  </a:ext>
                </a:extLst>
              </p:cNvPr>
              <p:cNvSpPr/>
              <p:nvPr/>
            </p:nvSpPr>
            <p:spPr>
              <a:xfrm>
                <a:off x="1272209" y="2600312"/>
                <a:ext cx="723568" cy="7235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52ACEA69-531A-4195-8AF3-A634AE4C40E8}"/>
                  </a:ext>
                </a:extLst>
              </p:cNvPr>
              <p:cNvSpPr/>
              <p:nvPr/>
            </p:nvSpPr>
            <p:spPr>
              <a:xfrm>
                <a:off x="1049572" y="3323645"/>
                <a:ext cx="1168841" cy="11688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TextBox 23">
              <a:extLst>
                <a:ext uri="{FF2B5EF4-FFF2-40B4-BE49-F238E27FC236}">
                  <a16:creationId xmlns:a16="http://schemas.microsoft.com/office/drawing/2014/main" id="{A257D14E-CCAC-44FB-B5A2-565E67EDED78}"/>
                </a:ext>
              </a:extLst>
            </p:cNvPr>
            <p:cNvSpPr txBox="1"/>
            <p:nvPr/>
          </p:nvSpPr>
          <p:spPr>
            <a:xfrm>
              <a:off x="1140897" y="3923249"/>
              <a:ext cx="1009300" cy="403243"/>
            </a:xfrm>
            <a:prstGeom prst="rect">
              <a:avLst/>
            </a:prstGeom>
            <a:noFill/>
          </p:spPr>
          <p:txBody>
            <a:bodyPr wrap="square" rtlCol="0">
              <a:spAutoFit/>
            </a:bodyPr>
            <a:lstStyle/>
            <a:p>
              <a:pPr algn="ctr"/>
              <a:r>
                <a:rPr lang="en-US" sz="1600" dirty="0"/>
                <a:t>Candice</a:t>
              </a:r>
              <a:endParaRPr lang="en-IN" dirty="0"/>
            </a:p>
          </p:txBody>
        </p:sp>
      </p:grpSp>
      <p:sp>
        <p:nvSpPr>
          <p:cNvPr id="27" name="Arrow: Right 26">
            <a:extLst>
              <a:ext uri="{FF2B5EF4-FFF2-40B4-BE49-F238E27FC236}">
                <a16:creationId xmlns:a16="http://schemas.microsoft.com/office/drawing/2014/main" id="{1ACDB67F-C392-46BC-B93D-D5053AC3A316}"/>
              </a:ext>
            </a:extLst>
          </p:cNvPr>
          <p:cNvSpPr/>
          <p:nvPr/>
        </p:nvSpPr>
        <p:spPr>
          <a:xfrm rot="16200000">
            <a:off x="5298771" y="4364136"/>
            <a:ext cx="685662" cy="373423"/>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06CEE392-ACEE-4A01-A838-7DCC2F284DEC}"/>
              </a:ext>
            </a:extLst>
          </p:cNvPr>
          <p:cNvSpPr/>
          <p:nvPr/>
        </p:nvSpPr>
        <p:spPr>
          <a:xfrm>
            <a:off x="6874132" y="3295601"/>
            <a:ext cx="2345634" cy="38961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2AC6D449-48DE-4C16-BBC8-845C9C1464E8}"/>
              </a:ext>
            </a:extLst>
          </p:cNvPr>
          <p:cNvSpPr/>
          <p:nvPr/>
        </p:nvSpPr>
        <p:spPr>
          <a:xfrm rot="9000000">
            <a:off x="8333856" y="4420547"/>
            <a:ext cx="1041541" cy="38961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42749DA3-0A3D-45A8-8276-2518FDA11EE6}"/>
              </a:ext>
            </a:extLst>
          </p:cNvPr>
          <p:cNvGrpSpPr/>
          <p:nvPr/>
        </p:nvGrpSpPr>
        <p:grpSpPr>
          <a:xfrm>
            <a:off x="7359459" y="4609827"/>
            <a:ext cx="1073392" cy="1168842"/>
            <a:chOff x="5061312" y="2927866"/>
            <a:chExt cx="1073392" cy="1168842"/>
          </a:xfrm>
        </p:grpSpPr>
        <p:sp>
          <p:nvSpPr>
            <p:cNvPr id="31" name="Rectangle 30">
              <a:extLst>
                <a:ext uri="{FF2B5EF4-FFF2-40B4-BE49-F238E27FC236}">
                  <a16:creationId xmlns:a16="http://schemas.microsoft.com/office/drawing/2014/main" id="{536AD320-37C8-4A1D-8C91-BE90791673EF}"/>
                </a:ext>
              </a:extLst>
            </p:cNvPr>
            <p:cNvSpPr/>
            <p:nvPr/>
          </p:nvSpPr>
          <p:spPr>
            <a:xfrm>
              <a:off x="5192865" y="2927866"/>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34388621-4730-4EAB-9D1C-6A0A4C192B6F}"/>
                </a:ext>
              </a:extLst>
            </p:cNvPr>
            <p:cNvSpPr txBox="1"/>
            <p:nvPr/>
          </p:nvSpPr>
          <p:spPr>
            <a:xfrm flipH="1">
              <a:off x="5061312" y="3339455"/>
              <a:ext cx="1073392" cy="307777"/>
            </a:xfrm>
            <a:prstGeom prst="rect">
              <a:avLst/>
            </a:prstGeom>
            <a:noFill/>
          </p:spPr>
          <p:txBody>
            <a:bodyPr wrap="square" rtlCol="0">
              <a:spAutoFit/>
            </a:bodyPr>
            <a:lstStyle/>
            <a:p>
              <a:pPr algn="ctr"/>
              <a:r>
                <a:rPr lang="en-US" sz="1400" dirty="0">
                  <a:solidFill>
                    <a:srgbClr val="FF0000"/>
                  </a:solidFill>
                </a:rPr>
                <a:t>1000</a:t>
              </a:r>
              <a:endParaRPr lang="en-IN" sz="1400" dirty="0">
                <a:solidFill>
                  <a:srgbClr val="FF0000"/>
                </a:solidFill>
              </a:endParaRPr>
            </a:p>
          </p:txBody>
        </p:sp>
      </p:grpSp>
      <p:sp>
        <p:nvSpPr>
          <p:cNvPr id="33" name="Arrow: Right 32">
            <a:extLst>
              <a:ext uri="{FF2B5EF4-FFF2-40B4-BE49-F238E27FC236}">
                <a16:creationId xmlns:a16="http://schemas.microsoft.com/office/drawing/2014/main" id="{C0E4B85C-2B8B-422B-BFDC-5592C32F4210}"/>
              </a:ext>
            </a:extLst>
          </p:cNvPr>
          <p:cNvSpPr/>
          <p:nvPr/>
        </p:nvSpPr>
        <p:spPr>
          <a:xfrm rot="9000000">
            <a:off x="6312062" y="5278734"/>
            <a:ext cx="1041541" cy="38961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060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7" grpId="0" animBg="1"/>
      <p:bldP spid="28" grpId="0" animBg="1"/>
      <p:bldP spid="29"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1247-E507-45D9-BC89-4291F93B509D}"/>
              </a:ext>
            </a:extLst>
          </p:cNvPr>
          <p:cNvSpPr>
            <a:spLocks noGrp="1"/>
          </p:cNvSpPr>
          <p:nvPr>
            <p:ph type="title"/>
          </p:nvPr>
        </p:nvSpPr>
        <p:spPr/>
        <p:txBody>
          <a:bodyPr/>
          <a:lstStyle/>
          <a:p>
            <a:r>
              <a:rPr lang="en-US" dirty="0"/>
              <a:t>Non-Repudiation</a:t>
            </a:r>
            <a:endParaRPr lang="en-IN" dirty="0"/>
          </a:p>
        </p:txBody>
      </p:sp>
      <p:sp>
        <p:nvSpPr>
          <p:cNvPr id="3" name="Content Placeholder 2">
            <a:extLst>
              <a:ext uri="{FF2B5EF4-FFF2-40B4-BE49-F238E27FC236}">
                <a16:creationId xmlns:a16="http://schemas.microsoft.com/office/drawing/2014/main" id="{3155DB76-6CE2-4491-9CDC-5C4E29924EDB}"/>
              </a:ext>
            </a:extLst>
          </p:cNvPr>
          <p:cNvSpPr>
            <a:spLocks noGrp="1"/>
          </p:cNvSpPr>
          <p:nvPr>
            <p:ph idx="1"/>
          </p:nvPr>
        </p:nvSpPr>
        <p:spPr/>
        <p:txBody>
          <a:bodyPr/>
          <a:lstStyle/>
          <a:p>
            <a:r>
              <a:rPr lang="en-US" dirty="0"/>
              <a:t>Assurance that someone cannot deny the validity of something</a:t>
            </a:r>
            <a:endParaRPr lang="en-IN" dirty="0"/>
          </a:p>
        </p:txBody>
      </p:sp>
      <p:sp>
        <p:nvSpPr>
          <p:cNvPr id="4" name="TextBox 3">
            <a:extLst>
              <a:ext uri="{FF2B5EF4-FFF2-40B4-BE49-F238E27FC236}">
                <a16:creationId xmlns:a16="http://schemas.microsoft.com/office/drawing/2014/main" id="{39F04477-6423-4A9A-977C-B1C5C4A0A0FB}"/>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grpSp>
        <p:nvGrpSpPr>
          <p:cNvPr id="5" name="Group 4">
            <a:extLst>
              <a:ext uri="{FF2B5EF4-FFF2-40B4-BE49-F238E27FC236}">
                <a16:creationId xmlns:a16="http://schemas.microsoft.com/office/drawing/2014/main" id="{AE9587F3-9B1C-4191-9952-B16A5F013AD0}"/>
              </a:ext>
            </a:extLst>
          </p:cNvPr>
          <p:cNvGrpSpPr/>
          <p:nvPr/>
        </p:nvGrpSpPr>
        <p:grpSpPr>
          <a:xfrm>
            <a:off x="1240403" y="2589785"/>
            <a:ext cx="810287" cy="1681062"/>
            <a:chOff x="1240404" y="2600312"/>
            <a:chExt cx="810287" cy="1681062"/>
          </a:xfrm>
        </p:grpSpPr>
        <p:grpSp>
          <p:nvGrpSpPr>
            <p:cNvPr id="6" name="Group 5">
              <a:extLst>
                <a:ext uri="{FF2B5EF4-FFF2-40B4-BE49-F238E27FC236}">
                  <a16:creationId xmlns:a16="http://schemas.microsoft.com/office/drawing/2014/main" id="{2DAFB476-9C92-495E-AC15-4D3E0646FBF4}"/>
                </a:ext>
              </a:extLst>
            </p:cNvPr>
            <p:cNvGrpSpPr/>
            <p:nvPr/>
          </p:nvGrpSpPr>
          <p:grpSpPr>
            <a:xfrm>
              <a:off x="1240404" y="2600312"/>
              <a:ext cx="810287" cy="1311730"/>
              <a:chOff x="1049572" y="2600312"/>
              <a:chExt cx="1168841" cy="1892174"/>
            </a:xfrm>
          </p:grpSpPr>
          <p:sp>
            <p:nvSpPr>
              <p:cNvPr id="8" name="Oval 7">
                <a:extLst>
                  <a:ext uri="{FF2B5EF4-FFF2-40B4-BE49-F238E27FC236}">
                    <a16:creationId xmlns:a16="http://schemas.microsoft.com/office/drawing/2014/main" id="{56C09A27-4108-4C04-98CF-E8BF88199A7E}"/>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AF30B2B4-4118-4CA1-9449-7A0FCEAC4AFF}"/>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3B5CA7BA-BA49-4E23-B002-689C6D47BBB4}"/>
                </a:ext>
              </a:extLst>
            </p:cNvPr>
            <p:cNvSpPr txBox="1"/>
            <p:nvPr/>
          </p:nvSpPr>
          <p:spPr>
            <a:xfrm>
              <a:off x="1292086" y="3912042"/>
              <a:ext cx="706921" cy="369332"/>
            </a:xfrm>
            <a:prstGeom prst="rect">
              <a:avLst/>
            </a:prstGeom>
            <a:noFill/>
          </p:spPr>
          <p:txBody>
            <a:bodyPr wrap="square" rtlCol="0">
              <a:spAutoFit/>
            </a:bodyPr>
            <a:lstStyle/>
            <a:p>
              <a:pPr algn="ctr"/>
              <a:r>
                <a:rPr lang="en-US" dirty="0"/>
                <a:t>Alice</a:t>
              </a:r>
              <a:endParaRPr lang="en-IN" dirty="0"/>
            </a:p>
          </p:txBody>
        </p:sp>
      </p:grpSp>
      <p:grpSp>
        <p:nvGrpSpPr>
          <p:cNvPr id="10" name="Group 9">
            <a:extLst>
              <a:ext uri="{FF2B5EF4-FFF2-40B4-BE49-F238E27FC236}">
                <a16:creationId xmlns:a16="http://schemas.microsoft.com/office/drawing/2014/main" id="{0F2495C5-194B-421A-86A1-3B9CF1B211CE}"/>
              </a:ext>
            </a:extLst>
          </p:cNvPr>
          <p:cNvGrpSpPr/>
          <p:nvPr/>
        </p:nvGrpSpPr>
        <p:grpSpPr>
          <a:xfrm>
            <a:off x="9248693" y="2589785"/>
            <a:ext cx="810287" cy="1681062"/>
            <a:chOff x="1240404" y="2600312"/>
            <a:chExt cx="810287" cy="1681062"/>
          </a:xfrm>
        </p:grpSpPr>
        <p:grpSp>
          <p:nvGrpSpPr>
            <p:cNvPr id="11" name="Group 10">
              <a:extLst>
                <a:ext uri="{FF2B5EF4-FFF2-40B4-BE49-F238E27FC236}">
                  <a16:creationId xmlns:a16="http://schemas.microsoft.com/office/drawing/2014/main" id="{47ECB26B-71D7-4201-8A5D-264CD4D9F2D3}"/>
                </a:ext>
              </a:extLst>
            </p:cNvPr>
            <p:cNvGrpSpPr/>
            <p:nvPr/>
          </p:nvGrpSpPr>
          <p:grpSpPr>
            <a:xfrm>
              <a:off x="1240404" y="2600312"/>
              <a:ext cx="810287" cy="1311730"/>
              <a:chOff x="1049572" y="2600312"/>
              <a:chExt cx="1168841" cy="1892174"/>
            </a:xfrm>
          </p:grpSpPr>
          <p:sp>
            <p:nvSpPr>
              <p:cNvPr id="13" name="Oval 12">
                <a:extLst>
                  <a:ext uri="{FF2B5EF4-FFF2-40B4-BE49-F238E27FC236}">
                    <a16:creationId xmlns:a16="http://schemas.microsoft.com/office/drawing/2014/main" id="{C56C6446-FA07-409E-BA59-CE0D14FEAE81}"/>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2DC63C8-F964-4740-A22F-76ACF4C5E113}"/>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Box 11">
              <a:extLst>
                <a:ext uri="{FF2B5EF4-FFF2-40B4-BE49-F238E27FC236}">
                  <a16:creationId xmlns:a16="http://schemas.microsoft.com/office/drawing/2014/main" id="{117F9053-D4E8-4C93-BCFF-C2E94D96C7D4}"/>
                </a:ext>
              </a:extLst>
            </p:cNvPr>
            <p:cNvSpPr txBox="1"/>
            <p:nvPr/>
          </p:nvSpPr>
          <p:spPr>
            <a:xfrm>
              <a:off x="1292086" y="3912042"/>
              <a:ext cx="706921" cy="369332"/>
            </a:xfrm>
            <a:prstGeom prst="rect">
              <a:avLst/>
            </a:prstGeom>
            <a:noFill/>
          </p:spPr>
          <p:txBody>
            <a:bodyPr wrap="square" rtlCol="0">
              <a:spAutoFit/>
            </a:bodyPr>
            <a:lstStyle/>
            <a:p>
              <a:pPr algn="ctr"/>
              <a:r>
                <a:rPr lang="en-US" dirty="0"/>
                <a:t>Bob</a:t>
              </a:r>
              <a:endParaRPr lang="en-IN" dirty="0"/>
            </a:p>
          </p:txBody>
        </p:sp>
      </p:grpSp>
      <p:sp>
        <p:nvSpPr>
          <p:cNvPr id="15" name="Arrow: Right 14">
            <a:extLst>
              <a:ext uri="{FF2B5EF4-FFF2-40B4-BE49-F238E27FC236}">
                <a16:creationId xmlns:a16="http://schemas.microsoft.com/office/drawing/2014/main" id="{8046EBB4-D9CE-471C-8F2A-D5E063145975}"/>
              </a:ext>
            </a:extLst>
          </p:cNvPr>
          <p:cNvSpPr/>
          <p:nvPr/>
        </p:nvSpPr>
        <p:spPr>
          <a:xfrm>
            <a:off x="2133020" y="3295601"/>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91ADBB65-D8DB-45E1-B8DD-9863C04253F4}"/>
              </a:ext>
            </a:extLst>
          </p:cNvPr>
          <p:cNvSpPr/>
          <p:nvPr/>
        </p:nvSpPr>
        <p:spPr>
          <a:xfrm>
            <a:off x="6820726" y="3295601"/>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996BE49B-2C71-412D-8F03-FB1D1863727F}"/>
              </a:ext>
            </a:extLst>
          </p:cNvPr>
          <p:cNvGrpSpPr/>
          <p:nvPr/>
        </p:nvGrpSpPr>
        <p:grpSpPr>
          <a:xfrm>
            <a:off x="5244545" y="2905987"/>
            <a:ext cx="1073392" cy="1168842"/>
            <a:chOff x="5192862" y="2927866"/>
            <a:chExt cx="1073392" cy="1168842"/>
          </a:xfrm>
        </p:grpSpPr>
        <p:sp>
          <p:nvSpPr>
            <p:cNvPr id="18" name="Rectangle 17">
              <a:extLst>
                <a:ext uri="{FF2B5EF4-FFF2-40B4-BE49-F238E27FC236}">
                  <a16:creationId xmlns:a16="http://schemas.microsoft.com/office/drawing/2014/main" id="{619F5B6E-41FF-40B2-92D4-898FFC460575}"/>
                </a:ext>
              </a:extLst>
            </p:cNvPr>
            <p:cNvSpPr/>
            <p:nvPr/>
          </p:nvSpPr>
          <p:spPr>
            <a:xfrm>
              <a:off x="5192865" y="2927866"/>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832DFCF-3716-4678-BB4E-C2CE8CB43FA7}"/>
                </a:ext>
              </a:extLst>
            </p:cNvPr>
            <p:cNvSpPr txBox="1"/>
            <p:nvPr/>
          </p:nvSpPr>
          <p:spPr>
            <a:xfrm flipH="1">
              <a:off x="5192862" y="3317431"/>
              <a:ext cx="1073392" cy="307777"/>
            </a:xfrm>
            <a:prstGeom prst="rect">
              <a:avLst/>
            </a:prstGeom>
            <a:noFill/>
          </p:spPr>
          <p:txBody>
            <a:bodyPr wrap="square" rtlCol="0">
              <a:spAutoFit/>
            </a:bodyPr>
            <a:lstStyle/>
            <a:p>
              <a:r>
                <a:rPr lang="en-US" sz="1400" dirty="0">
                  <a:solidFill>
                    <a:srgbClr val="FF0000"/>
                  </a:solidFill>
                </a:rPr>
                <a:t>Request</a:t>
              </a:r>
              <a:endParaRPr lang="en-IN" sz="1400" dirty="0">
                <a:solidFill>
                  <a:srgbClr val="FF0000"/>
                </a:solidFill>
              </a:endParaRPr>
            </a:p>
          </p:txBody>
        </p:sp>
      </p:grpSp>
      <p:sp>
        <p:nvSpPr>
          <p:cNvPr id="20" name="Rectangle 19">
            <a:extLst>
              <a:ext uri="{FF2B5EF4-FFF2-40B4-BE49-F238E27FC236}">
                <a16:creationId xmlns:a16="http://schemas.microsoft.com/office/drawing/2014/main" id="{B4D58176-1C13-46B2-94E4-A70FCB7F4C5C}"/>
              </a:ext>
            </a:extLst>
          </p:cNvPr>
          <p:cNvSpPr/>
          <p:nvPr/>
        </p:nvSpPr>
        <p:spPr>
          <a:xfrm rot="2700000">
            <a:off x="3238717" y="2777922"/>
            <a:ext cx="57150" cy="13906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99CFB79-273D-4F53-B8A1-56F68F89CCF1}"/>
              </a:ext>
            </a:extLst>
          </p:cNvPr>
          <p:cNvSpPr txBox="1"/>
          <p:nvPr/>
        </p:nvSpPr>
        <p:spPr>
          <a:xfrm rot="18900000">
            <a:off x="2666245" y="3264773"/>
            <a:ext cx="822661" cy="369332"/>
          </a:xfrm>
          <a:prstGeom prst="rect">
            <a:avLst/>
          </a:prstGeom>
          <a:noFill/>
        </p:spPr>
        <p:txBody>
          <a:bodyPr wrap="none" rtlCol="0">
            <a:spAutoFit/>
          </a:bodyPr>
          <a:lstStyle/>
          <a:p>
            <a:r>
              <a:rPr lang="en-US" dirty="0"/>
              <a:t>Denies</a:t>
            </a:r>
            <a:endParaRPr lang="en-IN" dirty="0"/>
          </a:p>
        </p:txBody>
      </p:sp>
      <p:grpSp>
        <p:nvGrpSpPr>
          <p:cNvPr id="22" name="Group 21">
            <a:extLst>
              <a:ext uri="{FF2B5EF4-FFF2-40B4-BE49-F238E27FC236}">
                <a16:creationId xmlns:a16="http://schemas.microsoft.com/office/drawing/2014/main" id="{69451BAC-57B0-45A5-A87A-6E0A656DB16C}"/>
              </a:ext>
            </a:extLst>
          </p:cNvPr>
          <p:cNvGrpSpPr/>
          <p:nvPr/>
        </p:nvGrpSpPr>
        <p:grpSpPr>
          <a:xfrm>
            <a:off x="1168443" y="4439809"/>
            <a:ext cx="810287" cy="1681062"/>
            <a:chOff x="1240404" y="2600312"/>
            <a:chExt cx="810287" cy="1681062"/>
          </a:xfrm>
        </p:grpSpPr>
        <p:grpSp>
          <p:nvGrpSpPr>
            <p:cNvPr id="23" name="Group 22">
              <a:extLst>
                <a:ext uri="{FF2B5EF4-FFF2-40B4-BE49-F238E27FC236}">
                  <a16:creationId xmlns:a16="http://schemas.microsoft.com/office/drawing/2014/main" id="{4165867E-374F-488A-BF06-2C971FA8FC02}"/>
                </a:ext>
              </a:extLst>
            </p:cNvPr>
            <p:cNvGrpSpPr/>
            <p:nvPr/>
          </p:nvGrpSpPr>
          <p:grpSpPr>
            <a:xfrm>
              <a:off x="1240404" y="2600312"/>
              <a:ext cx="810287" cy="1311730"/>
              <a:chOff x="1049572" y="2600312"/>
              <a:chExt cx="1168841" cy="1892174"/>
            </a:xfrm>
          </p:grpSpPr>
          <p:sp>
            <p:nvSpPr>
              <p:cNvPr id="25" name="Oval 24">
                <a:extLst>
                  <a:ext uri="{FF2B5EF4-FFF2-40B4-BE49-F238E27FC236}">
                    <a16:creationId xmlns:a16="http://schemas.microsoft.com/office/drawing/2014/main" id="{E49C5580-F070-49D4-B0B2-AB7304842FE7}"/>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074ABD1C-C681-49C9-AFDD-9B4A4694C9F6}"/>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 name="TextBox 23">
              <a:extLst>
                <a:ext uri="{FF2B5EF4-FFF2-40B4-BE49-F238E27FC236}">
                  <a16:creationId xmlns:a16="http://schemas.microsoft.com/office/drawing/2014/main" id="{2AB5DBD9-4BF8-4464-BC7D-8E8BC9AE4CB3}"/>
                </a:ext>
              </a:extLst>
            </p:cNvPr>
            <p:cNvSpPr txBox="1"/>
            <p:nvPr/>
          </p:nvSpPr>
          <p:spPr>
            <a:xfrm>
              <a:off x="1292086" y="3912042"/>
              <a:ext cx="706921" cy="369332"/>
            </a:xfrm>
            <a:prstGeom prst="rect">
              <a:avLst/>
            </a:prstGeom>
            <a:noFill/>
          </p:spPr>
          <p:txBody>
            <a:bodyPr wrap="square" rtlCol="0">
              <a:spAutoFit/>
            </a:bodyPr>
            <a:lstStyle/>
            <a:p>
              <a:pPr algn="ctr"/>
              <a:r>
                <a:rPr lang="en-US" dirty="0"/>
                <a:t>Alice</a:t>
              </a:r>
              <a:endParaRPr lang="en-IN" dirty="0"/>
            </a:p>
          </p:txBody>
        </p:sp>
      </p:grpSp>
      <p:grpSp>
        <p:nvGrpSpPr>
          <p:cNvPr id="27" name="Group 26">
            <a:extLst>
              <a:ext uri="{FF2B5EF4-FFF2-40B4-BE49-F238E27FC236}">
                <a16:creationId xmlns:a16="http://schemas.microsoft.com/office/drawing/2014/main" id="{2D9D8DD3-5C0B-42C9-8398-6AAE2C7AD06C}"/>
              </a:ext>
            </a:extLst>
          </p:cNvPr>
          <p:cNvGrpSpPr/>
          <p:nvPr/>
        </p:nvGrpSpPr>
        <p:grpSpPr>
          <a:xfrm>
            <a:off x="9197009" y="4439809"/>
            <a:ext cx="810287" cy="1681062"/>
            <a:chOff x="1240404" y="2600312"/>
            <a:chExt cx="810287" cy="1681062"/>
          </a:xfrm>
        </p:grpSpPr>
        <p:grpSp>
          <p:nvGrpSpPr>
            <p:cNvPr id="28" name="Group 27">
              <a:extLst>
                <a:ext uri="{FF2B5EF4-FFF2-40B4-BE49-F238E27FC236}">
                  <a16:creationId xmlns:a16="http://schemas.microsoft.com/office/drawing/2014/main" id="{4B9AFA67-98E0-43A7-B68E-DC4C11112F47}"/>
                </a:ext>
              </a:extLst>
            </p:cNvPr>
            <p:cNvGrpSpPr/>
            <p:nvPr/>
          </p:nvGrpSpPr>
          <p:grpSpPr>
            <a:xfrm>
              <a:off x="1240404" y="2600312"/>
              <a:ext cx="810287" cy="1311730"/>
              <a:chOff x="1049572" y="2600312"/>
              <a:chExt cx="1168841" cy="1892174"/>
            </a:xfrm>
          </p:grpSpPr>
          <p:sp>
            <p:nvSpPr>
              <p:cNvPr id="30" name="Oval 29">
                <a:extLst>
                  <a:ext uri="{FF2B5EF4-FFF2-40B4-BE49-F238E27FC236}">
                    <a16:creationId xmlns:a16="http://schemas.microsoft.com/office/drawing/2014/main" id="{3CA075A4-20CF-4533-ADA9-AAD5C07C701B}"/>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EAD264BA-FF8F-4846-8723-F0E8B63B8BA6}"/>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9" name="TextBox 28">
              <a:extLst>
                <a:ext uri="{FF2B5EF4-FFF2-40B4-BE49-F238E27FC236}">
                  <a16:creationId xmlns:a16="http://schemas.microsoft.com/office/drawing/2014/main" id="{AC503D09-5DAA-4568-9AAE-FE8A05A44C89}"/>
                </a:ext>
              </a:extLst>
            </p:cNvPr>
            <p:cNvSpPr txBox="1"/>
            <p:nvPr/>
          </p:nvSpPr>
          <p:spPr>
            <a:xfrm>
              <a:off x="1292086" y="3912042"/>
              <a:ext cx="706921" cy="369332"/>
            </a:xfrm>
            <a:prstGeom prst="rect">
              <a:avLst/>
            </a:prstGeom>
            <a:noFill/>
          </p:spPr>
          <p:txBody>
            <a:bodyPr wrap="square" rtlCol="0">
              <a:spAutoFit/>
            </a:bodyPr>
            <a:lstStyle/>
            <a:p>
              <a:pPr algn="ctr"/>
              <a:r>
                <a:rPr lang="en-US" dirty="0"/>
                <a:t>Bob</a:t>
              </a:r>
              <a:endParaRPr lang="en-IN" dirty="0"/>
            </a:p>
          </p:txBody>
        </p:sp>
      </p:grpSp>
      <p:sp>
        <p:nvSpPr>
          <p:cNvPr id="32" name="Arrow: Right 31">
            <a:extLst>
              <a:ext uri="{FF2B5EF4-FFF2-40B4-BE49-F238E27FC236}">
                <a16:creationId xmlns:a16="http://schemas.microsoft.com/office/drawing/2014/main" id="{379466DB-B46A-473C-BBEE-FEB1D9031C72}"/>
              </a:ext>
            </a:extLst>
          </p:cNvPr>
          <p:cNvSpPr/>
          <p:nvPr/>
        </p:nvSpPr>
        <p:spPr>
          <a:xfrm>
            <a:off x="2061063" y="5145625"/>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403C06E1-798C-4BF7-963D-C09A1576CC7F}"/>
              </a:ext>
            </a:extLst>
          </p:cNvPr>
          <p:cNvSpPr/>
          <p:nvPr/>
        </p:nvSpPr>
        <p:spPr>
          <a:xfrm>
            <a:off x="6779415" y="5145625"/>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a:extLst>
              <a:ext uri="{FF2B5EF4-FFF2-40B4-BE49-F238E27FC236}">
                <a16:creationId xmlns:a16="http://schemas.microsoft.com/office/drawing/2014/main" id="{72EEC132-8305-4539-9A76-3BCD2758AF7F}"/>
              </a:ext>
            </a:extLst>
          </p:cNvPr>
          <p:cNvGrpSpPr/>
          <p:nvPr/>
        </p:nvGrpSpPr>
        <p:grpSpPr>
          <a:xfrm>
            <a:off x="5203234" y="4756011"/>
            <a:ext cx="1073392" cy="1168842"/>
            <a:chOff x="5192862" y="2927866"/>
            <a:chExt cx="1073392" cy="1168842"/>
          </a:xfrm>
        </p:grpSpPr>
        <p:sp>
          <p:nvSpPr>
            <p:cNvPr id="35" name="Rectangle 34">
              <a:extLst>
                <a:ext uri="{FF2B5EF4-FFF2-40B4-BE49-F238E27FC236}">
                  <a16:creationId xmlns:a16="http://schemas.microsoft.com/office/drawing/2014/main" id="{F431E940-AC10-4920-8A5A-50252880751A}"/>
                </a:ext>
              </a:extLst>
            </p:cNvPr>
            <p:cNvSpPr/>
            <p:nvPr/>
          </p:nvSpPr>
          <p:spPr>
            <a:xfrm>
              <a:off x="5192865" y="2927866"/>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D71E7599-EBD8-465D-B76A-B2A89191E351}"/>
                </a:ext>
              </a:extLst>
            </p:cNvPr>
            <p:cNvSpPr txBox="1"/>
            <p:nvPr/>
          </p:nvSpPr>
          <p:spPr>
            <a:xfrm flipH="1">
              <a:off x="5192862" y="3317431"/>
              <a:ext cx="1073392" cy="307777"/>
            </a:xfrm>
            <a:prstGeom prst="rect">
              <a:avLst/>
            </a:prstGeom>
            <a:noFill/>
          </p:spPr>
          <p:txBody>
            <a:bodyPr wrap="square" rtlCol="0">
              <a:spAutoFit/>
            </a:bodyPr>
            <a:lstStyle/>
            <a:p>
              <a:r>
                <a:rPr lang="en-US" sz="1400" dirty="0">
                  <a:solidFill>
                    <a:srgbClr val="FF0000"/>
                  </a:solidFill>
                </a:rPr>
                <a:t>Request</a:t>
              </a:r>
              <a:endParaRPr lang="en-IN" sz="1400" dirty="0">
                <a:solidFill>
                  <a:srgbClr val="FF0000"/>
                </a:solidFill>
              </a:endParaRPr>
            </a:p>
          </p:txBody>
        </p:sp>
      </p:grpSp>
      <p:sp>
        <p:nvSpPr>
          <p:cNvPr id="37" name="TextBox 36">
            <a:extLst>
              <a:ext uri="{FF2B5EF4-FFF2-40B4-BE49-F238E27FC236}">
                <a16:creationId xmlns:a16="http://schemas.microsoft.com/office/drawing/2014/main" id="{94613174-166A-4C69-9187-424E22DBF4FE}"/>
              </a:ext>
            </a:extLst>
          </p:cNvPr>
          <p:cNvSpPr txBox="1"/>
          <p:nvPr/>
        </p:nvSpPr>
        <p:spPr>
          <a:xfrm>
            <a:off x="5215970" y="4756586"/>
            <a:ext cx="810287" cy="369332"/>
          </a:xfrm>
          <a:prstGeom prst="rect">
            <a:avLst/>
          </a:prstGeom>
          <a:noFill/>
        </p:spPr>
        <p:txBody>
          <a:bodyPr wrap="square" rtlCol="0">
            <a:spAutoFit/>
          </a:bodyPr>
          <a:lstStyle/>
          <a:p>
            <a:r>
              <a:rPr lang="en-US" b="1" dirty="0"/>
              <a:t>Token</a:t>
            </a:r>
            <a:endParaRPr lang="en-IN" b="1" dirty="0"/>
          </a:p>
        </p:txBody>
      </p:sp>
    </p:spTree>
    <p:extLst>
      <p:ext uri="{BB962C8B-B14F-4D97-AF65-F5344CB8AC3E}">
        <p14:creationId xmlns:p14="http://schemas.microsoft.com/office/powerpoint/2010/main" val="8418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animBg="1"/>
      <p:bldP spid="21" grpId="0"/>
      <p:bldP spid="32" grpId="0" animBg="1"/>
      <p:bldP spid="33"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775C-BD4A-47E5-82E1-4174A80755A4}"/>
              </a:ext>
            </a:extLst>
          </p:cNvPr>
          <p:cNvSpPr>
            <a:spLocks noGrp="1"/>
          </p:cNvSpPr>
          <p:nvPr>
            <p:ph type="title"/>
          </p:nvPr>
        </p:nvSpPr>
        <p:spPr/>
        <p:txBody>
          <a:bodyPr/>
          <a:lstStyle/>
          <a:p>
            <a:r>
              <a:rPr lang="en-US" dirty="0"/>
              <a:t>Access Control</a:t>
            </a:r>
            <a:endParaRPr lang="en-IN" dirty="0"/>
          </a:p>
        </p:txBody>
      </p:sp>
      <p:sp>
        <p:nvSpPr>
          <p:cNvPr id="3" name="Content Placeholder 2">
            <a:extLst>
              <a:ext uri="{FF2B5EF4-FFF2-40B4-BE49-F238E27FC236}">
                <a16:creationId xmlns:a16="http://schemas.microsoft.com/office/drawing/2014/main" id="{E8A60A4E-2088-4B04-8461-DB02C3BF8675}"/>
              </a:ext>
            </a:extLst>
          </p:cNvPr>
          <p:cNvSpPr>
            <a:spLocks noGrp="1"/>
          </p:cNvSpPr>
          <p:nvPr>
            <p:ph idx="1"/>
          </p:nvPr>
        </p:nvSpPr>
        <p:spPr/>
        <p:txBody>
          <a:bodyPr/>
          <a:lstStyle/>
          <a:p>
            <a:r>
              <a:rPr lang="en-US" dirty="0"/>
              <a:t>What information to be shown to which user</a:t>
            </a:r>
            <a:endParaRPr lang="en-IN" dirty="0"/>
          </a:p>
        </p:txBody>
      </p:sp>
      <p:sp>
        <p:nvSpPr>
          <p:cNvPr id="4" name="TextBox 3">
            <a:extLst>
              <a:ext uri="{FF2B5EF4-FFF2-40B4-BE49-F238E27FC236}">
                <a16:creationId xmlns:a16="http://schemas.microsoft.com/office/drawing/2014/main" id="{08D0A73F-CABA-4026-85B2-059F0889C953}"/>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grpSp>
        <p:nvGrpSpPr>
          <p:cNvPr id="5" name="Group 4">
            <a:extLst>
              <a:ext uri="{FF2B5EF4-FFF2-40B4-BE49-F238E27FC236}">
                <a16:creationId xmlns:a16="http://schemas.microsoft.com/office/drawing/2014/main" id="{C8670E51-5BEC-4BE1-8211-A2EFAE846672}"/>
              </a:ext>
            </a:extLst>
          </p:cNvPr>
          <p:cNvGrpSpPr/>
          <p:nvPr/>
        </p:nvGrpSpPr>
        <p:grpSpPr>
          <a:xfrm>
            <a:off x="1235118" y="2601484"/>
            <a:ext cx="810287" cy="1681062"/>
            <a:chOff x="1240404" y="2600312"/>
            <a:chExt cx="810287" cy="1681062"/>
          </a:xfrm>
        </p:grpSpPr>
        <p:grpSp>
          <p:nvGrpSpPr>
            <p:cNvPr id="6" name="Group 5">
              <a:extLst>
                <a:ext uri="{FF2B5EF4-FFF2-40B4-BE49-F238E27FC236}">
                  <a16:creationId xmlns:a16="http://schemas.microsoft.com/office/drawing/2014/main" id="{25BB7859-360B-4BC6-88C4-82F5B163189D}"/>
                </a:ext>
              </a:extLst>
            </p:cNvPr>
            <p:cNvGrpSpPr/>
            <p:nvPr/>
          </p:nvGrpSpPr>
          <p:grpSpPr>
            <a:xfrm>
              <a:off x="1240404" y="2600312"/>
              <a:ext cx="810287" cy="1311730"/>
              <a:chOff x="1049572" y="2600312"/>
              <a:chExt cx="1168841" cy="1892174"/>
            </a:xfrm>
          </p:grpSpPr>
          <p:sp>
            <p:nvSpPr>
              <p:cNvPr id="8" name="Oval 7">
                <a:extLst>
                  <a:ext uri="{FF2B5EF4-FFF2-40B4-BE49-F238E27FC236}">
                    <a16:creationId xmlns:a16="http://schemas.microsoft.com/office/drawing/2014/main" id="{FF29A4E3-779C-4078-AF7E-395350C4A680}"/>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E380F5B-4335-4C17-BE36-C5F9B6366941}"/>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D13B09A2-3B4A-466D-A1E8-EAA53BA15BFA}"/>
                </a:ext>
              </a:extLst>
            </p:cNvPr>
            <p:cNvSpPr txBox="1"/>
            <p:nvPr/>
          </p:nvSpPr>
          <p:spPr>
            <a:xfrm>
              <a:off x="1292086" y="3912042"/>
              <a:ext cx="706921" cy="369332"/>
            </a:xfrm>
            <a:prstGeom prst="rect">
              <a:avLst/>
            </a:prstGeom>
            <a:noFill/>
          </p:spPr>
          <p:txBody>
            <a:bodyPr wrap="square" rtlCol="0">
              <a:spAutoFit/>
            </a:bodyPr>
            <a:lstStyle/>
            <a:p>
              <a:pPr algn="ctr"/>
              <a:r>
                <a:rPr lang="en-US" dirty="0"/>
                <a:t>Alice</a:t>
              </a:r>
              <a:endParaRPr lang="en-IN" dirty="0"/>
            </a:p>
          </p:txBody>
        </p:sp>
      </p:grpSp>
      <p:grpSp>
        <p:nvGrpSpPr>
          <p:cNvPr id="10" name="Group 9">
            <a:extLst>
              <a:ext uri="{FF2B5EF4-FFF2-40B4-BE49-F238E27FC236}">
                <a16:creationId xmlns:a16="http://schemas.microsoft.com/office/drawing/2014/main" id="{00CAF0FB-C6FB-43A1-A7B5-A6C526F9AD24}"/>
              </a:ext>
            </a:extLst>
          </p:cNvPr>
          <p:cNvGrpSpPr/>
          <p:nvPr/>
        </p:nvGrpSpPr>
        <p:grpSpPr>
          <a:xfrm>
            <a:off x="9263684" y="2601484"/>
            <a:ext cx="810287" cy="1681062"/>
            <a:chOff x="1240404" y="2600312"/>
            <a:chExt cx="810287" cy="1681062"/>
          </a:xfrm>
        </p:grpSpPr>
        <p:grpSp>
          <p:nvGrpSpPr>
            <p:cNvPr id="11" name="Group 10">
              <a:extLst>
                <a:ext uri="{FF2B5EF4-FFF2-40B4-BE49-F238E27FC236}">
                  <a16:creationId xmlns:a16="http://schemas.microsoft.com/office/drawing/2014/main" id="{CEE255BD-6351-45F7-B5FC-A2811D50C054}"/>
                </a:ext>
              </a:extLst>
            </p:cNvPr>
            <p:cNvGrpSpPr/>
            <p:nvPr/>
          </p:nvGrpSpPr>
          <p:grpSpPr>
            <a:xfrm>
              <a:off x="1240404" y="2600312"/>
              <a:ext cx="810287" cy="1311730"/>
              <a:chOff x="1049572" y="2600312"/>
              <a:chExt cx="1168841" cy="1892174"/>
            </a:xfrm>
          </p:grpSpPr>
          <p:sp>
            <p:nvSpPr>
              <p:cNvPr id="13" name="Oval 12">
                <a:extLst>
                  <a:ext uri="{FF2B5EF4-FFF2-40B4-BE49-F238E27FC236}">
                    <a16:creationId xmlns:a16="http://schemas.microsoft.com/office/drawing/2014/main" id="{F9E54A9D-78F2-42F7-A638-FE2585018381}"/>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70D8E29-3C38-4445-99D0-62E51D174B13}"/>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 name="TextBox 11">
              <a:extLst>
                <a:ext uri="{FF2B5EF4-FFF2-40B4-BE49-F238E27FC236}">
                  <a16:creationId xmlns:a16="http://schemas.microsoft.com/office/drawing/2014/main" id="{1A6C7E94-2AA0-42FC-9D2C-FE9313367ACA}"/>
                </a:ext>
              </a:extLst>
            </p:cNvPr>
            <p:cNvSpPr txBox="1"/>
            <p:nvPr/>
          </p:nvSpPr>
          <p:spPr>
            <a:xfrm>
              <a:off x="1292086" y="3912042"/>
              <a:ext cx="706921" cy="369332"/>
            </a:xfrm>
            <a:prstGeom prst="rect">
              <a:avLst/>
            </a:prstGeom>
            <a:noFill/>
          </p:spPr>
          <p:txBody>
            <a:bodyPr wrap="square" rtlCol="0">
              <a:spAutoFit/>
            </a:bodyPr>
            <a:lstStyle/>
            <a:p>
              <a:pPr algn="ctr"/>
              <a:r>
                <a:rPr lang="en-US" dirty="0"/>
                <a:t>Bob</a:t>
              </a:r>
              <a:endParaRPr lang="en-IN" dirty="0"/>
            </a:p>
          </p:txBody>
        </p:sp>
      </p:grpSp>
      <p:sp>
        <p:nvSpPr>
          <p:cNvPr id="15" name="Arrow: Right 14">
            <a:extLst>
              <a:ext uri="{FF2B5EF4-FFF2-40B4-BE49-F238E27FC236}">
                <a16:creationId xmlns:a16="http://schemas.microsoft.com/office/drawing/2014/main" id="{860E9B5F-F455-4955-B534-47A3B27F3D98}"/>
              </a:ext>
            </a:extLst>
          </p:cNvPr>
          <p:cNvSpPr/>
          <p:nvPr/>
        </p:nvSpPr>
        <p:spPr>
          <a:xfrm>
            <a:off x="2127738" y="3307300"/>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63EE0C07-5EBF-4C31-B359-C798FB025BDF}"/>
              </a:ext>
            </a:extLst>
          </p:cNvPr>
          <p:cNvSpPr/>
          <p:nvPr/>
        </p:nvSpPr>
        <p:spPr>
          <a:xfrm rot="10800000">
            <a:off x="6876738" y="3307300"/>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29524BD-8767-4069-82AB-526528DC9F76}"/>
              </a:ext>
            </a:extLst>
          </p:cNvPr>
          <p:cNvSpPr/>
          <p:nvPr/>
        </p:nvSpPr>
        <p:spPr>
          <a:xfrm>
            <a:off x="5269912" y="2889111"/>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849AAD08-3896-458F-AC45-44412DF68C4F}"/>
              </a:ext>
            </a:extLst>
          </p:cNvPr>
          <p:cNvSpPr txBox="1"/>
          <p:nvPr/>
        </p:nvSpPr>
        <p:spPr>
          <a:xfrm flipH="1">
            <a:off x="5254108" y="2950312"/>
            <a:ext cx="841894" cy="523220"/>
          </a:xfrm>
          <a:prstGeom prst="rect">
            <a:avLst/>
          </a:prstGeom>
          <a:noFill/>
        </p:spPr>
        <p:txBody>
          <a:bodyPr wrap="square" rtlCol="0">
            <a:spAutoFit/>
          </a:bodyPr>
          <a:lstStyle/>
          <a:p>
            <a:pPr algn="ctr"/>
            <a:r>
              <a:rPr lang="en-US" sz="1400" dirty="0">
                <a:solidFill>
                  <a:srgbClr val="FF0000"/>
                </a:solidFill>
              </a:rPr>
              <a:t>Admin Panel</a:t>
            </a:r>
            <a:endParaRPr lang="en-IN" sz="1400" dirty="0">
              <a:solidFill>
                <a:srgbClr val="FF0000"/>
              </a:solidFill>
            </a:endParaRPr>
          </a:p>
        </p:txBody>
      </p:sp>
      <p:sp>
        <p:nvSpPr>
          <p:cNvPr id="20" name="TextBox 19">
            <a:extLst>
              <a:ext uri="{FF2B5EF4-FFF2-40B4-BE49-F238E27FC236}">
                <a16:creationId xmlns:a16="http://schemas.microsoft.com/office/drawing/2014/main" id="{1C3C1279-C622-4CBB-B87A-A11284D1EE0F}"/>
              </a:ext>
            </a:extLst>
          </p:cNvPr>
          <p:cNvSpPr txBox="1"/>
          <p:nvPr/>
        </p:nvSpPr>
        <p:spPr>
          <a:xfrm flipH="1">
            <a:off x="5274285" y="3435304"/>
            <a:ext cx="841894" cy="523220"/>
          </a:xfrm>
          <a:prstGeom prst="rect">
            <a:avLst/>
          </a:prstGeom>
          <a:noFill/>
        </p:spPr>
        <p:txBody>
          <a:bodyPr wrap="square" rtlCol="0">
            <a:spAutoFit/>
          </a:bodyPr>
          <a:lstStyle/>
          <a:p>
            <a:pPr algn="ctr"/>
            <a:r>
              <a:rPr lang="en-US" sz="1400" dirty="0">
                <a:solidFill>
                  <a:srgbClr val="FF0000"/>
                </a:solidFill>
              </a:rPr>
              <a:t>General Info</a:t>
            </a:r>
            <a:endParaRPr lang="en-IN" sz="1400" dirty="0">
              <a:solidFill>
                <a:srgbClr val="FF0000"/>
              </a:solidFill>
            </a:endParaRPr>
          </a:p>
        </p:txBody>
      </p:sp>
    </p:spTree>
    <p:extLst>
      <p:ext uri="{BB962C8B-B14F-4D97-AF65-F5344CB8AC3E}">
        <p14:creationId xmlns:p14="http://schemas.microsoft.com/office/powerpoint/2010/main" val="422002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grpId="1"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9" grpId="0"/>
      <p:bldP spid="19" grpId="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2D7A-241E-4841-9294-BE9E66BC15FB}"/>
              </a:ext>
            </a:extLst>
          </p:cNvPr>
          <p:cNvSpPr>
            <a:spLocks noGrp="1"/>
          </p:cNvSpPr>
          <p:nvPr>
            <p:ph type="title"/>
          </p:nvPr>
        </p:nvSpPr>
        <p:spPr/>
        <p:txBody>
          <a:bodyPr/>
          <a:lstStyle/>
          <a:p>
            <a:r>
              <a:rPr lang="en-US" dirty="0"/>
              <a:t>Availability</a:t>
            </a:r>
            <a:endParaRPr lang="en-IN" dirty="0"/>
          </a:p>
        </p:txBody>
      </p:sp>
      <p:sp>
        <p:nvSpPr>
          <p:cNvPr id="3" name="Content Placeholder 2">
            <a:extLst>
              <a:ext uri="{FF2B5EF4-FFF2-40B4-BE49-F238E27FC236}">
                <a16:creationId xmlns:a16="http://schemas.microsoft.com/office/drawing/2014/main" id="{8691A463-63E2-40BE-AF85-59409FDD8667}"/>
              </a:ext>
            </a:extLst>
          </p:cNvPr>
          <p:cNvSpPr>
            <a:spLocks noGrp="1"/>
          </p:cNvSpPr>
          <p:nvPr>
            <p:ph idx="1"/>
          </p:nvPr>
        </p:nvSpPr>
        <p:spPr/>
        <p:txBody>
          <a:bodyPr/>
          <a:lstStyle/>
          <a:p>
            <a:r>
              <a:rPr lang="en-US" dirty="0"/>
              <a:t>Resource/infrastructure/information should be available to the users at all times.</a:t>
            </a:r>
            <a:endParaRPr lang="en-IN" dirty="0"/>
          </a:p>
        </p:txBody>
      </p:sp>
      <p:sp>
        <p:nvSpPr>
          <p:cNvPr id="4" name="TextBox 3">
            <a:extLst>
              <a:ext uri="{FF2B5EF4-FFF2-40B4-BE49-F238E27FC236}">
                <a16:creationId xmlns:a16="http://schemas.microsoft.com/office/drawing/2014/main" id="{45DF3982-19B2-4DEF-AC1C-0F563C35303A}"/>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sp>
        <p:nvSpPr>
          <p:cNvPr id="42" name="Arrow: Right 41">
            <a:extLst>
              <a:ext uri="{FF2B5EF4-FFF2-40B4-BE49-F238E27FC236}">
                <a16:creationId xmlns:a16="http://schemas.microsoft.com/office/drawing/2014/main" id="{9F0C4563-D585-463E-B1AC-99CE2437B769}"/>
              </a:ext>
            </a:extLst>
          </p:cNvPr>
          <p:cNvSpPr/>
          <p:nvPr/>
        </p:nvSpPr>
        <p:spPr>
          <a:xfrm>
            <a:off x="2144622" y="3298366"/>
            <a:ext cx="3330592"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 name="Group 43">
            <a:extLst>
              <a:ext uri="{FF2B5EF4-FFF2-40B4-BE49-F238E27FC236}">
                <a16:creationId xmlns:a16="http://schemas.microsoft.com/office/drawing/2014/main" id="{9CE63526-2006-4434-826E-B07499CF00ED}"/>
              </a:ext>
            </a:extLst>
          </p:cNvPr>
          <p:cNvGrpSpPr/>
          <p:nvPr/>
        </p:nvGrpSpPr>
        <p:grpSpPr>
          <a:xfrm>
            <a:off x="8213503" y="2844579"/>
            <a:ext cx="1073392" cy="1168842"/>
            <a:chOff x="5142971" y="2927866"/>
            <a:chExt cx="1073392" cy="1168842"/>
          </a:xfrm>
        </p:grpSpPr>
        <p:sp>
          <p:nvSpPr>
            <p:cNvPr id="45" name="Rectangle 44">
              <a:extLst>
                <a:ext uri="{FF2B5EF4-FFF2-40B4-BE49-F238E27FC236}">
                  <a16:creationId xmlns:a16="http://schemas.microsoft.com/office/drawing/2014/main" id="{53D6FD48-E753-42A4-9E30-8F859033AC9E}"/>
                </a:ext>
              </a:extLst>
            </p:cNvPr>
            <p:cNvSpPr/>
            <p:nvPr/>
          </p:nvSpPr>
          <p:spPr>
            <a:xfrm>
              <a:off x="5192865" y="2927866"/>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899E4E77-75D3-463F-A723-4F756ECD2F15}"/>
                </a:ext>
              </a:extLst>
            </p:cNvPr>
            <p:cNvSpPr txBox="1"/>
            <p:nvPr/>
          </p:nvSpPr>
          <p:spPr>
            <a:xfrm flipH="1">
              <a:off x="5142971" y="3085604"/>
              <a:ext cx="1073392" cy="276999"/>
            </a:xfrm>
            <a:prstGeom prst="rect">
              <a:avLst/>
            </a:prstGeom>
            <a:noFill/>
          </p:spPr>
          <p:txBody>
            <a:bodyPr wrap="square" rtlCol="0">
              <a:spAutoFit/>
            </a:bodyPr>
            <a:lstStyle/>
            <a:p>
              <a:r>
                <a:rPr lang="en-US" sz="1200" dirty="0">
                  <a:solidFill>
                    <a:srgbClr val="FF0000"/>
                  </a:solidFill>
                </a:rPr>
                <a:t>Information</a:t>
              </a:r>
              <a:endParaRPr lang="en-IN" sz="1200" dirty="0">
                <a:solidFill>
                  <a:srgbClr val="FF0000"/>
                </a:solidFill>
              </a:endParaRPr>
            </a:p>
          </p:txBody>
        </p:sp>
      </p:grpSp>
      <p:sp>
        <p:nvSpPr>
          <p:cNvPr id="47" name="Arrow: Right 46">
            <a:extLst>
              <a:ext uri="{FF2B5EF4-FFF2-40B4-BE49-F238E27FC236}">
                <a16:creationId xmlns:a16="http://schemas.microsoft.com/office/drawing/2014/main" id="{5FB4F76F-B9BE-470A-93CE-CE609C45C282}"/>
              </a:ext>
            </a:extLst>
          </p:cNvPr>
          <p:cNvSpPr/>
          <p:nvPr/>
        </p:nvSpPr>
        <p:spPr>
          <a:xfrm rot="16200000">
            <a:off x="5319095" y="4364136"/>
            <a:ext cx="685662" cy="373423"/>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grpSp>
        <p:nvGrpSpPr>
          <p:cNvPr id="48" name="Group 47">
            <a:extLst>
              <a:ext uri="{FF2B5EF4-FFF2-40B4-BE49-F238E27FC236}">
                <a16:creationId xmlns:a16="http://schemas.microsoft.com/office/drawing/2014/main" id="{61743BCB-0927-4215-8039-4017714BA95B}"/>
              </a:ext>
            </a:extLst>
          </p:cNvPr>
          <p:cNvGrpSpPr/>
          <p:nvPr/>
        </p:nvGrpSpPr>
        <p:grpSpPr>
          <a:xfrm>
            <a:off x="5246325" y="5026866"/>
            <a:ext cx="847386" cy="1449262"/>
            <a:chOff x="1140897" y="2600312"/>
            <a:chExt cx="1009300" cy="1726180"/>
          </a:xfrm>
        </p:grpSpPr>
        <p:grpSp>
          <p:nvGrpSpPr>
            <p:cNvPr id="49" name="Group 48">
              <a:extLst>
                <a:ext uri="{FF2B5EF4-FFF2-40B4-BE49-F238E27FC236}">
                  <a16:creationId xmlns:a16="http://schemas.microsoft.com/office/drawing/2014/main" id="{1F7EAB78-C423-4BC0-9AC8-93AD2152DF8A}"/>
                </a:ext>
              </a:extLst>
            </p:cNvPr>
            <p:cNvGrpSpPr/>
            <p:nvPr/>
          </p:nvGrpSpPr>
          <p:grpSpPr>
            <a:xfrm>
              <a:off x="1240404" y="2600312"/>
              <a:ext cx="810287" cy="1311730"/>
              <a:chOff x="1049572" y="2600312"/>
              <a:chExt cx="1168841" cy="1892174"/>
            </a:xfrm>
          </p:grpSpPr>
          <p:sp>
            <p:nvSpPr>
              <p:cNvPr id="51" name="Oval 50">
                <a:extLst>
                  <a:ext uri="{FF2B5EF4-FFF2-40B4-BE49-F238E27FC236}">
                    <a16:creationId xmlns:a16="http://schemas.microsoft.com/office/drawing/2014/main" id="{C3D54132-6782-4706-AFD4-5DF175A0D15D}"/>
                  </a:ext>
                </a:extLst>
              </p:cNvPr>
              <p:cNvSpPr/>
              <p:nvPr/>
            </p:nvSpPr>
            <p:spPr>
              <a:xfrm>
                <a:off x="1272209" y="2600312"/>
                <a:ext cx="723568" cy="7235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Rounded Corners 51">
                <a:extLst>
                  <a:ext uri="{FF2B5EF4-FFF2-40B4-BE49-F238E27FC236}">
                    <a16:creationId xmlns:a16="http://schemas.microsoft.com/office/drawing/2014/main" id="{E22937A3-54D2-48A8-AE27-DFCC37697F1B}"/>
                  </a:ext>
                </a:extLst>
              </p:cNvPr>
              <p:cNvSpPr/>
              <p:nvPr/>
            </p:nvSpPr>
            <p:spPr>
              <a:xfrm>
                <a:off x="1049572" y="3323645"/>
                <a:ext cx="1168841" cy="11688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0" name="TextBox 49">
              <a:extLst>
                <a:ext uri="{FF2B5EF4-FFF2-40B4-BE49-F238E27FC236}">
                  <a16:creationId xmlns:a16="http://schemas.microsoft.com/office/drawing/2014/main" id="{6B56E7A9-8F89-463E-9DB0-D56D55FAA25B}"/>
                </a:ext>
              </a:extLst>
            </p:cNvPr>
            <p:cNvSpPr txBox="1"/>
            <p:nvPr/>
          </p:nvSpPr>
          <p:spPr>
            <a:xfrm>
              <a:off x="1140897" y="3923249"/>
              <a:ext cx="1009300" cy="403243"/>
            </a:xfrm>
            <a:prstGeom prst="rect">
              <a:avLst/>
            </a:prstGeom>
            <a:noFill/>
          </p:spPr>
          <p:txBody>
            <a:bodyPr wrap="square" rtlCol="0">
              <a:spAutoFit/>
            </a:bodyPr>
            <a:lstStyle/>
            <a:p>
              <a:pPr algn="ctr"/>
              <a:r>
                <a:rPr lang="en-US" sz="1600" dirty="0"/>
                <a:t>Candice</a:t>
              </a:r>
              <a:endParaRPr lang="en-IN" dirty="0"/>
            </a:p>
          </p:txBody>
        </p:sp>
      </p:grpSp>
      <p:grpSp>
        <p:nvGrpSpPr>
          <p:cNvPr id="53" name="Group 52">
            <a:extLst>
              <a:ext uri="{FF2B5EF4-FFF2-40B4-BE49-F238E27FC236}">
                <a16:creationId xmlns:a16="http://schemas.microsoft.com/office/drawing/2014/main" id="{961F2D9D-BB02-43B9-8151-6E81DEC02896}"/>
              </a:ext>
            </a:extLst>
          </p:cNvPr>
          <p:cNvGrpSpPr/>
          <p:nvPr/>
        </p:nvGrpSpPr>
        <p:grpSpPr>
          <a:xfrm>
            <a:off x="1240403" y="2589785"/>
            <a:ext cx="810287" cy="1681062"/>
            <a:chOff x="1240404" y="2600312"/>
            <a:chExt cx="810287" cy="1681062"/>
          </a:xfrm>
        </p:grpSpPr>
        <p:grpSp>
          <p:nvGrpSpPr>
            <p:cNvPr id="54" name="Group 53">
              <a:extLst>
                <a:ext uri="{FF2B5EF4-FFF2-40B4-BE49-F238E27FC236}">
                  <a16:creationId xmlns:a16="http://schemas.microsoft.com/office/drawing/2014/main" id="{AFB76734-0C84-428E-9BC2-0CEB27A2C25A}"/>
                </a:ext>
              </a:extLst>
            </p:cNvPr>
            <p:cNvGrpSpPr/>
            <p:nvPr/>
          </p:nvGrpSpPr>
          <p:grpSpPr>
            <a:xfrm>
              <a:off x="1240404" y="2600312"/>
              <a:ext cx="810287" cy="1311730"/>
              <a:chOff x="1049572" y="2600312"/>
              <a:chExt cx="1168841" cy="1892174"/>
            </a:xfrm>
          </p:grpSpPr>
          <p:sp>
            <p:nvSpPr>
              <p:cNvPr id="56" name="Oval 55">
                <a:extLst>
                  <a:ext uri="{FF2B5EF4-FFF2-40B4-BE49-F238E27FC236}">
                    <a16:creationId xmlns:a16="http://schemas.microsoft.com/office/drawing/2014/main" id="{6CE346BB-A63E-4D6C-AAE1-2127DEF8C693}"/>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B3249872-DCE3-4ED4-8D77-BA1EAC2376C1}"/>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5" name="TextBox 54">
              <a:extLst>
                <a:ext uri="{FF2B5EF4-FFF2-40B4-BE49-F238E27FC236}">
                  <a16:creationId xmlns:a16="http://schemas.microsoft.com/office/drawing/2014/main" id="{F0F005C3-1340-4039-9936-0C3B6F4050E1}"/>
                </a:ext>
              </a:extLst>
            </p:cNvPr>
            <p:cNvSpPr txBox="1"/>
            <p:nvPr/>
          </p:nvSpPr>
          <p:spPr>
            <a:xfrm>
              <a:off x="1292086" y="3912042"/>
              <a:ext cx="706921" cy="369332"/>
            </a:xfrm>
            <a:prstGeom prst="rect">
              <a:avLst/>
            </a:prstGeom>
            <a:noFill/>
          </p:spPr>
          <p:txBody>
            <a:bodyPr wrap="square" rtlCol="0">
              <a:spAutoFit/>
            </a:bodyPr>
            <a:lstStyle/>
            <a:p>
              <a:pPr algn="ctr"/>
              <a:r>
                <a:rPr lang="en-US" dirty="0"/>
                <a:t>Alice</a:t>
              </a:r>
              <a:endParaRPr lang="en-IN" dirty="0"/>
            </a:p>
          </p:txBody>
        </p:sp>
      </p:grpSp>
      <p:sp>
        <p:nvSpPr>
          <p:cNvPr id="58" name="Rectangle 57">
            <a:extLst>
              <a:ext uri="{FF2B5EF4-FFF2-40B4-BE49-F238E27FC236}">
                <a16:creationId xmlns:a16="http://schemas.microsoft.com/office/drawing/2014/main" id="{7499AB78-34F2-448A-AA3A-16BC09D0867C}"/>
              </a:ext>
            </a:extLst>
          </p:cNvPr>
          <p:cNvSpPr/>
          <p:nvPr/>
        </p:nvSpPr>
        <p:spPr>
          <a:xfrm>
            <a:off x="5605227" y="2840588"/>
            <a:ext cx="129581" cy="12324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268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500" fill="hold"/>
                                        <p:tgtEl>
                                          <p:spTgt spid="58"/>
                                        </p:tgtEl>
                                        <p:attrNameLst>
                                          <p:attrName>ppt_w</p:attrName>
                                        </p:attrNameLst>
                                      </p:cBhvr>
                                      <p:tavLst>
                                        <p:tav tm="0">
                                          <p:val>
                                            <p:fltVal val="0"/>
                                          </p:val>
                                        </p:tav>
                                        <p:tav tm="100000">
                                          <p:val>
                                            <p:strVal val="#ppt_w"/>
                                          </p:val>
                                        </p:tav>
                                      </p:tavLst>
                                    </p:anim>
                                    <p:anim calcmode="lin" valueType="num">
                                      <p:cBhvr>
                                        <p:cTn id="21" dur="500" fill="hold"/>
                                        <p:tgtEl>
                                          <p:spTgt spid="58"/>
                                        </p:tgtEl>
                                        <p:attrNameLst>
                                          <p:attrName>ppt_h</p:attrName>
                                        </p:attrNameLst>
                                      </p:cBhvr>
                                      <p:tavLst>
                                        <p:tav tm="0">
                                          <p:val>
                                            <p:fltVal val="0"/>
                                          </p:val>
                                        </p:tav>
                                        <p:tav tm="100000">
                                          <p:val>
                                            <p:strVal val="#ppt_h"/>
                                          </p:val>
                                        </p:tav>
                                      </p:tavLst>
                                    </p:anim>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animBg="1"/>
      <p:bldP spid="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C7DF-37FD-44BD-A0C9-951E61220A7E}"/>
              </a:ext>
            </a:extLst>
          </p:cNvPr>
          <p:cNvSpPr>
            <a:spLocks noGrp="1"/>
          </p:cNvSpPr>
          <p:nvPr>
            <p:ph type="title"/>
          </p:nvPr>
        </p:nvSpPr>
        <p:spPr/>
        <p:txBody>
          <a:bodyPr/>
          <a:lstStyle/>
          <a:p>
            <a:r>
              <a:rPr lang="en-US" dirty="0"/>
              <a:t>How </a:t>
            </a:r>
            <a:r>
              <a:rPr lang="en-US"/>
              <a:t>policies models </a:t>
            </a:r>
            <a:r>
              <a:rPr lang="en-US" dirty="0"/>
              <a:t>were broken.	</a:t>
            </a:r>
            <a:endParaRPr lang="en-IN" dirty="0"/>
          </a:p>
        </p:txBody>
      </p:sp>
      <p:sp>
        <p:nvSpPr>
          <p:cNvPr id="3" name="Content Placeholder 2">
            <a:extLst>
              <a:ext uri="{FF2B5EF4-FFF2-40B4-BE49-F238E27FC236}">
                <a16:creationId xmlns:a16="http://schemas.microsoft.com/office/drawing/2014/main" id="{1EE5D545-7548-4347-8D5A-F78C89DD0C12}"/>
              </a:ext>
            </a:extLst>
          </p:cNvPr>
          <p:cNvSpPr>
            <a:spLocks noGrp="1"/>
          </p:cNvSpPr>
          <p:nvPr>
            <p:ph idx="1"/>
          </p:nvPr>
        </p:nvSpPr>
        <p:spPr/>
        <p:txBody>
          <a:bodyPr/>
          <a:lstStyle/>
          <a:p>
            <a:r>
              <a:rPr lang="en-US" dirty="0"/>
              <a:t>Recovery Policy	</a:t>
            </a:r>
          </a:p>
          <a:p>
            <a:pPr lvl="1"/>
            <a:r>
              <a:rPr lang="en-US" dirty="0"/>
              <a:t>Sarah </a:t>
            </a:r>
            <a:r>
              <a:rPr lang="en-US" dirty="0" err="1"/>
              <a:t>Pallin</a:t>
            </a:r>
            <a:r>
              <a:rPr lang="en-US" dirty="0"/>
              <a:t> yahoo hack</a:t>
            </a:r>
          </a:p>
          <a:p>
            <a:pPr lvl="1"/>
            <a:r>
              <a:rPr lang="en-US" dirty="0"/>
              <a:t>Matt Honan</a:t>
            </a:r>
          </a:p>
          <a:p>
            <a:pPr lvl="1"/>
            <a:endParaRPr lang="en-IN" dirty="0"/>
          </a:p>
        </p:txBody>
      </p:sp>
      <p:sp>
        <p:nvSpPr>
          <p:cNvPr id="4" name="TextBox 3">
            <a:extLst>
              <a:ext uri="{FF2B5EF4-FFF2-40B4-BE49-F238E27FC236}">
                <a16:creationId xmlns:a16="http://schemas.microsoft.com/office/drawing/2014/main" id="{35C46A0A-8DE0-4F97-A258-969C1B9B4BB2}"/>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spTree>
    <p:extLst>
      <p:ext uri="{BB962C8B-B14F-4D97-AF65-F5344CB8AC3E}">
        <p14:creationId xmlns:p14="http://schemas.microsoft.com/office/powerpoint/2010/main" val="189036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FABA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D197-1718-48A5-B5A3-680CEAAD677A}"/>
              </a:ext>
            </a:extLst>
          </p:cNvPr>
          <p:cNvSpPr>
            <a:spLocks noGrp="1"/>
          </p:cNvSpPr>
          <p:nvPr>
            <p:ph type="title"/>
          </p:nvPr>
        </p:nvSpPr>
        <p:spPr/>
        <p:txBody>
          <a:bodyPr/>
          <a:lstStyle/>
          <a:p>
            <a:pPr algn="ctr"/>
            <a:r>
              <a:rPr lang="en-US" dirty="0"/>
              <a:t>Attacks</a:t>
            </a:r>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9ECEC99D-166D-4402-91A1-F3F7C07AB1B6}"/>
                  </a:ext>
                </a:extLst>
              </p:cNvPr>
              <p:cNvGraphicFramePr>
                <a:graphicFrameLocks noChangeAspect="1"/>
              </p:cNvGraphicFramePr>
              <p:nvPr>
                <p:extLst>
                  <p:ext uri="{D42A27DB-BD31-4B8C-83A1-F6EECF244321}">
                    <p14:modId xmlns:p14="http://schemas.microsoft.com/office/powerpoint/2010/main" val="2856008718"/>
                  </p:ext>
                </p:extLst>
              </p:nvPr>
            </p:nvGraphicFramePr>
            <p:xfrm>
              <a:off x="308947" y="2469112"/>
              <a:ext cx="5695820" cy="3203899"/>
            </p:xfrm>
            <a:graphic>
              <a:graphicData uri="http://schemas.microsoft.com/office/powerpoint/2016/slidezoom">
                <pslz:sldZm>
                  <pslz:sldZmObj sldId="264" cId="2129147933">
                    <pslz:zmPr id="{ECD87624-43B3-4959-B2ED-9D060369845C}" returnToParent="0" transitionDur="1000">
                      <p166:blipFill xmlns:p166="http://schemas.microsoft.com/office/powerpoint/2016/6/main">
                        <a:blip r:embed="rId2"/>
                        <a:stretch>
                          <a:fillRect/>
                        </a:stretch>
                      </p166:blipFill>
                      <p166:spPr xmlns:p166="http://schemas.microsoft.com/office/powerpoint/2016/6/main">
                        <a:xfrm>
                          <a:off x="0" y="0"/>
                          <a:ext cx="5695820" cy="3203899"/>
                        </a:xfrm>
                        <a:prstGeom prst="rect">
                          <a:avLst/>
                        </a:prstGeom>
                        <a:ln w="9525">
                          <a:solidFill>
                            <a:schemeClr val="tx1"/>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9ECEC99D-166D-4402-91A1-F3F7C07AB1B6}"/>
                  </a:ext>
                </a:extLst>
              </p:cNvPr>
              <p:cNvPicPr>
                <a:picLocks noGrp="1" noRot="1" noChangeAspect="1" noMove="1" noResize="1" noEditPoints="1" noAdjustHandles="1" noChangeArrowheads="1" noChangeShapeType="1"/>
              </p:cNvPicPr>
              <p:nvPr/>
            </p:nvPicPr>
            <p:blipFill>
              <a:blip r:embed="rId4"/>
              <a:stretch>
                <a:fillRect/>
              </a:stretch>
            </p:blipFill>
            <p:spPr>
              <a:xfrm>
                <a:off x="308947" y="2469112"/>
                <a:ext cx="5695820" cy="3203899"/>
              </a:xfrm>
              <a:prstGeom prst="rect">
                <a:avLst/>
              </a:prstGeom>
              <a:ln w="9525">
                <a:solidFill>
                  <a:schemeClr val="tx1"/>
                </a:solidFill>
              </a:ln>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EEED48E9-F318-4C3D-ADF5-90E4E13198E2}"/>
                  </a:ext>
                </a:extLst>
              </p:cNvPr>
              <p:cNvGraphicFramePr>
                <a:graphicFrameLocks noChangeAspect="1"/>
              </p:cNvGraphicFramePr>
              <p:nvPr>
                <p:extLst>
                  <p:ext uri="{D42A27DB-BD31-4B8C-83A1-F6EECF244321}">
                    <p14:modId xmlns:p14="http://schemas.microsoft.com/office/powerpoint/2010/main" val="3748821076"/>
                  </p:ext>
                </p:extLst>
              </p:nvPr>
            </p:nvGraphicFramePr>
            <p:xfrm>
              <a:off x="6187231" y="2469112"/>
              <a:ext cx="5695822" cy="3203899"/>
            </p:xfrm>
            <a:graphic>
              <a:graphicData uri="http://schemas.microsoft.com/office/powerpoint/2016/sectionzoom">
                <psez:sectionZm>
                  <psez:sectionZmObj sectionId="{D4FD867A-EA2D-42BC-BB65-F99984F2CA4C}">
                    <psez:zmPr id="{427712DF-7262-4C83-B5BF-81F5B1D55C79}" transitionDur="1000">
                      <p166:blipFill xmlns:p166="http://schemas.microsoft.com/office/powerpoint/2016/6/main">
                        <a:blip r:embed="rId5"/>
                        <a:stretch>
                          <a:fillRect/>
                        </a:stretch>
                      </p166:blipFill>
                      <p166:spPr xmlns:p166="http://schemas.microsoft.com/office/powerpoint/2016/6/main">
                        <a:xfrm>
                          <a:off x="0" y="0"/>
                          <a:ext cx="5695822" cy="3203899"/>
                        </a:xfrm>
                        <a:prstGeom prst="rect">
                          <a:avLst/>
                        </a:prstGeom>
                        <a:ln w="12700">
                          <a:solidFill>
                            <a:schemeClr val="tx1"/>
                          </a:solidFill>
                        </a:ln>
                      </p166:spPr>
                    </psez:zmPr>
                  </psez:sectionZmObj>
                </psez:sectionZm>
              </a:graphicData>
            </a:graphic>
          </p:graphicFrame>
        </mc:Choice>
        <mc:Fallback xmlns="">
          <p:pic>
            <p:nvPicPr>
              <p:cNvPr id="9" name="Section Zoom 8">
                <a:hlinkClick r:id="rId6" action="ppaction://hlinksldjump"/>
                <a:extLst>
                  <a:ext uri="{FF2B5EF4-FFF2-40B4-BE49-F238E27FC236}">
                    <a16:creationId xmlns:a16="http://schemas.microsoft.com/office/drawing/2014/main" id="{EEED48E9-F318-4C3D-ADF5-90E4E13198E2}"/>
                  </a:ext>
                </a:extLst>
              </p:cNvPr>
              <p:cNvPicPr>
                <a:picLocks noGrp="1" noRot="1" noChangeAspect="1" noMove="1" noResize="1" noEditPoints="1" noAdjustHandles="1" noChangeArrowheads="1" noChangeShapeType="1"/>
              </p:cNvPicPr>
              <p:nvPr/>
            </p:nvPicPr>
            <p:blipFill>
              <a:blip r:embed="rId7"/>
              <a:stretch>
                <a:fillRect/>
              </a:stretch>
            </p:blipFill>
            <p:spPr>
              <a:xfrm>
                <a:off x="6187231" y="2469112"/>
                <a:ext cx="5695822" cy="3203899"/>
              </a:xfrm>
              <a:prstGeom prst="rect">
                <a:avLst/>
              </a:prstGeom>
              <a:ln w="12700">
                <a:solidFill>
                  <a:schemeClr val="tx1"/>
                </a:solidFill>
              </a:ln>
            </p:spPr>
          </p:pic>
        </mc:Fallback>
      </mc:AlternateContent>
    </p:spTree>
    <p:extLst>
      <p:ext uri="{BB962C8B-B14F-4D97-AF65-F5344CB8AC3E}">
        <p14:creationId xmlns:p14="http://schemas.microsoft.com/office/powerpoint/2010/main" val="186274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67A805-A46E-4981-AF63-DB83A979FEEB}"/>
              </a:ext>
            </a:extLst>
          </p:cNvPr>
          <p:cNvSpPr>
            <a:spLocks noGrp="1"/>
          </p:cNvSpPr>
          <p:nvPr>
            <p:ph type="title"/>
          </p:nvPr>
        </p:nvSpPr>
        <p:spPr/>
        <p:txBody>
          <a:bodyPr/>
          <a:lstStyle/>
          <a:p>
            <a:r>
              <a:rPr lang="en-US" dirty="0"/>
              <a:t>Passive Attacks</a:t>
            </a:r>
            <a:endParaRPr lang="en-IN" dirty="0"/>
          </a:p>
        </p:txBody>
      </p:sp>
      <p:sp>
        <p:nvSpPr>
          <p:cNvPr id="5" name="Subtitle 4">
            <a:extLst>
              <a:ext uri="{FF2B5EF4-FFF2-40B4-BE49-F238E27FC236}">
                <a16:creationId xmlns:a16="http://schemas.microsoft.com/office/drawing/2014/main" id="{1093C421-F74D-4BA2-8243-F206BE71344C}"/>
              </a:ext>
            </a:extLst>
          </p:cNvPr>
          <p:cNvSpPr>
            <a:spLocks noGrp="1"/>
          </p:cNvSpPr>
          <p:nvPr>
            <p:ph idx="1"/>
          </p:nvPr>
        </p:nvSpPr>
        <p:spPr>
          <a:xfrm>
            <a:off x="834372" y="1509725"/>
            <a:ext cx="10515600" cy="4351338"/>
          </a:xfrm>
        </p:spPr>
        <p:txBody>
          <a:bodyPr>
            <a:normAutofit/>
          </a:bodyPr>
          <a:lstStyle/>
          <a:p>
            <a:pPr marL="0" indent="0">
              <a:buNone/>
            </a:pPr>
            <a:r>
              <a:rPr lang="en-US" dirty="0"/>
              <a:t>Attacks indulges in eavesdropping or monitoring of data transmission.</a:t>
            </a:r>
          </a:p>
        </p:txBody>
      </p:sp>
      <p:sp>
        <p:nvSpPr>
          <p:cNvPr id="6" name="Subtitle 4">
            <a:extLst>
              <a:ext uri="{FF2B5EF4-FFF2-40B4-BE49-F238E27FC236}">
                <a16:creationId xmlns:a16="http://schemas.microsoft.com/office/drawing/2014/main" id="{A31986B1-5D56-4B62-B141-36505D3E894E}"/>
              </a:ext>
            </a:extLst>
          </p:cNvPr>
          <p:cNvSpPr txBox="1">
            <a:spLocks/>
          </p:cNvSpPr>
          <p:nvPr/>
        </p:nvSpPr>
        <p:spPr>
          <a:xfrm>
            <a:off x="838200" y="5568600"/>
            <a:ext cx="10515600" cy="100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This attacks are harder to detect.</a:t>
            </a:r>
          </a:p>
          <a:p>
            <a:pPr marL="342900" indent="-342900"/>
            <a:r>
              <a:rPr lang="en-IN" sz="2400" dirty="0"/>
              <a:t>Prevention is more important then detection.</a:t>
            </a:r>
          </a:p>
        </p:txBody>
      </p:sp>
      <p:sp>
        <p:nvSpPr>
          <p:cNvPr id="43" name="Rectangle 42">
            <a:extLst>
              <a:ext uri="{FF2B5EF4-FFF2-40B4-BE49-F238E27FC236}">
                <a16:creationId xmlns:a16="http://schemas.microsoft.com/office/drawing/2014/main" id="{CEC63372-CF7F-4F77-9560-C63639445254}"/>
              </a:ext>
            </a:extLst>
          </p:cNvPr>
          <p:cNvSpPr/>
          <p:nvPr/>
        </p:nvSpPr>
        <p:spPr>
          <a:xfrm>
            <a:off x="7547220" y="4490318"/>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B37DC50A-C364-4C6F-9A68-7EBA47F7555D}"/>
              </a:ext>
            </a:extLst>
          </p:cNvPr>
          <p:cNvSpPr txBox="1"/>
          <p:nvPr/>
        </p:nvSpPr>
        <p:spPr>
          <a:xfrm>
            <a:off x="7543392" y="4510043"/>
            <a:ext cx="2147224" cy="400110"/>
          </a:xfrm>
          <a:prstGeom prst="rect">
            <a:avLst/>
          </a:prstGeom>
          <a:noFill/>
        </p:spPr>
        <p:txBody>
          <a:bodyPr wrap="square" rtlCol="0">
            <a:spAutoFit/>
          </a:bodyPr>
          <a:lstStyle/>
          <a:p>
            <a:pPr algn="ctr"/>
            <a:r>
              <a:rPr lang="en-US" sz="2000" dirty="0" err="1"/>
              <a:t>Dupmster</a:t>
            </a:r>
            <a:r>
              <a:rPr lang="en-US" sz="2000" dirty="0"/>
              <a:t> Diving</a:t>
            </a:r>
            <a:endParaRPr lang="en-US" dirty="0"/>
          </a:p>
        </p:txBody>
      </p:sp>
      <p:cxnSp>
        <p:nvCxnSpPr>
          <p:cNvPr id="45" name="Straight Connector 44">
            <a:extLst>
              <a:ext uri="{FF2B5EF4-FFF2-40B4-BE49-F238E27FC236}">
                <a16:creationId xmlns:a16="http://schemas.microsoft.com/office/drawing/2014/main" id="{43888F4C-5BC0-44CD-A0D9-641B8DD48238}"/>
              </a:ext>
            </a:extLst>
          </p:cNvPr>
          <p:cNvCxnSpPr>
            <a:cxnSpLocks/>
            <a:stCxn id="43" idx="0"/>
          </p:cNvCxnSpPr>
          <p:nvPr/>
        </p:nvCxnSpPr>
        <p:spPr>
          <a:xfrm flipV="1">
            <a:off x="8618919" y="4054414"/>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17298978-8E1D-4DF5-A945-2E636C885F6F}"/>
              </a:ext>
            </a:extLst>
          </p:cNvPr>
          <p:cNvGrpSpPr/>
          <p:nvPr/>
        </p:nvGrpSpPr>
        <p:grpSpPr>
          <a:xfrm>
            <a:off x="555191" y="2307530"/>
            <a:ext cx="11457169" cy="3054577"/>
            <a:chOff x="555191" y="2307530"/>
            <a:chExt cx="11457169" cy="3054577"/>
          </a:xfrm>
        </p:grpSpPr>
        <p:grpSp>
          <p:nvGrpSpPr>
            <p:cNvPr id="28" name="Group 27">
              <a:extLst>
                <a:ext uri="{FF2B5EF4-FFF2-40B4-BE49-F238E27FC236}">
                  <a16:creationId xmlns:a16="http://schemas.microsoft.com/office/drawing/2014/main" id="{9288263E-78D5-4205-91C1-F6950DA0F2A7}"/>
                </a:ext>
              </a:extLst>
            </p:cNvPr>
            <p:cNvGrpSpPr/>
            <p:nvPr/>
          </p:nvGrpSpPr>
          <p:grpSpPr>
            <a:xfrm>
              <a:off x="555191" y="2307530"/>
              <a:ext cx="11005051" cy="3054577"/>
              <a:chOff x="931036" y="2303009"/>
              <a:chExt cx="10199746" cy="3189514"/>
            </a:xfrm>
          </p:grpSpPr>
          <p:grpSp>
            <p:nvGrpSpPr>
              <p:cNvPr id="12" name="Group 11">
                <a:extLst>
                  <a:ext uri="{FF2B5EF4-FFF2-40B4-BE49-F238E27FC236}">
                    <a16:creationId xmlns:a16="http://schemas.microsoft.com/office/drawing/2014/main" id="{BD17D57D-BE0F-49D6-AE40-31F17FACB199}"/>
                  </a:ext>
                </a:extLst>
              </p:cNvPr>
              <p:cNvGrpSpPr/>
              <p:nvPr/>
            </p:nvGrpSpPr>
            <p:grpSpPr>
              <a:xfrm>
                <a:off x="4504508" y="2303009"/>
                <a:ext cx="3666308" cy="914400"/>
                <a:chOff x="4267201" y="696686"/>
                <a:chExt cx="3666308" cy="914400"/>
              </a:xfrm>
            </p:grpSpPr>
            <p:sp>
              <p:nvSpPr>
                <p:cNvPr id="13" name="Rectangle 12">
                  <a:extLst>
                    <a:ext uri="{FF2B5EF4-FFF2-40B4-BE49-F238E27FC236}">
                      <a16:creationId xmlns:a16="http://schemas.microsoft.com/office/drawing/2014/main" id="{CF4E7171-0A29-46F3-B5AD-E5CDB4B54FF1}"/>
                    </a:ext>
                  </a:extLst>
                </p:cNvPr>
                <p:cNvSpPr/>
                <p:nvPr/>
              </p:nvSpPr>
              <p:spPr>
                <a:xfrm>
                  <a:off x="4267201" y="696686"/>
                  <a:ext cx="3666308"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395FC0C-0231-4F57-B391-6F79D81C6969}"/>
                    </a:ext>
                  </a:extLst>
                </p:cNvPr>
                <p:cNvSpPr txBox="1"/>
                <p:nvPr/>
              </p:nvSpPr>
              <p:spPr>
                <a:xfrm>
                  <a:off x="4846321" y="985941"/>
                  <a:ext cx="2499357" cy="369332"/>
                </a:xfrm>
                <a:prstGeom prst="rect">
                  <a:avLst/>
                </a:prstGeom>
                <a:noFill/>
              </p:spPr>
              <p:txBody>
                <a:bodyPr wrap="square" rtlCol="0">
                  <a:spAutoFit/>
                </a:bodyPr>
                <a:lstStyle/>
                <a:p>
                  <a:pPr algn="ctr"/>
                  <a:r>
                    <a:rPr lang="en-US" dirty="0"/>
                    <a:t>Passive Attacks</a:t>
                  </a:r>
                  <a:endParaRPr lang="en-IN" dirty="0"/>
                </a:p>
              </p:txBody>
            </p:sp>
          </p:grpSp>
          <p:grpSp>
            <p:nvGrpSpPr>
              <p:cNvPr id="15" name="Group 14">
                <a:extLst>
                  <a:ext uri="{FF2B5EF4-FFF2-40B4-BE49-F238E27FC236}">
                    <a16:creationId xmlns:a16="http://schemas.microsoft.com/office/drawing/2014/main" id="{25A452F1-11A0-4DEB-98BD-F89D79F13865}"/>
                  </a:ext>
                </a:extLst>
              </p:cNvPr>
              <p:cNvGrpSpPr/>
              <p:nvPr/>
            </p:nvGrpSpPr>
            <p:grpSpPr>
              <a:xfrm>
                <a:off x="931036" y="4578123"/>
                <a:ext cx="1990100" cy="914400"/>
                <a:chOff x="693729" y="2971800"/>
                <a:chExt cx="1990100" cy="914400"/>
              </a:xfrm>
            </p:grpSpPr>
            <p:sp>
              <p:nvSpPr>
                <p:cNvPr id="16" name="Rectangle 15">
                  <a:extLst>
                    <a:ext uri="{FF2B5EF4-FFF2-40B4-BE49-F238E27FC236}">
                      <a16:creationId xmlns:a16="http://schemas.microsoft.com/office/drawing/2014/main" id="{40D6FF69-43C9-456B-BD45-16FFD7A7281B}"/>
                    </a:ext>
                  </a:extLst>
                </p:cNvPr>
                <p:cNvSpPr/>
                <p:nvPr/>
              </p:nvSpPr>
              <p:spPr>
                <a:xfrm>
                  <a:off x="697277" y="2971800"/>
                  <a:ext cx="198655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33D7EF5-DEDC-45F9-A488-6DBA23048A61}"/>
                    </a:ext>
                  </a:extLst>
                </p:cNvPr>
                <p:cNvSpPr txBox="1"/>
                <p:nvPr/>
              </p:nvSpPr>
              <p:spPr>
                <a:xfrm>
                  <a:off x="693729" y="2996496"/>
                  <a:ext cx="1990099" cy="707019"/>
                </a:xfrm>
                <a:prstGeom prst="rect">
                  <a:avLst/>
                </a:prstGeom>
                <a:noFill/>
              </p:spPr>
              <p:txBody>
                <a:bodyPr wrap="square" rtlCol="0">
                  <a:spAutoFit/>
                </a:bodyPr>
                <a:lstStyle/>
                <a:p>
                  <a:pPr algn="ctr"/>
                  <a:r>
                    <a:rPr lang="en-US" sz="2000" dirty="0"/>
                    <a:t>Release</a:t>
                  </a:r>
                  <a:r>
                    <a:rPr lang="en-US" dirty="0"/>
                    <a:t> of message </a:t>
                  </a:r>
                  <a:r>
                    <a:rPr lang="en-IN" dirty="0"/>
                    <a:t>contents</a:t>
                  </a:r>
                  <a:endParaRPr lang="en-US" dirty="0"/>
                </a:p>
              </p:txBody>
            </p:sp>
          </p:grpSp>
          <p:sp>
            <p:nvSpPr>
              <p:cNvPr id="20" name="TextBox 19">
                <a:extLst>
                  <a:ext uri="{FF2B5EF4-FFF2-40B4-BE49-F238E27FC236}">
                    <a16:creationId xmlns:a16="http://schemas.microsoft.com/office/drawing/2014/main" id="{DEAD6099-96DF-4CEE-A335-3B741E429A7D}"/>
                  </a:ext>
                </a:extLst>
              </p:cNvPr>
              <p:cNvSpPr txBox="1"/>
              <p:nvPr/>
            </p:nvSpPr>
            <p:spPr>
              <a:xfrm>
                <a:off x="8425682" y="4833501"/>
                <a:ext cx="2705100" cy="385647"/>
              </a:xfrm>
              <a:prstGeom prst="rect">
                <a:avLst/>
              </a:prstGeom>
              <a:noFill/>
            </p:spPr>
            <p:txBody>
              <a:bodyPr wrap="square" rtlCol="0">
                <a:spAutoFit/>
              </a:bodyPr>
              <a:lstStyle/>
              <a:p>
                <a:pPr algn="ctr"/>
                <a:endParaRPr lang="en-IN" dirty="0"/>
              </a:p>
            </p:txBody>
          </p:sp>
          <p:grpSp>
            <p:nvGrpSpPr>
              <p:cNvPr id="3" name="Group 2">
                <a:extLst>
                  <a:ext uri="{FF2B5EF4-FFF2-40B4-BE49-F238E27FC236}">
                    <a16:creationId xmlns:a16="http://schemas.microsoft.com/office/drawing/2014/main" id="{50AFDC73-8908-40D1-AAD6-D190120C73FE}"/>
                  </a:ext>
                </a:extLst>
              </p:cNvPr>
              <p:cNvGrpSpPr/>
              <p:nvPr/>
            </p:nvGrpSpPr>
            <p:grpSpPr>
              <a:xfrm>
                <a:off x="1926085" y="3217272"/>
                <a:ext cx="8626908" cy="1360851"/>
                <a:chOff x="760225" y="2977945"/>
                <a:chExt cx="8626908" cy="1360851"/>
              </a:xfrm>
            </p:grpSpPr>
            <p:grpSp>
              <p:nvGrpSpPr>
                <p:cNvPr id="7" name="Group 6">
                  <a:extLst>
                    <a:ext uri="{FF2B5EF4-FFF2-40B4-BE49-F238E27FC236}">
                      <a16:creationId xmlns:a16="http://schemas.microsoft.com/office/drawing/2014/main" id="{320481A3-11A4-42C7-A0F8-CF3E52E5EDF2}"/>
                    </a:ext>
                  </a:extLst>
                </p:cNvPr>
                <p:cNvGrpSpPr/>
                <p:nvPr/>
              </p:nvGrpSpPr>
              <p:grpSpPr>
                <a:xfrm>
                  <a:off x="760225" y="2977945"/>
                  <a:ext cx="4153990" cy="1360851"/>
                  <a:chOff x="2183672" y="3217409"/>
                  <a:chExt cx="4153990" cy="1360851"/>
                </a:xfrm>
              </p:grpSpPr>
              <p:cxnSp>
                <p:nvCxnSpPr>
                  <p:cNvPr id="8" name="Straight Connector 7">
                    <a:extLst>
                      <a:ext uri="{FF2B5EF4-FFF2-40B4-BE49-F238E27FC236}">
                        <a16:creationId xmlns:a16="http://schemas.microsoft.com/office/drawing/2014/main" id="{E28DBFB6-0153-425C-8270-52354E444C01}"/>
                      </a:ext>
                    </a:extLst>
                  </p:cNvPr>
                  <p:cNvCxnSpPr>
                    <a:cxnSpLocks/>
                    <a:stCxn id="13" idx="2"/>
                  </p:cNvCxnSpPr>
                  <p:nvPr/>
                </p:nvCxnSpPr>
                <p:spPr>
                  <a:xfrm>
                    <a:off x="6337662" y="3217409"/>
                    <a:ext cx="0" cy="9056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811CF7-1AC0-4E0C-B218-7C7CB88E4A9B}"/>
                      </a:ext>
                    </a:extLst>
                  </p:cNvPr>
                  <p:cNvCxnSpPr>
                    <a:cxnSpLocks/>
                  </p:cNvCxnSpPr>
                  <p:nvPr/>
                </p:nvCxnSpPr>
                <p:spPr>
                  <a:xfrm flipH="1" flipV="1">
                    <a:off x="2183672" y="4121743"/>
                    <a:ext cx="4149634" cy="202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DE406F-B773-4D9D-8D47-184419AFC267}"/>
                      </a:ext>
                    </a:extLst>
                  </p:cNvPr>
                  <p:cNvCxnSpPr>
                    <a:cxnSpLocks/>
                    <a:stCxn id="16" idx="0"/>
                  </p:cNvCxnSpPr>
                  <p:nvPr/>
                </p:nvCxnSpPr>
                <p:spPr>
                  <a:xfrm flipV="1">
                    <a:off x="2185447" y="4123100"/>
                    <a:ext cx="0" cy="45516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DFAE8B5C-773E-4EFF-9F91-DF0D7AE5AA6D}"/>
                    </a:ext>
                  </a:extLst>
                </p:cNvPr>
                <p:cNvCxnSpPr>
                  <a:cxnSpLocks/>
                </p:cNvCxnSpPr>
                <p:nvPr/>
              </p:nvCxnSpPr>
              <p:spPr>
                <a:xfrm flipH="1">
                  <a:off x="4909859" y="3899767"/>
                  <a:ext cx="4477274"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34" name="Rectangle 33">
              <a:extLst>
                <a:ext uri="{FF2B5EF4-FFF2-40B4-BE49-F238E27FC236}">
                  <a16:creationId xmlns:a16="http://schemas.microsoft.com/office/drawing/2014/main" id="{D91E9E05-100B-4E05-A997-4D0FBE5BBBF4}"/>
                </a:ext>
              </a:extLst>
            </p:cNvPr>
            <p:cNvSpPr/>
            <p:nvPr/>
          </p:nvSpPr>
          <p:spPr>
            <a:xfrm>
              <a:off x="2892248" y="4486392"/>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Eavesdropping</a:t>
              </a:r>
              <a:endParaRPr lang="en-IN" dirty="0"/>
            </a:p>
          </p:txBody>
        </p:sp>
        <p:sp>
          <p:nvSpPr>
            <p:cNvPr id="35" name="TextBox 34">
              <a:extLst>
                <a:ext uri="{FF2B5EF4-FFF2-40B4-BE49-F238E27FC236}">
                  <a16:creationId xmlns:a16="http://schemas.microsoft.com/office/drawing/2014/main" id="{EE38F01E-30BA-4903-A845-36A6B02B6FD7}"/>
                </a:ext>
              </a:extLst>
            </p:cNvPr>
            <p:cNvSpPr txBox="1"/>
            <p:nvPr/>
          </p:nvSpPr>
          <p:spPr>
            <a:xfrm>
              <a:off x="2888419" y="4510043"/>
              <a:ext cx="2147224" cy="400110"/>
            </a:xfrm>
            <a:prstGeom prst="rect">
              <a:avLst/>
            </a:prstGeom>
            <a:noFill/>
          </p:spPr>
          <p:txBody>
            <a:bodyPr wrap="square" rtlCol="0">
              <a:spAutoFit/>
            </a:bodyPr>
            <a:lstStyle/>
            <a:p>
              <a:pPr algn="ctr"/>
              <a:r>
                <a:rPr lang="en-US" sz="2000" dirty="0"/>
                <a:t>Eavesdropping</a:t>
              </a:r>
              <a:endParaRPr lang="en-US" dirty="0"/>
            </a:p>
          </p:txBody>
        </p:sp>
        <p:cxnSp>
          <p:nvCxnSpPr>
            <p:cNvPr id="36" name="Straight Connector 35">
              <a:extLst>
                <a:ext uri="{FF2B5EF4-FFF2-40B4-BE49-F238E27FC236}">
                  <a16:creationId xmlns:a16="http://schemas.microsoft.com/office/drawing/2014/main" id="{E1D2A9EA-737F-4F33-B206-1A942567D53A}"/>
                </a:ext>
              </a:extLst>
            </p:cNvPr>
            <p:cNvCxnSpPr>
              <a:cxnSpLocks/>
              <a:stCxn id="34" idx="0"/>
            </p:cNvCxnSpPr>
            <p:nvPr/>
          </p:nvCxnSpPr>
          <p:spPr>
            <a:xfrm flipV="1">
              <a:off x="3963947" y="4050488"/>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543C040-DD3A-4B01-AB72-7A7B50DED9BB}"/>
                </a:ext>
              </a:extLst>
            </p:cNvPr>
            <p:cNvSpPr/>
            <p:nvPr/>
          </p:nvSpPr>
          <p:spPr>
            <a:xfrm>
              <a:off x="5221648" y="4486392"/>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2128DBD4-4549-4583-B0A7-9B71DAA67008}"/>
                </a:ext>
              </a:extLst>
            </p:cNvPr>
            <p:cNvSpPr txBox="1"/>
            <p:nvPr/>
          </p:nvSpPr>
          <p:spPr>
            <a:xfrm>
              <a:off x="5217821" y="4510043"/>
              <a:ext cx="2147224" cy="400110"/>
            </a:xfrm>
            <a:prstGeom prst="rect">
              <a:avLst/>
            </a:prstGeom>
            <a:noFill/>
          </p:spPr>
          <p:txBody>
            <a:bodyPr wrap="square" rtlCol="0">
              <a:spAutoFit/>
            </a:bodyPr>
            <a:lstStyle/>
            <a:p>
              <a:pPr algn="ctr"/>
              <a:r>
                <a:rPr lang="en-US" sz="2000" dirty="0" err="1"/>
                <a:t>Footprinting</a:t>
              </a:r>
              <a:endParaRPr lang="en-US" dirty="0"/>
            </a:p>
          </p:txBody>
        </p:sp>
        <p:cxnSp>
          <p:nvCxnSpPr>
            <p:cNvPr id="41" name="Straight Connector 40">
              <a:extLst>
                <a:ext uri="{FF2B5EF4-FFF2-40B4-BE49-F238E27FC236}">
                  <a16:creationId xmlns:a16="http://schemas.microsoft.com/office/drawing/2014/main" id="{ECB94613-3366-4F35-9B7E-72B12DCE48CC}"/>
                </a:ext>
              </a:extLst>
            </p:cNvPr>
            <p:cNvCxnSpPr>
              <a:cxnSpLocks/>
            </p:cNvCxnSpPr>
            <p:nvPr/>
          </p:nvCxnSpPr>
          <p:spPr>
            <a:xfrm flipV="1">
              <a:off x="6293348" y="4050488"/>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0BE4867-85E2-463E-B572-4DE1AD06DEDE}"/>
                </a:ext>
              </a:extLst>
            </p:cNvPr>
            <p:cNvSpPr/>
            <p:nvPr/>
          </p:nvSpPr>
          <p:spPr>
            <a:xfrm>
              <a:off x="9868963" y="4486392"/>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8FF74E60-E18F-43C2-9517-3F8F4FBA97FD}"/>
                </a:ext>
              </a:extLst>
            </p:cNvPr>
            <p:cNvSpPr txBox="1"/>
            <p:nvPr/>
          </p:nvSpPr>
          <p:spPr>
            <a:xfrm>
              <a:off x="9865135" y="4510043"/>
              <a:ext cx="2147224" cy="400110"/>
            </a:xfrm>
            <a:prstGeom prst="rect">
              <a:avLst/>
            </a:prstGeom>
            <a:noFill/>
          </p:spPr>
          <p:txBody>
            <a:bodyPr wrap="square" rtlCol="0">
              <a:spAutoFit/>
            </a:bodyPr>
            <a:lstStyle/>
            <a:p>
              <a:pPr algn="ctr"/>
              <a:r>
                <a:rPr lang="en-US" sz="2000" dirty="0"/>
                <a:t>Spying</a:t>
              </a:r>
              <a:endParaRPr lang="en-US" dirty="0"/>
            </a:p>
          </p:txBody>
        </p:sp>
        <p:cxnSp>
          <p:nvCxnSpPr>
            <p:cNvPr id="48" name="Straight Connector 47">
              <a:extLst>
                <a:ext uri="{FF2B5EF4-FFF2-40B4-BE49-F238E27FC236}">
                  <a16:creationId xmlns:a16="http://schemas.microsoft.com/office/drawing/2014/main" id="{5D2E32DC-6890-47DB-A383-7036BD9A2770}"/>
                </a:ext>
              </a:extLst>
            </p:cNvPr>
            <p:cNvCxnSpPr>
              <a:cxnSpLocks/>
              <a:stCxn id="46" idx="0"/>
            </p:cNvCxnSpPr>
            <p:nvPr/>
          </p:nvCxnSpPr>
          <p:spPr>
            <a:xfrm flipV="1">
              <a:off x="10940662" y="4050488"/>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F6E3B07-0394-4F9B-9604-1DEC8FD18F33}"/>
                </a:ext>
              </a:extLst>
            </p:cNvPr>
            <p:cNvSpPr/>
            <p:nvPr/>
          </p:nvSpPr>
          <p:spPr>
            <a:xfrm>
              <a:off x="7547220" y="4486392"/>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TextBox 49">
              <a:extLst>
                <a:ext uri="{FF2B5EF4-FFF2-40B4-BE49-F238E27FC236}">
                  <a16:creationId xmlns:a16="http://schemas.microsoft.com/office/drawing/2014/main" id="{40C9125E-7500-4A95-A85F-82C18C14420B}"/>
                </a:ext>
              </a:extLst>
            </p:cNvPr>
            <p:cNvSpPr txBox="1"/>
            <p:nvPr/>
          </p:nvSpPr>
          <p:spPr>
            <a:xfrm>
              <a:off x="7543392" y="4510043"/>
              <a:ext cx="2147224" cy="400110"/>
            </a:xfrm>
            <a:prstGeom prst="rect">
              <a:avLst/>
            </a:prstGeom>
            <a:noFill/>
          </p:spPr>
          <p:txBody>
            <a:bodyPr wrap="square" rtlCol="0">
              <a:spAutoFit/>
            </a:bodyPr>
            <a:lstStyle/>
            <a:p>
              <a:pPr algn="ctr"/>
              <a:r>
                <a:rPr lang="en-US" sz="2000" dirty="0"/>
                <a:t>Dumpster Diving</a:t>
              </a:r>
              <a:endParaRPr lang="en-US" dirty="0"/>
            </a:p>
          </p:txBody>
        </p:sp>
        <p:cxnSp>
          <p:nvCxnSpPr>
            <p:cNvPr id="51" name="Straight Connector 50">
              <a:extLst>
                <a:ext uri="{FF2B5EF4-FFF2-40B4-BE49-F238E27FC236}">
                  <a16:creationId xmlns:a16="http://schemas.microsoft.com/office/drawing/2014/main" id="{DF013196-BF09-4969-87D6-7B33A26ED3C9}"/>
                </a:ext>
              </a:extLst>
            </p:cNvPr>
            <p:cNvCxnSpPr>
              <a:cxnSpLocks/>
              <a:stCxn id="49" idx="0"/>
            </p:cNvCxnSpPr>
            <p:nvPr/>
          </p:nvCxnSpPr>
          <p:spPr>
            <a:xfrm flipV="1">
              <a:off x="8618919" y="4050488"/>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9147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D6A3-A68E-494F-A671-EC42996E2353}"/>
              </a:ext>
            </a:extLst>
          </p:cNvPr>
          <p:cNvSpPr>
            <a:spLocks noGrp="1"/>
          </p:cNvSpPr>
          <p:nvPr>
            <p:ph type="title"/>
          </p:nvPr>
        </p:nvSpPr>
        <p:spPr/>
        <p:txBody>
          <a:bodyPr/>
          <a:lstStyle/>
          <a:p>
            <a:r>
              <a:rPr lang="en-US" dirty="0"/>
              <a:t>How to avoid passive attacks</a:t>
            </a:r>
            <a:endParaRPr lang="en-IN" dirty="0"/>
          </a:p>
        </p:txBody>
      </p:sp>
      <p:sp>
        <p:nvSpPr>
          <p:cNvPr id="3" name="Content Placeholder 2">
            <a:extLst>
              <a:ext uri="{FF2B5EF4-FFF2-40B4-BE49-F238E27FC236}">
                <a16:creationId xmlns:a16="http://schemas.microsoft.com/office/drawing/2014/main" id="{18DC8B41-10DF-4133-8657-9C7722ADEAE0}"/>
              </a:ext>
            </a:extLst>
          </p:cNvPr>
          <p:cNvSpPr>
            <a:spLocks noGrp="1"/>
          </p:cNvSpPr>
          <p:nvPr>
            <p:ph idx="1"/>
          </p:nvPr>
        </p:nvSpPr>
        <p:spPr/>
        <p:txBody>
          <a:bodyPr/>
          <a:lstStyle/>
          <a:p>
            <a:r>
              <a:rPr lang="en-IN" dirty="0"/>
              <a:t>Encrypt data</a:t>
            </a:r>
          </a:p>
          <a:p>
            <a:pPr lvl="1"/>
            <a:r>
              <a:rPr lang="en-IN" dirty="0"/>
              <a:t>Symmetric encryption</a:t>
            </a:r>
          </a:p>
          <a:p>
            <a:pPr lvl="1"/>
            <a:r>
              <a:rPr lang="en-US" dirty="0"/>
              <a:t>Asymmetric -- or public key – encryption</a:t>
            </a:r>
            <a:endParaRPr lang="en-IN" dirty="0"/>
          </a:p>
          <a:p>
            <a:r>
              <a:rPr lang="en-IN" dirty="0"/>
              <a:t>Keep sensitive information private</a:t>
            </a:r>
          </a:p>
          <a:p>
            <a:r>
              <a:rPr lang="en-IN" dirty="0"/>
              <a:t>Saving Hashes of user sensitive data</a:t>
            </a:r>
          </a:p>
        </p:txBody>
      </p:sp>
    </p:spTree>
    <p:extLst>
      <p:ext uri="{BB962C8B-B14F-4D97-AF65-F5344CB8AC3E}">
        <p14:creationId xmlns:p14="http://schemas.microsoft.com/office/powerpoint/2010/main" val="401514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C1C9-0037-42DA-A146-6CA3DB982232}"/>
              </a:ext>
            </a:extLst>
          </p:cNvPr>
          <p:cNvSpPr>
            <a:spLocks noGrp="1"/>
          </p:cNvSpPr>
          <p:nvPr>
            <p:ph type="title"/>
          </p:nvPr>
        </p:nvSpPr>
        <p:spPr/>
        <p:txBody>
          <a:bodyPr/>
          <a:lstStyle/>
          <a:p>
            <a:r>
              <a:rPr lang="en-US" dirty="0"/>
              <a:t>Active Attacks</a:t>
            </a:r>
            <a:endParaRPr lang="en-IN" dirty="0"/>
          </a:p>
        </p:txBody>
      </p:sp>
      <p:sp>
        <p:nvSpPr>
          <p:cNvPr id="4" name="Content Placeholder 3">
            <a:extLst>
              <a:ext uri="{FF2B5EF4-FFF2-40B4-BE49-F238E27FC236}">
                <a16:creationId xmlns:a16="http://schemas.microsoft.com/office/drawing/2014/main" id="{C466EE56-C082-499E-9904-F654873E125D}"/>
              </a:ext>
            </a:extLst>
          </p:cNvPr>
          <p:cNvSpPr>
            <a:spLocks noGrp="1"/>
          </p:cNvSpPr>
          <p:nvPr>
            <p:ph idx="1"/>
          </p:nvPr>
        </p:nvSpPr>
        <p:spPr>
          <a:xfrm>
            <a:off x="848265" y="1441132"/>
            <a:ext cx="10515600" cy="4351338"/>
          </a:xfrm>
        </p:spPr>
        <p:txBody>
          <a:bodyPr/>
          <a:lstStyle/>
          <a:p>
            <a:r>
              <a:rPr lang="en-US" dirty="0"/>
              <a:t>Modification of original message in some manner or creation of false message.</a:t>
            </a:r>
            <a:endParaRPr lang="en-IN" dirty="0"/>
          </a:p>
        </p:txBody>
      </p:sp>
      <p:sp>
        <p:nvSpPr>
          <p:cNvPr id="5" name="Subtitle 4">
            <a:extLst>
              <a:ext uri="{FF2B5EF4-FFF2-40B4-BE49-F238E27FC236}">
                <a16:creationId xmlns:a16="http://schemas.microsoft.com/office/drawing/2014/main" id="{1ECD443E-6E7A-4FEC-9ED5-1E4D5397163E}"/>
              </a:ext>
            </a:extLst>
          </p:cNvPr>
          <p:cNvSpPr txBox="1">
            <a:spLocks/>
          </p:cNvSpPr>
          <p:nvPr/>
        </p:nvSpPr>
        <p:spPr>
          <a:xfrm>
            <a:off x="838200" y="5568600"/>
            <a:ext cx="10515600" cy="100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400" dirty="0"/>
              <a:t>This attacks are harder to prevent.</a:t>
            </a:r>
          </a:p>
          <a:p>
            <a:pPr marL="342900" indent="-342900"/>
            <a:r>
              <a:rPr lang="en-IN" sz="2400" dirty="0"/>
              <a:t>Detecting and recovering from this attacks.</a:t>
            </a:r>
          </a:p>
        </p:txBody>
      </p:sp>
      <p:grpSp>
        <p:nvGrpSpPr>
          <p:cNvPr id="6" name="Group 5">
            <a:extLst>
              <a:ext uri="{FF2B5EF4-FFF2-40B4-BE49-F238E27FC236}">
                <a16:creationId xmlns:a16="http://schemas.microsoft.com/office/drawing/2014/main" id="{337EBA97-9986-4C8A-919C-132B6066B6B7}"/>
              </a:ext>
            </a:extLst>
          </p:cNvPr>
          <p:cNvGrpSpPr/>
          <p:nvPr/>
        </p:nvGrpSpPr>
        <p:grpSpPr>
          <a:xfrm>
            <a:off x="555191" y="2362291"/>
            <a:ext cx="11457169" cy="3054577"/>
            <a:chOff x="555191" y="2307530"/>
            <a:chExt cx="11457169" cy="3054577"/>
          </a:xfrm>
        </p:grpSpPr>
        <p:grpSp>
          <p:nvGrpSpPr>
            <p:cNvPr id="7" name="Group 6">
              <a:extLst>
                <a:ext uri="{FF2B5EF4-FFF2-40B4-BE49-F238E27FC236}">
                  <a16:creationId xmlns:a16="http://schemas.microsoft.com/office/drawing/2014/main" id="{201BC3CC-95B5-4492-9D33-BEC2085C31B2}"/>
                </a:ext>
              </a:extLst>
            </p:cNvPr>
            <p:cNvGrpSpPr/>
            <p:nvPr/>
          </p:nvGrpSpPr>
          <p:grpSpPr>
            <a:xfrm>
              <a:off x="555191" y="2307530"/>
              <a:ext cx="11005051" cy="3054577"/>
              <a:chOff x="931036" y="2303009"/>
              <a:chExt cx="10199746" cy="3189514"/>
            </a:xfrm>
          </p:grpSpPr>
          <p:grpSp>
            <p:nvGrpSpPr>
              <p:cNvPr id="20" name="Group 19">
                <a:extLst>
                  <a:ext uri="{FF2B5EF4-FFF2-40B4-BE49-F238E27FC236}">
                    <a16:creationId xmlns:a16="http://schemas.microsoft.com/office/drawing/2014/main" id="{48977263-4B92-448A-8D8B-4DD4A9CCBE77}"/>
                  </a:ext>
                </a:extLst>
              </p:cNvPr>
              <p:cNvGrpSpPr/>
              <p:nvPr/>
            </p:nvGrpSpPr>
            <p:grpSpPr>
              <a:xfrm>
                <a:off x="4504508" y="2303009"/>
                <a:ext cx="3666308" cy="914400"/>
                <a:chOff x="4267201" y="696686"/>
                <a:chExt cx="3666308" cy="914400"/>
              </a:xfrm>
            </p:grpSpPr>
            <p:sp>
              <p:nvSpPr>
                <p:cNvPr id="31" name="Rectangle 30">
                  <a:extLst>
                    <a:ext uri="{FF2B5EF4-FFF2-40B4-BE49-F238E27FC236}">
                      <a16:creationId xmlns:a16="http://schemas.microsoft.com/office/drawing/2014/main" id="{FD5DA31F-19C2-4983-8F8E-0D1FC5572978}"/>
                    </a:ext>
                  </a:extLst>
                </p:cNvPr>
                <p:cNvSpPr/>
                <p:nvPr/>
              </p:nvSpPr>
              <p:spPr>
                <a:xfrm>
                  <a:off x="4267201" y="696686"/>
                  <a:ext cx="3666308"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C0E4F70-1082-4419-AB7C-E22E8279C6C6}"/>
                    </a:ext>
                  </a:extLst>
                </p:cNvPr>
                <p:cNvSpPr txBox="1"/>
                <p:nvPr/>
              </p:nvSpPr>
              <p:spPr>
                <a:xfrm>
                  <a:off x="4846321" y="985941"/>
                  <a:ext cx="2499357" cy="385647"/>
                </a:xfrm>
                <a:prstGeom prst="rect">
                  <a:avLst/>
                </a:prstGeom>
                <a:noFill/>
              </p:spPr>
              <p:txBody>
                <a:bodyPr wrap="square" rtlCol="0">
                  <a:spAutoFit/>
                </a:bodyPr>
                <a:lstStyle/>
                <a:p>
                  <a:pPr algn="ctr"/>
                  <a:r>
                    <a:rPr lang="en-US" dirty="0"/>
                    <a:t>Active Attacks</a:t>
                  </a:r>
                  <a:endParaRPr lang="en-IN" dirty="0"/>
                </a:p>
              </p:txBody>
            </p:sp>
          </p:grpSp>
          <p:grpSp>
            <p:nvGrpSpPr>
              <p:cNvPr id="21" name="Group 20">
                <a:extLst>
                  <a:ext uri="{FF2B5EF4-FFF2-40B4-BE49-F238E27FC236}">
                    <a16:creationId xmlns:a16="http://schemas.microsoft.com/office/drawing/2014/main" id="{0F8575C7-07BD-4615-A562-78802D62EAC0}"/>
                  </a:ext>
                </a:extLst>
              </p:cNvPr>
              <p:cNvGrpSpPr/>
              <p:nvPr/>
            </p:nvGrpSpPr>
            <p:grpSpPr>
              <a:xfrm>
                <a:off x="931036" y="4578123"/>
                <a:ext cx="1990100" cy="914400"/>
                <a:chOff x="693729" y="2971800"/>
                <a:chExt cx="1990100" cy="914400"/>
              </a:xfrm>
            </p:grpSpPr>
            <p:sp>
              <p:nvSpPr>
                <p:cNvPr id="29" name="Rectangle 28">
                  <a:extLst>
                    <a:ext uri="{FF2B5EF4-FFF2-40B4-BE49-F238E27FC236}">
                      <a16:creationId xmlns:a16="http://schemas.microsoft.com/office/drawing/2014/main" id="{2F0A28CE-0AB2-4D02-8283-2DE210E1CB89}"/>
                    </a:ext>
                  </a:extLst>
                </p:cNvPr>
                <p:cNvSpPr/>
                <p:nvPr/>
              </p:nvSpPr>
              <p:spPr>
                <a:xfrm>
                  <a:off x="697277" y="2971800"/>
                  <a:ext cx="198655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BF120130-5C86-4755-BCE6-4D5D8E1E53C5}"/>
                    </a:ext>
                  </a:extLst>
                </p:cNvPr>
                <p:cNvSpPr txBox="1"/>
                <p:nvPr/>
              </p:nvSpPr>
              <p:spPr>
                <a:xfrm>
                  <a:off x="693729" y="2996496"/>
                  <a:ext cx="1990099" cy="674883"/>
                </a:xfrm>
                <a:prstGeom prst="rect">
                  <a:avLst/>
                </a:prstGeom>
                <a:noFill/>
              </p:spPr>
              <p:txBody>
                <a:bodyPr wrap="square" rtlCol="0">
                  <a:spAutoFit/>
                </a:bodyPr>
                <a:lstStyle/>
                <a:p>
                  <a:pPr algn="ctr"/>
                  <a:r>
                    <a:rPr lang="en-US" dirty="0"/>
                    <a:t>Interruption</a:t>
                  </a:r>
                </a:p>
                <a:p>
                  <a:pPr algn="ctr"/>
                  <a:r>
                    <a:rPr lang="en-US" dirty="0"/>
                    <a:t>(Masquerade)</a:t>
                  </a:r>
                </a:p>
              </p:txBody>
            </p:sp>
          </p:grpSp>
          <p:sp>
            <p:nvSpPr>
              <p:cNvPr id="22" name="TextBox 21">
                <a:extLst>
                  <a:ext uri="{FF2B5EF4-FFF2-40B4-BE49-F238E27FC236}">
                    <a16:creationId xmlns:a16="http://schemas.microsoft.com/office/drawing/2014/main" id="{1BB3BCC4-D4B2-44B6-8D93-6D4579ADA4ED}"/>
                  </a:ext>
                </a:extLst>
              </p:cNvPr>
              <p:cNvSpPr txBox="1"/>
              <p:nvPr/>
            </p:nvSpPr>
            <p:spPr>
              <a:xfrm>
                <a:off x="8425682" y="4833501"/>
                <a:ext cx="2705100" cy="385647"/>
              </a:xfrm>
              <a:prstGeom prst="rect">
                <a:avLst/>
              </a:prstGeom>
              <a:noFill/>
            </p:spPr>
            <p:txBody>
              <a:bodyPr wrap="square" rtlCol="0">
                <a:spAutoFit/>
              </a:bodyPr>
              <a:lstStyle/>
              <a:p>
                <a:pPr algn="ctr"/>
                <a:endParaRPr lang="en-IN" dirty="0"/>
              </a:p>
            </p:txBody>
          </p:sp>
          <p:grpSp>
            <p:nvGrpSpPr>
              <p:cNvPr id="23" name="Group 22">
                <a:extLst>
                  <a:ext uri="{FF2B5EF4-FFF2-40B4-BE49-F238E27FC236}">
                    <a16:creationId xmlns:a16="http://schemas.microsoft.com/office/drawing/2014/main" id="{AC931D3B-852C-4BE4-A945-5CB9FC6CF53F}"/>
                  </a:ext>
                </a:extLst>
              </p:cNvPr>
              <p:cNvGrpSpPr/>
              <p:nvPr/>
            </p:nvGrpSpPr>
            <p:grpSpPr>
              <a:xfrm>
                <a:off x="1926085" y="3217272"/>
                <a:ext cx="8626908" cy="1360851"/>
                <a:chOff x="760225" y="2977945"/>
                <a:chExt cx="8626908" cy="1360851"/>
              </a:xfrm>
            </p:grpSpPr>
            <p:grpSp>
              <p:nvGrpSpPr>
                <p:cNvPr id="24" name="Group 23">
                  <a:extLst>
                    <a:ext uri="{FF2B5EF4-FFF2-40B4-BE49-F238E27FC236}">
                      <a16:creationId xmlns:a16="http://schemas.microsoft.com/office/drawing/2014/main" id="{F56399D7-5C25-44A9-841B-C40171B8B06A}"/>
                    </a:ext>
                  </a:extLst>
                </p:cNvPr>
                <p:cNvGrpSpPr/>
                <p:nvPr/>
              </p:nvGrpSpPr>
              <p:grpSpPr>
                <a:xfrm>
                  <a:off x="760225" y="2977945"/>
                  <a:ext cx="4153990" cy="1360851"/>
                  <a:chOff x="2183672" y="3217409"/>
                  <a:chExt cx="4153990" cy="1360851"/>
                </a:xfrm>
              </p:grpSpPr>
              <p:cxnSp>
                <p:nvCxnSpPr>
                  <p:cNvPr id="26" name="Straight Connector 25">
                    <a:extLst>
                      <a:ext uri="{FF2B5EF4-FFF2-40B4-BE49-F238E27FC236}">
                        <a16:creationId xmlns:a16="http://schemas.microsoft.com/office/drawing/2014/main" id="{E76AA938-6E9B-4E99-AC74-3B08C30B5725}"/>
                      </a:ext>
                    </a:extLst>
                  </p:cNvPr>
                  <p:cNvCxnSpPr>
                    <a:cxnSpLocks/>
                    <a:stCxn id="31" idx="2"/>
                  </p:cNvCxnSpPr>
                  <p:nvPr/>
                </p:nvCxnSpPr>
                <p:spPr>
                  <a:xfrm>
                    <a:off x="6337662" y="3217409"/>
                    <a:ext cx="0" cy="9056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C93B2C-E4DA-4766-A8A2-5DBB7FEDF1C3}"/>
                      </a:ext>
                    </a:extLst>
                  </p:cNvPr>
                  <p:cNvCxnSpPr>
                    <a:cxnSpLocks/>
                  </p:cNvCxnSpPr>
                  <p:nvPr/>
                </p:nvCxnSpPr>
                <p:spPr>
                  <a:xfrm flipH="1" flipV="1">
                    <a:off x="2183672" y="4121743"/>
                    <a:ext cx="4149634" cy="202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DAAD00-F5BB-463B-A41F-B167E365962D}"/>
                      </a:ext>
                    </a:extLst>
                  </p:cNvPr>
                  <p:cNvCxnSpPr>
                    <a:cxnSpLocks/>
                    <a:stCxn id="29" idx="0"/>
                  </p:cNvCxnSpPr>
                  <p:nvPr/>
                </p:nvCxnSpPr>
                <p:spPr>
                  <a:xfrm flipV="1">
                    <a:off x="2185447" y="4123100"/>
                    <a:ext cx="0" cy="45516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1ADD4C61-675D-4FBB-9929-255E85C93AEF}"/>
                    </a:ext>
                  </a:extLst>
                </p:cNvPr>
                <p:cNvCxnSpPr>
                  <a:cxnSpLocks/>
                </p:cNvCxnSpPr>
                <p:nvPr/>
              </p:nvCxnSpPr>
              <p:spPr>
                <a:xfrm flipH="1">
                  <a:off x="4909859" y="3899767"/>
                  <a:ext cx="4477274"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8" name="Rectangle 7">
              <a:extLst>
                <a:ext uri="{FF2B5EF4-FFF2-40B4-BE49-F238E27FC236}">
                  <a16:creationId xmlns:a16="http://schemas.microsoft.com/office/drawing/2014/main" id="{2ABA73F0-DEB8-49A8-A1C9-EC2FA1A8FC3B}"/>
                </a:ext>
              </a:extLst>
            </p:cNvPr>
            <p:cNvSpPr/>
            <p:nvPr/>
          </p:nvSpPr>
          <p:spPr>
            <a:xfrm>
              <a:off x="2892248" y="4486393"/>
              <a:ext cx="2143397" cy="448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Eavesdropping</a:t>
              </a:r>
            </a:p>
          </p:txBody>
        </p:sp>
        <p:sp>
          <p:nvSpPr>
            <p:cNvPr id="9" name="TextBox 8">
              <a:extLst>
                <a:ext uri="{FF2B5EF4-FFF2-40B4-BE49-F238E27FC236}">
                  <a16:creationId xmlns:a16="http://schemas.microsoft.com/office/drawing/2014/main" id="{1F47D89E-9511-45AE-AE9D-046E77C70116}"/>
                </a:ext>
              </a:extLst>
            </p:cNvPr>
            <p:cNvSpPr txBox="1"/>
            <p:nvPr/>
          </p:nvSpPr>
          <p:spPr>
            <a:xfrm>
              <a:off x="2888419" y="4510043"/>
              <a:ext cx="2147224" cy="400110"/>
            </a:xfrm>
            <a:prstGeom prst="rect">
              <a:avLst/>
            </a:prstGeom>
            <a:noFill/>
          </p:spPr>
          <p:txBody>
            <a:bodyPr wrap="square" rtlCol="0">
              <a:spAutoFit/>
            </a:bodyPr>
            <a:lstStyle/>
            <a:p>
              <a:pPr algn="ctr"/>
              <a:r>
                <a:rPr lang="en-US" sz="2000" dirty="0"/>
                <a:t>Modification</a:t>
              </a:r>
              <a:endParaRPr lang="en-US" dirty="0"/>
            </a:p>
          </p:txBody>
        </p:sp>
        <p:cxnSp>
          <p:nvCxnSpPr>
            <p:cNvPr id="10" name="Straight Connector 9">
              <a:extLst>
                <a:ext uri="{FF2B5EF4-FFF2-40B4-BE49-F238E27FC236}">
                  <a16:creationId xmlns:a16="http://schemas.microsoft.com/office/drawing/2014/main" id="{6FFCF0BA-64B4-4C11-B5AF-09630F3D2882}"/>
                </a:ext>
              </a:extLst>
            </p:cNvPr>
            <p:cNvCxnSpPr>
              <a:cxnSpLocks/>
              <a:stCxn id="8" idx="0"/>
            </p:cNvCxnSpPr>
            <p:nvPr/>
          </p:nvCxnSpPr>
          <p:spPr>
            <a:xfrm flipV="1">
              <a:off x="3963947" y="4050488"/>
              <a:ext cx="0" cy="43590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668A430-49A0-4C71-97FA-4C84ABC5DFE7}"/>
                </a:ext>
              </a:extLst>
            </p:cNvPr>
            <p:cNvSpPr/>
            <p:nvPr/>
          </p:nvSpPr>
          <p:spPr>
            <a:xfrm>
              <a:off x="5221648" y="4486392"/>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7464863-1029-4305-A706-7520B7832CC0}"/>
                </a:ext>
              </a:extLst>
            </p:cNvPr>
            <p:cNvSpPr txBox="1"/>
            <p:nvPr/>
          </p:nvSpPr>
          <p:spPr>
            <a:xfrm>
              <a:off x="5217821" y="4510043"/>
              <a:ext cx="2147224" cy="400110"/>
            </a:xfrm>
            <a:prstGeom prst="rect">
              <a:avLst/>
            </a:prstGeom>
            <a:noFill/>
          </p:spPr>
          <p:txBody>
            <a:bodyPr wrap="square" rtlCol="0">
              <a:spAutoFit/>
            </a:bodyPr>
            <a:lstStyle/>
            <a:p>
              <a:pPr algn="ctr"/>
              <a:r>
                <a:rPr lang="en-US" sz="2000" dirty="0"/>
                <a:t>Fabrication(DOS)</a:t>
              </a:r>
              <a:endParaRPr lang="en-US" dirty="0"/>
            </a:p>
          </p:txBody>
        </p:sp>
        <p:cxnSp>
          <p:nvCxnSpPr>
            <p:cNvPr id="13" name="Straight Connector 12">
              <a:extLst>
                <a:ext uri="{FF2B5EF4-FFF2-40B4-BE49-F238E27FC236}">
                  <a16:creationId xmlns:a16="http://schemas.microsoft.com/office/drawing/2014/main" id="{162690DF-55B5-4D20-BB30-F55DA9980CE7}"/>
                </a:ext>
              </a:extLst>
            </p:cNvPr>
            <p:cNvCxnSpPr>
              <a:cxnSpLocks/>
            </p:cNvCxnSpPr>
            <p:nvPr/>
          </p:nvCxnSpPr>
          <p:spPr>
            <a:xfrm flipV="1">
              <a:off x="6293348" y="4050488"/>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FAFD015-8C46-4C6D-9D0C-3EA67EC26965}"/>
                </a:ext>
              </a:extLst>
            </p:cNvPr>
            <p:cNvSpPr/>
            <p:nvPr/>
          </p:nvSpPr>
          <p:spPr>
            <a:xfrm>
              <a:off x="9868963" y="4486392"/>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20A65341-6BA3-4D9E-B4AE-CFD87225B961}"/>
                </a:ext>
              </a:extLst>
            </p:cNvPr>
            <p:cNvSpPr txBox="1"/>
            <p:nvPr/>
          </p:nvSpPr>
          <p:spPr>
            <a:xfrm>
              <a:off x="9865135" y="4510043"/>
              <a:ext cx="2147224" cy="400110"/>
            </a:xfrm>
            <a:prstGeom prst="rect">
              <a:avLst/>
            </a:prstGeom>
            <a:noFill/>
          </p:spPr>
          <p:txBody>
            <a:bodyPr wrap="square" rtlCol="0">
              <a:spAutoFit/>
            </a:bodyPr>
            <a:lstStyle/>
            <a:p>
              <a:pPr algn="ctr"/>
              <a:r>
                <a:rPr lang="en-US" sz="2000" dirty="0"/>
                <a:t>Trojans</a:t>
              </a:r>
              <a:endParaRPr lang="en-US" dirty="0"/>
            </a:p>
          </p:txBody>
        </p:sp>
        <p:cxnSp>
          <p:nvCxnSpPr>
            <p:cNvPr id="16" name="Straight Connector 15">
              <a:extLst>
                <a:ext uri="{FF2B5EF4-FFF2-40B4-BE49-F238E27FC236}">
                  <a16:creationId xmlns:a16="http://schemas.microsoft.com/office/drawing/2014/main" id="{13953AE4-0F4B-48F4-BD27-E557199EFA92}"/>
                </a:ext>
              </a:extLst>
            </p:cNvPr>
            <p:cNvCxnSpPr>
              <a:cxnSpLocks/>
              <a:stCxn id="14" idx="0"/>
            </p:cNvCxnSpPr>
            <p:nvPr/>
          </p:nvCxnSpPr>
          <p:spPr>
            <a:xfrm flipV="1">
              <a:off x="10940662" y="4050488"/>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22A9B8-667E-4DA5-B0BC-CE4F6FF8DFE9}"/>
                </a:ext>
              </a:extLst>
            </p:cNvPr>
            <p:cNvSpPr/>
            <p:nvPr/>
          </p:nvSpPr>
          <p:spPr>
            <a:xfrm>
              <a:off x="7547220" y="4486392"/>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4D1C60EC-9764-4EF0-A2FD-F2CFE365A7F4}"/>
                </a:ext>
              </a:extLst>
            </p:cNvPr>
            <p:cNvSpPr txBox="1"/>
            <p:nvPr/>
          </p:nvSpPr>
          <p:spPr>
            <a:xfrm>
              <a:off x="7543392" y="4510043"/>
              <a:ext cx="2147224" cy="707886"/>
            </a:xfrm>
            <a:prstGeom prst="rect">
              <a:avLst/>
            </a:prstGeom>
            <a:noFill/>
          </p:spPr>
          <p:txBody>
            <a:bodyPr wrap="square" rtlCol="0">
              <a:spAutoFit/>
            </a:bodyPr>
            <a:lstStyle/>
            <a:p>
              <a:pPr algn="ctr"/>
              <a:r>
                <a:rPr lang="en-US" sz="2000" dirty="0"/>
                <a:t>Distributed Denial of service</a:t>
              </a:r>
              <a:endParaRPr lang="en-US" dirty="0"/>
            </a:p>
          </p:txBody>
        </p:sp>
        <p:cxnSp>
          <p:nvCxnSpPr>
            <p:cNvPr id="19" name="Straight Connector 18">
              <a:extLst>
                <a:ext uri="{FF2B5EF4-FFF2-40B4-BE49-F238E27FC236}">
                  <a16:creationId xmlns:a16="http://schemas.microsoft.com/office/drawing/2014/main" id="{79BEC4EB-EA5D-4978-B302-AF8EEE7E327D}"/>
                </a:ext>
              </a:extLst>
            </p:cNvPr>
            <p:cNvCxnSpPr>
              <a:cxnSpLocks/>
              <a:stCxn id="17" idx="0"/>
            </p:cNvCxnSpPr>
            <p:nvPr/>
          </p:nvCxnSpPr>
          <p:spPr>
            <a:xfrm flipV="1">
              <a:off x="8618919" y="4050488"/>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FA72EC67-D473-4FDF-A3FE-08DA4901FC9A}"/>
              </a:ext>
            </a:extLst>
          </p:cNvPr>
          <p:cNvSpPr/>
          <p:nvPr/>
        </p:nvSpPr>
        <p:spPr>
          <a:xfrm>
            <a:off x="2795735" y="5036780"/>
            <a:ext cx="1071415" cy="556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Replay Attacks</a:t>
            </a:r>
            <a:endParaRPr lang="en-IN" dirty="0">
              <a:solidFill>
                <a:srgbClr val="FF0000"/>
              </a:solidFill>
            </a:endParaRPr>
          </a:p>
        </p:txBody>
      </p:sp>
      <p:sp>
        <p:nvSpPr>
          <p:cNvPr id="35" name="Rectangle 34">
            <a:extLst>
              <a:ext uri="{FF2B5EF4-FFF2-40B4-BE49-F238E27FC236}">
                <a16:creationId xmlns:a16="http://schemas.microsoft.com/office/drawing/2014/main" id="{92A116B6-3F0B-40AB-BB2E-464B035F3366}"/>
              </a:ext>
            </a:extLst>
          </p:cNvPr>
          <p:cNvSpPr/>
          <p:nvPr/>
        </p:nvSpPr>
        <p:spPr>
          <a:xfrm>
            <a:off x="3960115" y="5044646"/>
            <a:ext cx="1239697" cy="548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Aleteration</a:t>
            </a:r>
            <a:endParaRPr lang="en-IN" dirty="0">
              <a:solidFill>
                <a:srgbClr val="FF0000"/>
              </a:solidFill>
            </a:endParaRPr>
          </a:p>
        </p:txBody>
      </p:sp>
      <p:cxnSp>
        <p:nvCxnSpPr>
          <p:cNvPr id="37" name="Straight Connector 36">
            <a:extLst>
              <a:ext uri="{FF2B5EF4-FFF2-40B4-BE49-F238E27FC236}">
                <a16:creationId xmlns:a16="http://schemas.microsoft.com/office/drawing/2014/main" id="{A0A7C69C-39FE-4944-BDBF-EBAB2196A0B9}"/>
              </a:ext>
            </a:extLst>
          </p:cNvPr>
          <p:cNvCxnSpPr>
            <a:stCxn id="34" idx="0"/>
            <a:endCxn id="8" idx="2"/>
          </p:cNvCxnSpPr>
          <p:nvPr/>
        </p:nvCxnSpPr>
        <p:spPr>
          <a:xfrm flipV="1">
            <a:off x="3331443" y="4989242"/>
            <a:ext cx="632504" cy="47538"/>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AF6471E7-10C8-4413-8C22-43BAB10F674D}"/>
              </a:ext>
            </a:extLst>
          </p:cNvPr>
          <p:cNvCxnSpPr>
            <a:stCxn id="8" idx="2"/>
            <a:endCxn id="35" idx="0"/>
          </p:cNvCxnSpPr>
          <p:nvPr/>
        </p:nvCxnSpPr>
        <p:spPr>
          <a:xfrm>
            <a:off x="3963947" y="4989242"/>
            <a:ext cx="616017" cy="554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44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5546-BDB8-4C4A-8716-FABCBB21BEE0}"/>
              </a:ext>
            </a:extLst>
          </p:cNvPr>
          <p:cNvSpPr>
            <a:spLocks noGrp="1"/>
          </p:cNvSpPr>
          <p:nvPr>
            <p:ph type="title"/>
          </p:nvPr>
        </p:nvSpPr>
        <p:spPr/>
        <p:txBody>
          <a:bodyPr/>
          <a:lstStyle/>
          <a:p>
            <a:r>
              <a:rPr lang="en-US" dirty="0"/>
              <a:t>Buffer Overflow</a:t>
            </a:r>
            <a:endParaRPr lang="en-IN" dirty="0"/>
          </a:p>
        </p:txBody>
      </p:sp>
      <p:sp>
        <p:nvSpPr>
          <p:cNvPr id="3" name="Content Placeholder 2">
            <a:extLst>
              <a:ext uri="{FF2B5EF4-FFF2-40B4-BE49-F238E27FC236}">
                <a16:creationId xmlns:a16="http://schemas.microsoft.com/office/drawing/2014/main" id="{E642BC44-84FF-44DD-890D-BF5A64551E5B}"/>
              </a:ext>
            </a:extLst>
          </p:cNvPr>
          <p:cNvSpPr>
            <a:spLocks noGrp="1"/>
          </p:cNvSpPr>
          <p:nvPr>
            <p:ph idx="1"/>
          </p:nvPr>
        </p:nvSpPr>
        <p:spPr>
          <a:xfrm>
            <a:off x="838200" y="1358536"/>
            <a:ext cx="5693229" cy="5373189"/>
          </a:xfrm>
          <a:solidFill>
            <a:schemeClr val="bg1"/>
          </a:solidFill>
        </p:spPr>
        <p:txBody>
          <a:bodyPr>
            <a:normAutofit fontScale="85000" lnSpcReduction="20000"/>
          </a:bodyPr>
          <a:lstStyle/>
          <a:p>
            <a:pPr marL="0" indent="0">
              <a:buNone/>
            </a:pPr>
            <a:endParaRPr lang="en-US" dirty="0"/>
          </a:p>
          <a:p>
            <a:pPr marL="0" indent="0">
              <a:buNone/>
            </a:pPr>
            <a:r>
              <a:rPr lang="en-US" dirty="0"/>
              <a:t>#include</a:t>
            </a:r>
            <a:r>
              <a:rPr lang="en-IN" dirty="0"/>
              <a:t>&lt;</a:t>
            </a:r>
            <a:r>
              <a:rPr lang="en-IN" dirty="0" err="1"/>
              <a:t>stdio.h</a:t>
            </a:r>
            <a:r>
              <a:rPr lang="en-IN" dirty="0"/>
              <a:t>&gt;</a:t>
            </a:r>
          </a:p>
          <a:p>
            <a:pPr marL="0" indent="0">
              <a:buNone/>
            </a:pPr>
            <a:endParaRPr lang="en-IN" dirty="0"/>
          </a:p>
          <a:p>
            <a:pPr marL="0" indent="0">
              <a:buNone/>
            </a:pPr>
            <a:r>
              <a:rPr lang="en-IN" dirty="0"/>
              <a:t>int </a:t>
            </a:r>
            <a:r>
              <a:rPr lang="en-IN" dirty="0" err="1"/>
              <a:t>read_req</a:t>
            </a:r>
            <a:r>
              <a:rPr lang="en-IN" dirty="0"/>
              <a:t>(void){</a:t>
            </a:r>
          </a:p>
          <a:p>
            <a:pPr marL="0" indent="0">
              <a:buNone/>
            </a:pPr>
            <a:r>
              <a:rPr lang="en-IN" dirty="0"/>
              <a:t>	char </a:t>
            </a:r>
            <a:r>
              <a:rPr lang="en-IN" dirty="0" err="1"/>
              <a:t>buf</a:t>
            </a:r>
            <a:r>
              <a:rPr lang="en-IN" dirty="0"/>
              <a:t>[128];</a:t>
            </a:r>
          </a:p>
          <a:p>
            <a:pPr marL="0" indent="0">
              <a:buNone/>
            </a:pPr>
            <a:r>
              <a:rPr lang="en-IN" dirty="0"/>
              <a:t>	int </a:t>
            </a:r>
            <a:r>
              <a:rPr lang="en-IN" dirty="0" err="1"/>
              <a:t>i</a:t>
            </a:r>
            <a:r>
              <a:rPr lang="en-IN" dirty="0"/>
              <a:t>;</a:t>
            </a:r>
          </a:p>
          <a:p>
            <a:pPr marL="0" indent="0">
              <a:buNone/>
            </a:pPr>
            <a:r>
              <a:rPr lang="en-IN" dirty="0"/>
              <a:t>	gets(</a:t>
            </a:r>
            <a:r>
              <a:rPr lang="en-IN" dirty="0" err="1"/>
              <a:t>buf</a:t>
            </a:r>
            <a:r>
              <a:rPr lang="en-IN" dirty="0"/>
              <a:t>);</a:t>
            </a:r>
          </a:p>
          <a:p>
            <a:pPr marL="0" indent="0">
              <a:buNone/>
            </a:pPr>
            <a:r>
              <a:rPr lang="en-IN" dirty="0"/>
              <a:t>	</a:t>
            </a:r>
            <a:r>
              <a:rPr lang="en-IN" dirty="0" err="1"/>
              <a:t>i</a:t>
            </a:r>
            <a:r>
              <a:rPr lang="en-IN" dirty="0"/>
              <a:t> = </a:t>
            </a:r>
            <a:r>
              <a:rPr lang="en-IN" dirty="0" err="1"/>
              <a:t>atoi</a:t>
            </a:r>
            <a:r>
              <a:rPr lang="en-IN" dirty="0"/>
              <a:t>(</a:t>
            </a:r>
            <a:r>
              <a:rPr lang="en-IN" dirty="0" err="1"/>
              <a:t>buf</a:t>
            </a:r>
            <a:r>
              <a:rPr lang="en-IN" dirty="0"/>
              <a:t>);</a:t>
            </a:r>
          </a:p>
          <a:p>
            <a:pPr marL="0" indent="0">
              <a:buNone/>
            </a:pPr>
            <a:r>
              <a:rPr lang="en-IN" dirty="0"/>
              <a:t>	return </a:t>
            </a:r>
            <a:r>
              <a:rPr lang="en-IN" dirty="0" err="1"/>
              <a:t>i</a:t>
            </a:r>
            <a:r>
              <a:rPr lang="en-IN" dirty="0"/>
              <a:t>;</a:t>
            </a:r>
          </a:p>
          <a:p>
            <a:pPr marL="0" indent="0">
              <a:buNone/>
            </a:pPr>
            <a:r>
              <a:rPr lang="en-IN" dirty="0"/>
              <a:t>}</a:t>
            </a:r>
          </a:p>
          <a:p>
            <a:pPr marL="0" indent="0">
              <a:buNone/>
            </a:pPr>
            <a:r>
              <a:rPr lang="en-IN" dirty="0"/>
              <a:t>int main(int ac, char **</a:t>
            </a:r>
            <a:r>
              <a:rPr lang="en-IN" dirty="0" err="1"/>
              <a:t>args</a:t>
            </a:r>
            <a:r>
              <a:rPr lang="en-IN" dirty="0"/>
              <a:t>){</a:t>
            </a:r>
          </a:p>
          <a:p>
            <a:pPr marL="0" indent="0">
              <a:buNone/>
            </a:pPr>
            <a:r>
              <a:rPr lang="en-IN" dirty="0"/>
              <a:t>	int x = </a:t>
            </a:r>
            <a:r>
              <a:rPr lang="en-IN" dirty="0" err="1"/>
              <a:t>read_req</a:t>
            </a:r>
            <a:r>
              <a:rPr lang="en-IN" dirty="0"/>
              <a:t>();</a:t>
            </a:r>
          </a:p>
          <a:p>
            <a:pPr marL="0" indent="0">
              <a:buNone/>
            </a:pPr>
            <a:r>
              <a:rPr lang="en-IN" dirty="0"/>
              <a:t>	</a:t>
            </a:r>
            <a:r>
              <a:rPr lang="en-IN" dirty="0" err="1"/>
              <a:t>printf</a:t>
            </a:r>
            <a:r>
              <a:rPr lang="en-IN" dirty="0"/>
              <a:t>(“x=%d\n”, x);</a:t>
            </a:r>
          </a:p>
          <a:p>
            <a:pPr marL="0" indent="0">
              <a:buNone/>
            </a:pPr>
            <a:r>
              <a:rPr lang="en-IN" dirty="0"/>
              <a:t>}</a:t>
            </a:r>
          </a:p>
          <a:p>
            <a:pPr marL="0" indent="0">
              <a:buNone/>
            </a:pPr>
            <a:endParaRPr lang="en-US" dirty="0"/>
          </a:p>
        </p:txBody>
      </p:sp>
    </p:spTree>
    <p:extLst>
      <p:ext uri="{BB962C8B-B14F-4D97-AF65-F5344CB8AC3E}">
        <p14:creationId xmlns:p14="http://schemas.microsoft.com/office/powerpoint/2010/main" val="281527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E6E549E-6166-48B9-AE6C-1E21A70816CF}"/>
                  </a:ext>
                </a:extLst>
              </p:cNvPr>
              <p:cNvGraphicFramePr>
                <a:graphicFrameLocks noChangeAspect="1"/>
              </p:cNvGraphicFramePr>
              <p:nvPr>
                <p:extLst>
                  <p:ext uri="{D42A27DB-BD31-4B8C-83A1-F6EECF244321}">
                    <p14:modId xmlns:p14="http://schemas.microsoft.com/office/powerpoint/2010/main" val="3519863671"/>
                  </p:ext>
                </p:extLst>
              </p:nvPr>
            </p:nvGraphicFramePr>
            <p:xfrm>
              <a:off x="838200" y="1825625"/>
              <a:ext cx="10515600" cy="4351338"/>
            </p:xfrm>
            <a:graphic>
              <a:graphicData uri="http://schemas.microsoft.com/office/powerpoint/2016/summaryzoom">
                <psuz:summaryZm>
                  <psuz:summaryZmObj sectionId="{1F835DAD-3321-4947-B0E4-966A3B7BAC0A}">
                    <psuz:zmPr id="{FCC17609-55CA-40D5-9E36-CAFFF5E29E1A}" transitionDur="1000">
                      <p166:blipFill xmlns:p166="http://schemas.microsoft.com/office/powerpoint/2016/6/main">
                        <a:blip r:embed="rId2"/>
                        <a:stretch>
                          <a:fillRect/>
                        </a:stretch>
                      </p166:blipFill>
                      <p166:spPr xmlns:p166="http://schemas.microsoft.com/office/powerpoint/2016/6/main">
                        <a:xfrm>
                          <a:off x="1776730" y="217567"/>
                          <a:ext cx="6962141" cy="3916204"/>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E6E549E-6166-48B9-AE6C-1E21A70816CF}"/>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2" name="Picture 2">
                  <a:hlinkClick r:id="rId3"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614930" y="2043192"/>
                  <a:ext cx="6962141" cy="3916204"/>
                </a:xfrm>
                <a:prstGeom prst="rect">
                  <a:avLst/>
                </a:prstGeom>
                <a:ln w="3175">
                  <a:solidFill>
                    <a:prstClr val="ltGray"/>
                  </a:solidFill>
                </a:ln>
              </p:spPr>
            </p:pic>
          </p:grpSp>
        </mc:Fallback>
      </mc:AlternateContent>
      <p:sp>
        <p:nvSpPr>
          <p:cNvPr id="6" name="TextBox 5">
            <a:extLst>
              <a:ext uri="{FF2B5EF4-FFF2-40B4-BE49-F238E27FC236}">
                <a16:creationId xmlns:a16="http://schemas.microsoft.com/office/drawing/2014/main" id="{96397C12-BFB2-4B12-BAEF-6664886CD524}"/>
              </a:ext>
            </a:extLst>
          </p:cNvPr>
          <p:cNvSpPr txBox="1"/>
          <p:nvPr/>
        </p:nvSpPr>
        <p:spPr>
          <a:xfrm>
            <a:off x="1017036" y="400863"/>
            <a:ext cx="1903445" cy="523220"/>
          </a:xfrm>
          <a:prstGeom prst="rect">
            <a:avLst/>
          </a:prstGeom>
          <a:noFill/>
        </p:spPr>
        <p:txBody>
          <a:bodyPr wrap="square" rtlCol="0">
            <a:spAutoFit/>
          </a:bodyPr>
          <a:lstStyle/>
          <a:p>
            <a:r>
              <a:rPr lang="en-US" sz="2800" dirty="0"/>
              <a:t>Lecture 2</a:t>
            </a:r>
            <a:endParaRPr lang="en-IN" sz="2800" dirty="0"/>
          </a:p>
        </p:txBody>
      </p:sp>
    </p:spTree>
    <p:extLst>
      <p:ext uri="{BB962C8B-B14F-4D97-AF65-F5344CB8AC3E}">
        <p14:creationId xmlns:p14="http://schemas.microsoft.com/office/powerpoint/2010/main" val="4922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26A2-23E2-4F2F-9BBC-956DF8F813BE}"/>
              </a:ext>
            </a:extLst>
          </p:cNvPr>
          <p:cNvSpPr>
            <a:spLocks noGrp="1"/>
          </p:cNvSpPr>
          <p:nvPr>
            <p:ph type="title"/>
          </p:nvPr>
        </p:nvSpPr>
        <p:spPr/>
        <p:txBody>
          <a:bodyPr/>
          <a:lstStyle/>
          <a:p>
            <a:r>
              <a:rPr lang="en-US" dirty="0"/>
              <a:t>How to avoid passive attacks</a:t>
            </a:r>
            <a:endParaRPr lang="en-IN" dirty="0"/>
          </a:p>
        </p:txBody>
      </p:sp>
      <p:sp>
        <p:nvSpPr>
          <p:cNvPr id="3" name="Content Placeholder 2">
            <a:extLst>
              <a:ext uri="{FF2B5EF4-FFF2-40B4-BE49-F238E27FC236}">
                <a16:creationId xmlns:a16="http://schemas.microsoft.com/office/drawing/2014/main" id="{E15A4A79-24B4-43CE-B4CD-FCC2CB932EFA}"/>
              </a:ext>
            </a:extLst>
          </p:cNvPr>
          <p:cNvSpPr>
            <a:spLocks noGrp="1"/>
          </p:cNvSpPr>
          <p:nvPr>
            <p:ph idx="1"/>
          </p:nvPr>
        </p:nvSpPr>
        <p:spPr/>
        <p:txBody>
          <a:bodyPr/>
          <a:lstStyle/>
          <a:p>
            <a:r>
              <a:rPr lang="en-US" dirty="0"/>
              <a:t>Firewalls</a:t>
            </a:r>
          </a:p>
          <a:p>
            <a:r>
              <a:rPr lang="en-US" dirty="0"/>
              <a:t>Fix Configuration</a:t>
            </a:r>
          </a:p>
          <a:p>
            <a:r>
              <a:rPr lang="en-IN" dirty="0"/>
              <a:t>People awareness</a:t>
            </a:r>
          </a:p>
          <a:p>
            <a:r>
              <a:rPr lang="en-US" dirty="0"/>
              <a:t>Identification of problems</a:t>
            </a:r>
          </a:p>
          <a:p>
            <a:pPr lvl="1"/>
            <a:r>
              <a:rPr lang="en-US" dirty="0"/>
              <a:t>White Hats</a:t>
            </a:r>
          </a:p>
          <a:p>
            <a:pPr lvl="2"/>
            <a:r>
              <a:rPr lang="en-US" dirty="0"/>
              <a:t>Blue Team</a:t>
            </a:r>
          </a:p>
          <a:p>
            <a:pPr lvl="2"/>
            <a:r>
              <a:rPr lang="en-US" dirty="0"/>
              <a:t>Red Team</a:t>
            </a:r>
          </a:p>
        </p:txBody>
      </p:sp>
    </p:spTree>
    <p:extLst>
      <p:ext uri="{BB962C8B-B14F-4D97-AF65-F5344CB8AC3E}">
        <p14:creationId xmlns:p14="http://schemas.microsoft.com/office/powerpoint/2010/main" val="420240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36F9-3FDF-4F70-8163-76B0E0C92D29}"/>
              </a:ext>
            </a:extLst>
          </p:cNvPr>
          <p:cNvSpPr>
            <a:spLocks noGrp="1"/>
          </p:cNvSpPr>
          <p:nvPr>
            <p:ph type="title"/>
          </p:nvPr>
        </p:nvSpPr>
        <p:spPr/>
        <p:txBody>
          <a:bodyPr/>
          <a:lstStyle/>
          <a:p>
            <a:r>
              <a:rPr lang="en-US" dirty="0"/>
              <a:t>Practical Side of Attacks</a:t>
            </a:r>
            <a:endParaRPr lang="en-IN" dirty="0"/>
          </a:p>
        </p:txBody>
      </p:sp>
      <p:grpSp>
        <p:nvGrpSpPr>
          <p:cNvPr id="4" name="Group 3">
            <a:extLst>
              <a:ext uri="{FF2B5EF4-FFF2-40B4-BE49-F238E27FC236}">
                <a16:creationId xmlns:a16="http://schemas.microsoft.com/office/drawing/2014/main" id="{652A1C52-CADC-436D-842E-0AA8415DD283}"/>
              </a:ext>
            </a:extLst>
          </p:cNvPr>
          <p:cNvGrpSpPr/>
          <p:nvPr/>
        </p:nvGrpSpPr>
        <p:grpSpPr>
          <a:xfrm>
            <a:off x="2263576" y="2307530"/>
            <a:ext cx="9296667" cy="3078228"/>
            <a:chOff x="2263576" y="2307530"/>
            <a:chExt cx="9296667" cy="3078228"/>
          </a:xfrm>
        </p:grpSpPr>
        <p:grpSp>
          <p:nvGrpSpPr>
            <p:cNvPr id="5" name="Group 4">
              <a:extLst>
                <a:ext uri="{FF2B5EF4-FFF2-40B4-BE49-F238E27FC236}">
                  <a16:creationId xmlns:a16="http://schemas.microsoft.com/office/drawing/2014/main" id="{D3A9F034-3B58-425A-9A33-5B088F1280A0}"/>
                </a:ext>
              </a:extLst>
            </p:cNvPr>
            <p:cNvGrpSpPr/>
            <p:nvPr/>
          </p:nvGrpSpPr>
          <p:grpSpPr>
            <a:xfrm>
              <a:off x="2263576" y="2307530"/>
              <a:ext cx="9296667" cy="3078228"/>
              <a:chOff x="2514408" y="2303009"/>
              <a:chExt cx="8616374" cy="3214210"/>
            </a:xfrm>
          </p:grpSpPr>
          <p:grpSp>
            <p:nvGrpSpPr>
              <p:cNvPr id="18" name="Group 17">
                <a:extLst>
                  <a:ext uri="{FF2B5EF4-FFF2-40B4-BE49-F238E27FC236}">
                    <a16:creationId xmlns:a16="http://schemas.microsoft.com/office/drawing/2014/main" id="{99BFDB48-BA68-43A6-A6AE-DBFAAAC1419B}"/>
                  </a:ext>
                </a:extLst>
              </p:cNvPr>
              <p:cNvGrpSpPr/>
              <p:nvPr/>
            </p:nvGrpSpPr>
            <p:grpSpPr>
              <a:xfrm>
                <a:off x="4504508" y="2303009"/>
                <a:ext cx="3666308" cy="914400"/>
                <a:chOff x="4267201" y="696686"/>
                <a:chExt cx="3666308" cy="914400"/>
              </a:xfrm>
            </p:grpSpPr>
            <p:sp>
              <p:nvSpPr>
                <p:cNvPr id="29" name="Rectangle 28">
                  <a:extLst>
                    <a:ext uri="{FF2B5EF4-FFF2-40B4-BE49-F238E27FC236}">
                      <a16:creationId xmlns:a16="http://schemas.microsoft.com/office/drawing/2014/main" id="{616C2323-D300-44C7-8F00-CB7A63F8185B}"/>
                    </a:ext>
                  </a:extLst>
                </p:cNvPr>
                <p:cNvSpPr/>
                <p:nvPr/>
              </p:nvSpPr>
              <p:spPr>
                <a:xfrm>
                  <a:off x="4267201" y="696686"/>
                  <a:ext cx="3666308"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505C8BD8-BF9D-4640-8C2A-8AA9B507526B}"/>
                    </a:ext>
                  </a:extLst>
                </p:cNvPr>
                <p:cNvSpPr txBox="1"/>
                <p:nvPr/>
              </p:nvSpPr>
              <p:spPr>
                <a:xfrm>
                  <a:off x="4846321" y="985941"/>
                  <a:ext cx="2499357" cy="385647"/>
                </a:xfrm>
                <a:prstGeom prst="rect">
                  <a:avLst/>
                </a:prstGeom>
                <a:noFill/>
              </p:spPr>
              <p:txBody>
                <a:bodyPr wrap="square" rtlCol="0">
                  <a:spAutoFit/>
                </a:bodyPr>
                <a:lstStyle/>
                <a:p>
                  <a:pPr algn="ctr"/>
                  <a:r>
                    <a:rPr lang="en-US" dirty="0"/>
                    <a:t>Attacks in practice</a:t>
                  </a:r>
                  <a:endParaRPr lang="en-IN" dirty="0"/>
                </a:p>
              </p:txBody>
            </p:sp>
          </p:grpSp>
          <p:grpSp>
            <p:nvGrpSpPr>
              <p:cNvPr id="19" name="Group 18">
                <a:extLst>
                  <a:ext uri="{FF2B5EF4-FFF2-40B4-BE49-F238E27FC236}">
                    <a16:creationId xmlns:a16="http://schemas.microsoft.com/office/drawing/2014/main" id="{753CB78B-5BD8-4EC9-A300-F93A8F13A745}"/>
                  </a:ext>
                </a:extLst>
              </p:cNvPr>
              <p:cNvGrpSpPr/>
              <p:nvPr/>
            </p:nvGrpSpPr>
            <p:grpSpPr>
              <a:xfrm>
                <a:off x="2514408" y="4602819"/>
                <a:ext cx="1990100" cy="914400"/>
                <a:chOff x="2277101" y="2996496"/>
                <a:chExt cx="1990100" cy="914400"/>
              </a:xfrm>
            </p:grpSpPr>
            <p:sp>
              <p:nvSpPr>
                <p:cNvPr id="27" name="Rectangle 26">
                  <a:extLst>
                    <a:ext uri="{FF2B5EF4-FFF2-40B4-BE49-F238E27FC236}">
                      <a16:creationId xmlns:a16="http://schemas.microsoft.com/office/drawing/2014/main" id="{65496C49-F678-4D9F-8F63-08E4803C39A0}"/>
                    </a:ext>
                  </a:extLst>
                </p:cNvPr>
                <p:cNvSpPr/>
                <p:nvPr/>
              </p:nvSpPr>
              <p:spPr>
                <a:xfrm>
                  <a:off x="2280649" y="2996496"/>
                  <a:ext cx="1986552"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A09DFCE5-9D99-4C0B-8386-19D3CFE00D4D}"/>
                    </a:ext>
                  </a:extLst>
                </p:cNvPr>
                <p:cNvSpPr txBox="1"/>
                <p:nvPr/>
              </p:nvSpPr>
              <p:spPr>
                <a:xfrm>
                  <a:off x="2277101" y="3021192"/>
                  <a:ext cx="1990099" cy="674883"/>
                </a:xfrm>
                <a:prstGeom prst="rect">
                  <a:avLst/>
                </a:prstGeom>
                <a:noFill/>
              </p:spPr>
              <p:txBody>
                <a:bodyPr wrap="square" rtlCol="0">
                  <a:spAutoFit/>
                </a:bodyPr>
                <a:lstStyle/>
                <a:p>
                  <a:pPr algn="ctr"/>
                  <a:r>
                    <a:rPr lang="en-US" dirty="0"/>
                    <a:t>Application level attack</a:t>
                  </a:r>
                </a:p>
              </p:txBody>
            </p:sp>
          </p:grpSp>
          <p:sp>
            <p:nvSpPr>
              <p:cNvPr id="20" name="TextBox 19">
                <a:extLst>
                  <a:ext uri="{FF2B5EF4-FFF2-40B4-BE49-F238E27FC236}">
                    <a16:creationId xmlns:a16="http://schemas.microsoft.com/office/drawing/2014/main" id="{C9D54858-D8F3-4DEE-9172-D0761D2AB56B}"/>
                  </a:ext>
                </a:extLst>
              </p:cNvPr>
              <p:cNvSpPr txBox="1"/>
              <p:nvPr/>
            </p:nvSpPr>
            <p:spPr>
              <a:xfrm>
                <a:off x="8425682" y="4833501"/>
                <a:ext cx="2705100" cy="385647"/>
              </a:xfrm>
              <a:prstGeom prst="rect">
                <a:avLst/>
              </a:prstGeom>
              <a:noFill/>
            </p:spPr>
            <p:txBody>
              <a:bodyPr wrap="square" rtlCol="0">
                <a:spAutoFit/>
              </a:bodyPr>
              <a:lstStyle/>
              <a:p>
                <a:pPr algn="ctr"/>
                <a:endParaRPr lang="en-IN" dirty="0"/>
              </a:p>
            </p:txBody>
          </p:sp>
          <p:grpSp>
            <p:nvGrpSpPr>
              <p:cNvPr id="21" name="Group 20">
                <a:extLst>
                  <a:ext uri="{FF2B5EF4-FFF2-40B4-BE49-F238E27FC236}">
                    <a16:creationId xmlns:a16="http://schemas.microsoft.com/office/drawing/2014/main" id="{36C73CFA-5387-4F49-9498-90F5EC3A2F60}"/>
                  </a:ext>
                </a:extLst>
              </p:cNvPr>
              <p:cNvGrpSpPr/>
              <p:nvPr/>
            </p:nvGrpSpPr>
            <p:grpSpPr>
              <a:xfrm>
                <a:off x="3508620" y="3217272"/>
                <a:ext cx="5655472" cy="1385547"/>
                <a:chOff x="2342760" y="2977945"/>
                <a:chExt cx="5655472" cy="1385547"/>
              </a:xfrm>
            </p:grpSpPr>
            <p:grpSp>
              <p:nvGrpSpPr>
                <p:cNvPr id="22" name="Group 21">
                  <a:extLst>
                    <a:ext uri="{FF2B5EF4-FFF2-40B4-BE49-F238E27FC236}">
                      <a16:creationId xmlns:a16="http://schemas.microsoft.com/office/drawing/2014/main" id="{FC9E9FF3-6F09-4B43-AB47-F9425539D0CD}"/>
                    </a:ext>
                  </a:extLst>
                </p:cNvPr>
                <p:cNvGrpSpPr/>
                <p:nvPr/>
              </p:nvGrpSpPr>
              <p:grpSpPr>
                <a:xfrm>
                  <a:off x="2342760" y="2977945"/>
                  <a:ext cx="2571455" cy="1385547"/>
                  <a:chOff x="3766207" y="3217409"/>
                  <a:chExt cx="2571455" cy="1385547"/>
                </a:xfrm>
              </p:grpSpPr>
              <p:cxnSp>
                <p:nvCxnSpPr>
                  <p:cNvPr id="24" name="Straight Connector 23">
                    <a:extLst>
                      <a:ext uri="{FF2B5EF4-FFF2-40B4-BE49-F238E27FC236}">
                        <a16:creationId xmlns:a16="http://schemas.microsoft.com/office/drawing/2014/main" id="{482D0744-0988-45C4-8ACF-1A948AD07C1C}"/>
                      </a:ext>
                    </a:extLst>
                  </p:cNvPr>
                  <p:cNvCxnSpPr>
                    <a:cxnSpLocks/>
                    <a:stCxn id="29" idx="2"/>
                  </p:cNvCxnSpPr>
                  <p:nvPr/>
                </p:nvCxnSpPr>
                <p:spPr>
                  <a:xfrm>
                    <a:off x="6337662" y="3217409"/>
                    <a:ext cx="0" cy="9056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F77241-FB0C-46DA-97F5-913F1A0F8E69}"/>
                      </a:ext>
                    </a:extLst>
                  </p:cNvPr>
                  <p:cNvCxnSpPr>
                    <a:cxnSpLocks/>
                  </p:cNvCxnSpPr>
                  <p:nvPr/>
                </p:nvCxnSpPr>
                <p:spPr>
                  <a:xfrm flipH="1">
                    <a:off x="3766207" y="4141945"/>
                    <a:ext cx="2567099" cy="5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10C09F-880F-4822-B35C-A015DD948AA2}"/>
                      </a:ext>
                    </a:extLst>
                  </p:cNvPr>
                  <p:cNvCxnSpPr>
                    <a:cxnSpLocks/>
                    <a:stCxn id="27" idx="0"/>
                  </p:cNvCxnSpPr>
                  <p:nvPr/>
                </p:nvCxnSpPr>
                <p:spPr>
                  <a:xfrm flipV="1">
                    <a:off x="3768819" y="4147796"/>
                    <a:ext cx="0" cy="45516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5B26F790-F6A1-4AE8-8BCC-FD738C51425C}"/>
                    </a:ext>
                  </a:extLst>
                </p:cNvPr>
                <p:cNvCxnSpPr>
                  <a:cxnSpLocks/>
                </p:cNvCxnSpPr>
                <p:nvPr/>
              </p:nvCxnSpPr>
              <p:spPr>
                <a:xfrm flipH="1" flipV="1">
                  <a:off x="4909859" y="3899767"/>
                  <a:ext cx="3088373" cy="2714"/>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6" name="Rectangle 5">
              <a:extLst>
                <a:ext uri="{FF2B5EF4-FFF2-40B4-BE49-F238E27FC236}">
                  <a16:creationId xmlns:a16="http://schemas.microsoft.com/office/drawing/2014/main" id="{072EF753-217C-4FD5-BF41-CEBF0C028799}"/>
                </a:ext>
              </a:extLst>
            </p:cNvPr>
            <p:cNvSpPr/>
            <p:nvPr/>
          </p:nvSpPr>
          <p:spPr>
            <a:xfrm>
              <a:off x="8366577" y="4486392"/>
              <a:ext cx="2143397" cy="87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Eavesdropping</a:t>
              </a:r>
              <a:endParaRPr lang="en-IN" dirty="0"/>
            </a:p>
          </p:txBody>
        </p:sp>
        <p:sp>
          <p:nvSpPr>
            <p:cNvPr id="7" name="TextBox 6">
              <a:extLst>
                <a:ext uri="{FF2B5EF4-FFF2-40B4-BE49-F238E27FC236}">
                  <a16:creationId xmlns:a16="http://schemas.microsoft.com/office/drawing/2014/main" id="{729905AE-740B-43F9-A1A9-66D65AF2CAAE}"/>
                </a:ext>
              </a:extLst>
            </p:cNvPr>
            <p:cNvSpPr txBox="1"/>
            <p:nvPr/>
          </p:nvSpPr>
          <p:spPr>
            <a:xfrm>
              <a:off x="8362748" y="4510043"/>
              <a:ext cx="2147224" cy="400110"/>
            </a:xfrm>
            <a:prstGeom prst="rect">
              <a:avLst/>
            </a:prstGeom>
            <a:noFill/>
          </p:spPr>
          <p:txBody>
            <a:bodyPr wrap="square" rtlCol="0">
              <a:spAutoFit/>
            </a:bodyPr>
            <a:lstStyle/>
            <a:p>
              <a:pPr algn="ctr"/>
              <a:r>
                <a:rPr lang="en-US" sz="2000" dirty="0"/>
                <a:t>Network</a:t>
              </a:r>
              <a:endParaRPr lang="en-US" dirty="0"/>
            </a:p>
          </p:txBody>
        </p:sp>
        <p:cxnSp>
          <p:nvCxnSpPr>
            <p:cNvPr id="8" name="Straight Connector 7">
              <a:extLst>
                <a:ext uri="{FF2B5EF4-FFF2-40B4-BE49-F238E27FC236}">
                  <a16:creationId xmlns:a16="http://schemas.microsoft.com/office/drawing/2014/main" id="{348B1AC9-9136-411D-A056-AA0856D2C77D}"/>
                </a:ext>
              </a:extLst>
            </p:cNvPr>
            <p:cNvCxnSpPr>
              <a:cxnSpLocks/>
              <a:stCxn id="6" idx="0"/>
            </p:cNvCxnSpPr>
            <p:nvPr/>
          </p:nvCxnSpPr>
          <p:spPr>
            <a:xfrm flipV="1">
              <a:off x="9438276" y="4050488"/>
              <a:ext cx="0" cy="435904"/>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1307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AADF-A472-4E16-9460-59A234220055}"/>
              </a:ext>
            </a:extLst>
          </p:cNvPr>
          <p:cNvSpPr>
            <a:spLocks noGrp="1"/>
          </p:cNvSpPr>
          <p:nvPr>
            <p:ph type="title"/>
          </p:nvPr>
        </p:nvSpPr>
        <p:spPr/>
        <p:txBody>
          <a:bodyPr/>
          <a:lstStyle/>
          <a:p>
            <a:r>
              <a:rPr lang="en-US" dirty="0"/>
              <a:t>Threats and Attacks to Information Security</a:t>
            </a:r>
            <a:endParaRPr lang="en-IN" dirty="0"/>
          </a:p>
        </p:txBody>
      </p:sp>
      <p:sp>
        <p:nvSpPr>
          <p:cNvPr id="3" name="Content Placeholder 2">
            <a:extLst>
              <a:ext uri="{FF2B5EF4-FFF2-40B4-BE49-F238E27FC236}">
                <a16:creationId xmlns:a16="http://schemas.microsoft.com/office/drawing/2014/main" id="{7EE7D77D-D852-41FF-BA6A-BE832F8AFDE4}"/>
              </a:ext>
            </a:extLst>
          </p:cNvPr>
          <p:cNvSpPr>
            <a:spLocks noGrp="1"/>
          </p:cNvSpPr>
          <p:nvPr>
            <p:ph idx="1"/>
          </p:nvPr>
        </p:nvSpPr>
        <p:spPr/>
        <p:txBody>
          <a:bodyPr/>
          <a:lstStyle/>
          <a:p>
            <a:r>
              <a:rPr lang="en-US" dirty="0"/>
              <a:t>Virus </a:t>
            </a:r>
          </a:p>
          <a:p>
            <a:r>
              <a:rPr lang="en-US" dirty="0"/>
              <a:t>Worms</a:t>
            </a:r>
          </a:p>
          <a:p>
            <a:r>
              <a:rPr lang="en-US" dirty="0"/>
              <a:t>Trojan Horse</a:t>
            </a:r>
          </a:p>
          <a:p>
            <a:r>
              <a:rPr lang="en-US" dirty="0"/>
              <a:t>Spam</a:t>
            </a:r>
          </a:p>
          <a:p>
            <a:r>
              <a:rPr lang="en-US" dirty="0"/>
              <a:t>Phishing</a:t>
            </a:r>
          </a:p>
          <a:p>
            <a:r>
              <a:rPr lang="en-US" dirty="0"/>
              <a:t>Ransomware</a:t>
            </a:r>
          </a:p>
          <a:p>
            <a:endParaRPr lang="en-IN" dirty="0"/>
          </a:p>
        </p:txBody>
      </p:sp>
    </p:spTree>
    <p:extLst>
      <p:ext uri="{BB962C8B-B14F-4D97-AF65-F5344CB8AC3E}">
        <p14:creationId xmlns:p14="http://schemas.microsoft.com/office/powerpoint/2010/main" val="1465407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B56C-25F4-4B88-92F1-604829F0863F}"/>
              </a:ext>
            </a:extLst>
          </p:cNvPr>
          <p:cNvSpPr>
            <a:spLocks noGrp="1"/>
          </p:cNvSpPr>
          <p:nvPr>
            <p:ph type="title"/>
          </p:nvPr>
        </p:nvSpPr>
        <p:spPr/>
        <p:txBody>
          <a:bodyPr/>
          <a:lstStyle/>
          <a:p>
            <a:r>
              <a:rPr lang="en-US" dirty="0"/>
              <a:t>Mechanism</a:t>
            </a:r>
            <a:endParaRPr lang="en-IN" dirty="0"/>
          </a:p>
        </p:txBody>
      </p:sp>
      <p:sp>
        <p:nvSpPr>
          <p:cNvPr id="3" name="Content Placeholder 2">
            <a:extLst>
              <a:ext uri="{FF2B5EF4-FFF2-40B4-BE49-F238E27FC236}">
                <a16:creationId xmlns:a16="http://schemas.microsoft.com/office/drawing/2014/main" id="{737911B8-FEF2-4AB7-86BD-FCF1C903DF4F}"/>
              </a:ext>
            </a:extLst>
          </p:cNvPr>
          <p:cNvSpPr>
            <a:spLocks noGrp="1"/>
          </p:cNvSpPr>
          <p:nvPr>
            <p:ph idx="1"/>
          </p:nvPr>
        </p:nvSpPr>
        <p:spPr/>
        <p:txBody>
          <a:bodyPr/>
          <a:lstStyle/>
          <a:p>
            <a:r>
              <a:rPr lang="en-US" dirty="0"/>
              <a:t>Encipherment </a:t>
            </a:r>
          </a:p>
          <a:p>
            <a:r>
              <a:rPr lang="en-US" dirty="0"/>
              <a:t>Access control</a:t>
            </a:r>
          </a:p>
          <a:p>
            <a:r>
              <a:rPr lang="en-US" dirty="0"/>
              <a:t>Notarization </a:t>
            </a:r>
          </a:p>
          <a:p>
            <a:r>
              <a:rPr lang="en-US" dirty="0"/>
              <a:t>Data integrity</a:t>
            </a:r>
          </a:p>
          <a:p>
            <a:r>
              <a:rPr lang="en-US" dirty="0"/>
              <a:t>Authentication</a:t>
            </a:r>
          </a:p>
          <a:p>
            <a:r>
              <a:rPr lang="en-US" dirty="0"/>
              <a:t>Bit stuffing</a:t>
            </a:r>
          </a:p>
          <a:p>
            <a:r>
              <a:rPr lang="en-US" dirty="0"/>
              <a:t>Digital Signature</a:t>
            </a:r>
          </a:p>
          <a:p>
            <a:r>
              <a:rPr lang="en-US" dirty="0"/>
              <a:t>Sand Boxing</a:t>
            </a:r>
          </a:p>
        </p:txBody>
      </p:sp>
    </p:spTree>
    <p:extLst>
      <p:ext uri="{BB962C8B-B14F-4D97-AF65-F5344CB8AC3E}">
        <p14:creationId xmlns:p14="http://schemas.microsoft.com/office/powerpoint/2010/main" val="2043161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5458-FBE8-4968-AE10-4241F586C130}"/>
              </a:ext>
            </a:extLst>
          </p:cNvPr>
          <p:cNvSpPr>
            <a:spLocks noGrp="1"/>
          </p:cNvSpPr>
          <p:nvPr>
            <p:ph type="title"/>
          </p:nvPr>
        </p:nvSpPr>
        <p:spPr/>
        <p:txBody>
          <a:bodyPr/>
          <a:lstStyle/>
          <a:p>
            <a:r>
              <a:rPr lang="en-US" dirty="0"/>
              <a:t>Encipherment</a:t>
            </a:r>
            <a:endParaRPr lang="en-IN" dirty="0"/>
          </a:p>
        </p:txBody>
      </p:sp>
      <p:sp>
        <p:nvSpPr>
          <p:cNvPr id="3" name="Content Placeholder 2">
            <a:extLst>
              <a:ext uri="{FF2B5EF4-FFF2-40B4-BE49-F238E27FC236}">
                <a16:creationId xmlns:a16="http://schemas.microsoft.com/office/drawing/2014/main" id="{B8973233-EE5B-4B13-A462-187FC97126EE}"/>
              </a:ext>
            </a:extLst>
          </p:cNvPr>
          <p:cNvSpPr>
            <a:spLocks noGrp="1"/>
          </p:cNvSpPr>
          <p:nvPr>
            <p:ph idx="1"/>
          </p:nvPr>
        </p:nvSpPr>
        <p:spPr/>
        <p:txBody>
          <a:bodyPr/>
          <a:lstStyle/>
          <a:p>
            <a:r>
              <a:rPr lang="en-US" dirty="0"/>
              <a:t>Security mechanism deals with hiding and covering of data which helps data to become confidential.</a:t>
            </a:r>
          </a:p>
          <a:p>
            <a:r>
              <a:rPr lang="en-US" dirty="0"/>
              <a:t>Achieved using  techniques of cryptography and encipherment.</a:t>
            </a:r>
          </a:p>
          <a:p>
            <a:r>
              <a:rPr lang="en-IN" dirty="0"/>
              <a:t>Helps in keeping check of confidentiality</a:t>
            </a:r>
          </a:p>
        </p:txBody>
      </p:sp>
    </p:spTree>
    <p:extLst>
      <p:ext uri="{BB962C8B-B14F-4D97-AF65-F5344CB8AC3E}">
        <p14:creationId xmlns:p14="http://schemas.microsoft.com/office/powerpoint/2010/main" val="1998721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AA19-93AC-4D45-B08C-157FC962979A}"/>
              </a:ext>
            </a:extLst>
          </p:cNvPr>
          <p:cNvSpPr>
            <a:spLocks noGrp="1"/>
          </p:cNvSpPr>
          <p:nvPr>
            <p:ph type="title"/>
          </p:nvPr>
        </p:nvSpPr>
        <p:spPr/>
        <p:txBody>
          <a:bodyPr/>
          <a:lstStyle/>
          <a:p>
            <a:r>
              <a:rPr lang="en-US" dirty="0"/>
              <a:t>Access Control</a:t>
            </a:r>
            <a:endParaRPr lang="en-IN" dirty="0"/>
          </a:p>
        </p:txBody>
      </p:sp>
      <p:sp>
        <p:nvSpPr>
          <p:cNvPr id="3" name="Content Placeholder 2">
            <a:extLst>
              <a:ext uri="{FF2B5EF4-FFF2-40B4-BE49-F238E27FC236}">
                <a16:creationId xmlns:a16="http://schemas.microsoft.com/office/drawing/2014/main" id="{377ABF62-70B1-43CF-B4DC-061EB4532C89}"/>
              </a:ext>
            </a:extLst>
          </p:cNvPr>
          <p:cNvSpPr>
            <a:spLocks noGrp="1"/>
          </p:cNvSpPr>
          <p:nvPr>
            <p:ph idx="1"/>
          </p:nvPr>
        </p:nvSpPr>
        <p:spPr/>
        <p:txBody>
          <a:bodyPr/>
          <a:lstStyle/>
          <a:p>
            <a:r>
              <a:rPr lang="en-US" dirty="0"/>
              <a:t>Play a key role in identity and access management (IAM)</a:t>
            </a:r>
          </a:p>
          <a:p>
            <a:r>
              <a:rPr lang="en-US" dirty="0"/>
              <a:t>“Subjects are usually people or groups. Objects are usually files or directories. The key is, subjects access objects, and so access controls regulate how subjects access objects.”</a:t>
            </a:r>
          </a:p>
          <a:p>
            <a:pPr marL="0" indent="0">
              <a:buNone/>
            </a:pPr>
            <a:r>
              <a:rPr lang="en-US" dirty="0"/>
              <a:t>-</a:t>
            </a:r>
            <a:r>
              <a:rPr lang="en-IN" dirty="0"/>
              <a:t>Greg Scott.</a:t>
            </a:r>
          </a:p>
          <a:p>
            <a:pPr marL="0" indent="0">
              <a:buNone/>
            </a:pPr>
            <a:endParaRPr lang="en-IN" dirty="0"/>
          </a:p>
        </p:txBody>
      </p:sp>
    </p:spTree>
    <p:extLst>
      <p:ext uri="{BB962C8B-B14F-4D97-AF65-F5344CB8AC3E}">
        <p14:creationId xmlns:p14="http://schemas.microsoft.com/office/powerpoint/2010/main" val="2802054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A1ED-4195-4F81-AF00-BD2CB26318AB}"/>
              </a:ext>
            </a:extLst>
          </p:cNvPr>
          <p:cNvSpPr>
            <a:spLocks noGrp="1"/>
          </p:cNvSpPr>
          <p:nvPr>
            <p:ph type="title"/>
          </p:nvPr>
        </p:nvSpPr>
        <p:spPr/>
        <p:txBody>
          <a:bodyPr/>
          <a:lstStyle/>
          <a:p>
            <a:r>
              <a:rPr lang="en-US" dirty="0"/>
              <a:t>Notarization</a:t>
            </a:r>
            <a:endParaRPr lang="en-IN" dirty="0"/>
          </a:p>
        </p:txBody>
      </p:sp>
      <p:sp>
        <p:nvSpPr>
          <p:cNvPr id="3" name="Content Placeholder 2">
            <a:extLst>
              <a:ext uri="{FF2B5EF4-FFF2-40B4-BE49-F238E27FC236}">
                <a16:creationId xmlns:a16="http://schemas.microsoft.com/office/drawing/2014/main" id="{95E21953-42F0-4596-831D-CB618AAB5A8F}"/>
              </a:ext>
            </a:extLst>
          </p:cNvPr>
          <p:cNvSpPr>
            <a:spLocks noGrp="1"/>
          </p:cNvSpPr>
          <p:nvPr>
            <p:ph idx="1"/>
          </p:nvPr>
        </p:nvSpPr>
        <p:spPr/>
        <p:txBody>
          <a:bodyPr/>
          <a:lstStyle/>
          <a:p>
            <a:r>
              <a:rPr lang="en-US" dirty="0"/>
              <a:t>This security mechanism involves use of trusted third party in communication.</a:t>
            </a:r>
          </a:p>
          <a:p>
            <a:r>
              <a:rPr lang="en-US" dirty="0"/>
              <a:t>This mediator keeps record of requests made by sender to receiver for later denied.</a:t>
            </a:r>
            <a:endParaRPr lang="en-IN" dirty="0"/>
          </a:p>
        </p:txBody>
      </p:sp>
    </p:spTree>
    <p:extLst>
      <p:ext uri="{BB962C8B-B14F-4D97-AF65-F5344CB8AC3E}">
        <p14:creationId xmlns:p14="http://schemas.microsoft.com/office/powerpoint/2010/main" val="711974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CBE2-51BA-4244-B684-2996531CB31E}"/>
              </a:ext>
            </a:extLst>
          </p:cNvPr>
          <p:cNvSpPr>
            <a:spLocks noGrp="1"/>
          </p:cNvSpPr>
          <p:nvPr>
            <p:ph type="title"/>
          </p:nvPr>
        </p:nvSpPr>
        <p:spPr/>
        <p:txBody>
          <a:bodyPr/>
          <a:lstStyle/>
          <a:p>
            <a:r>
              <a:rPr lang="en-US" dirty="0"/>
              <a:t>Data integrity</a:t>
            </a:r>
            <a:endParaRPr lang="en-IN" dirty="0"/>
          </a:p>
        </p:txBody>
      </p:sp>
      <p:sp>
        <p:nvSpPr>
          <p:cNvPr id="3" name="Content Placeholder 2">
            <a:extLst>
              <a:ext uri="{FF2B5EF4-FFF2-40B4-BE49-F238E27FC236}">
                <a16:creationId xmlns:a16="http://schemas.microsoft.com/office/drawing/2014/main" id="{3B055380-2321-4D4B-B9F7-B5733D0762ED}"/>
              </a:ext>
            </a:extLst>
          </p:cNvPr>
          <p:cNvSpPr>
            <a:spLocks noGrp="1"/>
          </p:cNvSpPr>
          <p:nvPr>
            <p:ph idx="1"/>
          </p:nvPr>
        </p:nvSpPr>
        <p:spPr/>
        <p:txBody>
          <a:bodyPr/>
          <a:lstStyle/>
          <a:p>
            <a:r>
              <a:rPr lang="en-US" dirty="0"/>
              <a:t>This security mechanism is used by appending value to data to which is created by data itself</a:t>
            </a:r>
          </a:p>
        </p:txBody>
      </p:sp>
    </p:spTree>
    <p:extLst>
      <p:ext uri="{BB962C8B-B14F-4D97-AF65-F5344CB8AC3E}">
        <p14:creationId xmlns:p14="http://schemas.microsoft.com/office/powerpoint/2010/main" val="1765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60D3-98EB-4EBE-9D50-EB568A499F5B}"/>
              </a:ext>
            </a:extLst>
          </p:cNvPr>
          <p:cNvSpPr>
            <a:spLocks noGrp="1"/>
          </p:cNvSpPr>
          <p:nvPr>
            <p:ph type="title"/>
          </p:nvPr>
        </p:nvSpPr>
        <p:spPr/>
        <p:txBody>
          <a:bodyPr/>
          <a:lstStyle/>
          <a:p>
            <a:r>
              <a:rPr lang="en-US" dirty="0"/>
              <a:t>Authentication		</a:t>
            </a:r>
            <a:endParaRPr lang="en-IN" dirty="0"/>
          </a:p>
        </p:txBody>
      </p:sp>
      <p:sp>
        <p:nvSpPr>
          <p:cNvPr id="3" name="Content Placeholder 2">
            <a:extLst>
              <a:ext uri="{FF2B5EF4-FFF2-40B4-BE49-F238E27FC236}">
                <a16:creationId xmlns:a16="http://schemas.microsoft.com/office/drawing/2014/main" id="{8F456A06-24B6-4588-8AE5-DC56EFE58697}"/>
              </a:ext>
            </a:extLst>
          </p:cNvPr>
          <p:cNvSpPr>
            <a:spLocks noGrp="1"/>
          </p:cNvSpPr>
          <p:nvPr>
            <p:ph idx="1"/>
          </p:nvPr>
        </p:nvSpPr>
        <p:spPr/>
        <p:txBody>
          <a:bodyPr/>
          <a:lstStyle/>
          <a:p>
            <a:r>
              <a:rPr lang="en-US" dirty="0"/>
              <a:t>This security mechanism deals with identity to be known in communication</a:t>
            </a:r>
          </a:p>
          <a:p>
            <a:endParaRPr lang="en-IN" dirty="0"/>
          </a:p>
        </p:txBody>
      </p:sp>
    </p:spTree>
    <p:extLst>
      <p:ext uri="{BB962C8B-B14F-4D97-AF65-F5344CB8AC3E}">
        <p14:creationId xmlns:p14="http://schemas.microsoft.com/office/powerpoint/2010/main" val="2619203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425D-40F3-49F8-8488-7011BC64BDD6}"/>
              </a:ext>
            </a:extLst>
          </p:cNvPr>
          <p:cNvSpPr>
            <a:spLocks noGrp="1"/>
          </p:cNvSpPr>
          <p:nvPr>
            <p:ph type="title"/>
          </p:nvPr>
        </p:nvSpPr>
        <p:spPr/>
        <p:txBody>
          <a:bodyPr/>
          <a:lstStyle/>
          <a:p>
            <a:r>
              <a:rPr lang="en-IN" dirty="0"/>
              <a:t>Bit stuffing </a:t>
            </a:r>
          </a:p>
        </p:txBody>
      </p:sp>
      <p:sp>
        <p:nvSpPr>
          <p:cNvPr id="3" name="Content Placeholder 2">
            <a:extLst>
              <a:ext uri="{FF2B5EF4-FFF2-40B4-BE49-F238E27FC236}">
                <a16:creationId xmlns:a16="http://schemas.microsoft.com/office/drawing/2014/main" id="{AC94D2B8-F500-450A-9CCD-A84BD2E796E0}"/>
              </a:ext>
            </a:extLst>
          </p:cNvPr>
          <p:cNvSpPr>
            <a:spLocks noGrp="1"/>
          </p:cNvSpPr>
          <p:nvPr>
            <p:ph idx="1"/>
          </p:nvPr>
        </p:nvSpPr>
        <p:spPr/>
        <p:txBody>
          <a:bodyPr/>
          <a:lstStyle/>
          <a:p>
            <a:r>
              <a:rPr lang="en-US" dirty="0"/>
              <a:t>This security mechanism is used to add some extra bits into data which is being transmitted</a:t>
            </a:r>
            <a:endParaRPr lang="en-IN" dirty="0"/>
          </a:p>
        </p:txBody>
      </p:sp>
    </p:spTree>
    <p:extLst>
      <p:ext uri="{BB962C8B-B14F-4D97-AF65-F5344CB8AC3E}">
        <p14:creationId xmlns:p14="http://schemas.microsoft.com/office/powerpoint/2010/main" val="342735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E6E549E-6166-48B9-AE6C-1E21A70816CF}"/>
                  </a:ext>
                </a:extLst>
              </p:cNvPr>
              <p:cNvGraphicFramePr>
                <a:graphicFrameLocks noChangeAspect="1"/>
              </p:cNvGraphicFramePr>
              <p:nvPr>
                <p:extLst>
                  <p:ext uri="{D42A27DB-BD31-4B8C-83A1-F6EECF244321}">
                    <p14:modId xmlns:p14="http://schemas.microsoft.com/office/powerpoint/2010/main" val="3595531577"/>
                  </p:ext>
                </p:extLst>
              </p:nvPr>
            </p:nvGraphicFramePr>
            <p:xfrm>
              <a:off x="838200" y="1825625"/>
              <a:ext cx="10515600" cy="4351338"/>
            </p:xfrm>
            <a:graphic>
              <a:graphicData uri="http://schemas.microsoft.com/office/powerpoint/2016/summaryzoom">
                <psuz:summaryZm>
                  <psuz:gridLayout/>
                </psuz:summaryZm>
              </a:graphicData>
            </a:graphic>
          </p:graphicFrame>
        </mc:Choice>
        <mc:Fallback>
          <p:grpSp>
            <p:nvGrpSpPr>
              <p:cNvPr id="5" name="Summary Zoom 4">
                <a:extLst>
                  <a:ext uri="{FF2B5EF4-FFF2-40B4-BE49-F238E27FC236}">
                    <a16:creationId xmlns:a16="http://schemas.microsoft.com/office/drawing/2014/main" id="{AE6E549E-6166-48B9-AE6C-1E21A70816CF}"/>
                  </a:ext>
                </a:extLst>
              </p:cNvPr>
              <p:cNvGrpSpPr>
                <a:grpSpLocks noGrp="1" noUngrp="1" noRot="1" noChangeAspect="1" noMove="1" noResize="1"/>
              </p:cNvGrpSpPr>
              <p:nvPr/>
            </p:nvGrpSpPr>
            <p:grpSpPr>
              <a:xfrm>
                <a:off x="838200" y="1825625"/>
                <a:ext cx="10515600" cy="4351338"/>
                <a:chOff x="838200" y="1825625"/>
                <a:chExt cx="10515600" cy="4351338"/>
              </a:xfrm>
            </p:grpSpPr>
          </p:grpSp>
        </mc:Fallback>
      </mc:AlternateContent>
      <p:sp>
        <p:nvSpPr>
          <p:cNvPr id="6" name="TextBox 5">
            <a:extLst>
              <a:ext uri="{FF2B5EF4-FFF2-40B4-BE49-F238E27FC236}">
                <a16:creationId xmlns:a16="http://schemas.microsoft.com/office/drawing/2014/main" id="{96397C12-BFB2-4B12-BAEF-6664886CD524}"/>
              </a:ext>
            </a:extLst>
          </p:cNvPr>
          <p:cNvSpPr txBox="1"/>
          <p:nvPr/>
        </p:nvSpPr>
        <p:spPr>
          <a:xfrm>
            <a:off x="1017036" y="400863"/>
            <a:ext cx="1903445" cy="523220"/>
          </a:xfrm>
          <a:prstGeom prst="rect">
            <a:avLst/>
          </a:prstGeom>
          <a:noFill/>
        </p:spPr>
        <p:txBody>
          <a:bodyPr wrap="square" rtlCol="0">
            <a:spAutoFit/>
          </a:bodyPr>
          <a:lstStyle/>
          <a:p>
            <a:r>
              <a:rPr lang="en-US" sz="2800" dirty="0"/>
              <a:t>Lecture 2</a:t>
            </a:r>
            <a:endParaRPr lang="en-IN" sz="2800" dirty="0"/>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048C5FFA-F715-48FB-91E6-822D1834C72B}"/>
                  </a:ext>
                </a:extLst>
              </p:cNvPr>
              <p:cNvGraphicFramePr>
                <a:graphicFrameLocks noChangeAspect="1"/>
              </p:cNvGraphicFramePr>
              <p:nvPr>
                <p:extLst>
                  <p:ext uri="{D42A27DB-BD31-4B8C-83A1-F6EECF244321}">
                    <p14:modId xmlns:p14="http://schemas.microsoft.com/office/powerpoint/2010/main" val="1334622055"/>
                  </p:ext>
                </p:extLst>
              </p:nvPr>
            </p:nvGraphicFramePr>
            <p:xfrm>
              <a:off x="1672047" y="1609227"/>
              <a:ext cx="7592907" cy="4271010"/>
            </p:xfrm>
            <a:graphic>
              <a:graphicData uri="http://schemas.microsoft.com/office/powerpoint/2016/slidezoom">
                <pslz:sldZm>
                  <pslz:sldZmObj sldId="278" cId="2043161432">
                    <pslz:zmPr id="{0FA8352A-F5FA-407A-BEE3-738AFE47DCED}" returnToParent="0" transitionDur="1000">
                      <p166:blipFill xmlns:p166="http://schemas.microsoft.com/office/powerpoint/2016/6/main">
                        <a:blip r:embed="rId2"/>
                        <a:stretch>
                          <a:fillRect/>
                        </a:stretch>
                      </p166:blipFill>
                      <p166:spPr xmlns:p166="http://schemas.microsoft.com/office/powerpoint/2016/6/main">
                        <a:xfrm>
                          <a:off x="0" y="0"/>
                          <a:ext cx="7592907" cy="4271010"/>
                        </a:xfrm>
                        <a:prstGeom prst="rect">
                          <a:avLst/>
                        </a:prstGeom>
                        <a:ln w="3175">
                          <a:solidFill>
                            <a:prstClr val="ltGray"/>
                          </a:solidFill>
                        </a:ln>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048C5FFA-F715-48FB-91E6-822D1834C72B}"/>
                  </a:ext>
                </a:extLst>
              </p:cNvPr>
              <p:cNvPicPr>
                <a:picLocks noGrp="1" noRot="1" noChangeAspect="1" noMove="1" noResize="1" noEditPoints="1" noAdjustHandles="1" noChangeArrowheads="1" noChangeShapeType="1"/>
              </p:cNvPicPr>
              <p:nvPr/>
            </p:nvPicPr>
            <p:blipFill>
              <a:blip r:embed="rId4"/>
              <a:stretch>
                <a:fillRect/>
              </a:stretch>
            </p:blipFill>
            <p:spPr>
              <a:xfrm>
                <a:off x="1672047" y="1609227"/>
                <a:ext cx="7592907" cy="4271010"/>
              </a:xfrm>
              <a:prstGeom prst="rect">
                <a:avLst/>
              </a:prstGeom>
              <a:ln w="3175">
                <a:solidFill>
                  <a:prstClr val="ltGray"/>
                </a:solidFill>
              </a:ln>
            </p:spPr>
          </p:pic>
        </mc:Fallback>
      </mc:AlternateContent>
    </p:spTree>
    <p:extLst>
      <p:ext uri="{BB962C8B-B14F-4D97-AF65-F5344CB8AC3E}">
        <p14:creationId xmlns:p14="http://schemas.microsoft.com/office/powerpoint/2010/main" val="1152149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0F14-F9BD-41EE-A040-6A76751260F9}"/>
              </a:ext>
            </a:extLst>
          </p:cNvPr>
          <p:cNvSpPr>
            <a:spLocks noGrp="1"/>
          </p:cNvSpPr>
          <p:nvPr>
            <p:ph type="title"/>
          </p:nvPr>
        </p:nvSpPr>
        <p:spPr/>
        <p:txBody>
          <a:bodyPr/>
          <a:lstStyle/>
          <a:p>
            <a:r>
              <a:rPr lang="en-IN" dirty="0"/>
              <a:t>Digital Signature</a:t>
            </a:r>
          </a:p>
        </p:txBody>
      </p:sp>
      <p:sp>
        <p:nvSpPr>
          <p:cNvPr id="3" name="Content Placeholder 2">
            <a:extLst>
              <a:ext uri="{FF2B5EF4-FFF2-40B4-BE49-F238E27FC236}">
                <a16:creationId xmlns:a16="http://schemas.microsoft.com/office/drawing/2014/main" id="{5256CC1D-D579-4A74-B537-D43C0637C221}"/>
              </a:ext>
            </a:extLst>
          </p:cNvPr>
          <p:cNvSpPr>
            <a:spLocks noGrp="1"/>
          </p:cNvSpPr>
          <p:nvPr>
            <p:ph idx="1"/>
          </p:nvPr>
        </p:nvSpPr>
        <p:spPr/>
        <p:txBody>
          <a:bodyPr/>
          <a:lstStyle/>
          <a:p>
            <a:r>
              <a:rPr lang="en-US" dirty="0"/>
              <a:t>This security mechanism is achieved by adding digital data that is not visible to eyes</a:t>
            </a:r>
          </a:p>
          <a:p>
            <a:r>
              <a:rPr lang="en-US" dirty="0"/>
              <a:t>This mechanism is used to preserve data which is not more confidential but sender’s identity is to be notified.</a:t>
            </a:r>
            <a:endParaRPr lang="en-IN" dirty="0"/>
          </a:p>
        </p:txBody>
      </p:sp>
    </p:spTree>
    <p:extLst>
      <p:ext uri="{BB962C8B-B14F-4D97-AF65-F5344CB8AC3E}">
        <p14:creationId xmlns:p14="http://schemas.microsoft.com/office/powerpoint/2010/main" val="2912519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20B68-0A65-4142-95BC-33CEB75FFA91}"/>
              </a:ext>
            </a:extLst>
          </p:cNvPr>
          <p:cNvSpPr>
            <a:spLocks noGrp="1"/>
          </p:cNvSpPr>
          <p:nvPr>
            <p:ph type="title"/>
          </p:nvPr>
        </p:nvSpPr>
        <p:spPr/>
        <p:txBody>
          <a:bodyPr/>
          <a:lstStyle/>
          <a:p>
            <a:r>
              <a:rPr lang="en-US" dirty="0"/>
              <a:t>Data Integrity</a:t>
            </a:r>
            <a:endParaRPr lang="en-IN" dirty="0"/>
          </a:p>
        </p:txBody>
      </p:sp>
      <p:sp>
        <p:nvSpPr>
          <p:cNvPr id="6" name="Content Placeholder 5">
            <a:extLst>
              <a:ext uri="{FF2B5EF4-FFF2-40B4-BE49-F238E27FC236}">
                <a16:creationId xmlns:a16="http://schemas.microsoft.com/office/drawing/2014/main" id="{7FA46426-1BA5-48BB-B646-6EE0DDE92FD3}"/>
              </a:ext>
            </a:extLst>
          </p:cNvPr>
          <p:cNvSpPr>
            <a:spLocks noGrp="1"/>
          </p:cNvSpPr>
          <p:nvPr>
            <p:ph idx="1"/>
          </p:nvPr>
        </p:nvSpPr>
        <p:spPr/>
        <p:txBody>
          <a:bodyPr/>
          <a:lstStyle/>
          <a:p>
            <a:r>
              <a:rPr lang="en-US" dirty="0"/>
              <a:t>Accuracy and completeness of data</a:t>
            </a:r>
          </a:p>
          <a:p>
            <a:r>
              <a:rPr lang="en-US" dirty="0"/>
              <a:t> Security controls focused on integrity are designed to prevent data from being modified or misused by an unauthorized party</a:t>
            </a:r>
          </a:p>
          <a:p>
            <a:r>
              <a:rPr lang="en-US" dirty="0"/>
              <a:t>Security Controls</a:t>
            </a:r>
          </a:p>
          <a:p>
            <a:pPr lvl="1"/>
            <a:r>
              <a:rPr lang="en-US" dirty="0"/>
              <a:t>Encryption</a:t>
            </a:r>
          </a:p>
          <a:p>
            <a:pPr lvl="1"/>
            <a:r>
              <a:rPr lang="en-US" dirty="0"/>
              <a:t>User access controls</a:t>
            </a:r>
          </a:p>
          <a:p>
            <a:pPr lvl="1"/>
            <a:r>
              <a:rPr lang="en-US" dirty="0"/>
              <a:t>Version control</a:t>
            </a:r>
          </a:p>
          <a:p>
            <a:pPr lvl="1"/>
            <a:r>
              <a:rPr lang="en-US" dirty="0"/>
              <a:t>Backup and recovery procedures</a:t>
            </a:r>
          </a:p>
          <a:p>
            <a:pPr lvl="1"/>
            <a:r>
              <a:rPr lang="en-US" dirty="0"/>
              <a:t>Error detection software</a:t>
            </a:r>
            <a:endParaRPr lang="en-IN" dirty="0"/>
          </a:p>
        </p:txBody>
      </p:sp>
    </p:spTree>
    <p:extLst>
      <p:ext uri="{BB962C8B-B14F-4D97-AF65-F5344CB8AC3E}">
        <p14:creationId xmlns:p14="http://schemas.microsoft.com/office/powerpoint/2010/main" val="4213464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911B-808C-49B8-AB47-0649A8933E7A}"/>
              </a:ext>
            </a:extLst>
          </p:cNvPr>
          <p:cNvSpPr>
            <a:spLocks noGrp="1"/>
          </p:cNvSpPr>
          <p:nvPr>
            <p:ph type="title"/>
          </p:nvPr>
        </p:nvSpPr>
        <p:spPr/>
        <p:txBody>
          <a:bodyPr/>
          <a:lstStyle/>
          <a:p>
            <a:r>
              <a:rPr lang="en-US" dirty="0"/>
              <a:t>Methods to detect Data </a:t>
            </a:r>
            <a:r>
              <a:rPr lang="en-US" dirty="0" err="1"/>
              <a:t>intergrity</a:t>
            </a:r>
            <a:endParaRPr lang="en-IN" dirty="0"/>
          </a:p>
        </p:txBody>
      </p:sp>
      <p:sp>
        <p:nvSpPr>
          <p:cNvPr id="3" name="Content Placeholder 2">
            <a:extLst>
              <a:ext uri="{FF2B5EF4-FFF2-40B4-BE49-F238E27FC236}">
                <a16:creationId xmlns:a16="http://schemas.microsoft.com/office/drawing/2014/main" id="{C10B5942-5A7E-4198-9D13-23EB2051AB0C}"/>
              </a:ext>
            </a:extLst>
          </p:cNvPr>
          <p:cNvSpPr>
            <a:spLocks noGrp="1"/>
          </p:cNvSpPr>
          <p:nvPr>
            <p:ph idx="1"/>
          </p:nvPr>
        </p:nvSpPr>
        <p:spPr/>
        <p:txBody>
          <a:bodyPr/>
          <a:lstStyle/>
          <a:p>
            <a:r>
              <a:rPr lang="en-IN" dirty="0"/>
              <a:t>Single Parity Check</a:t>
            </a:r>
          </a:p>
          <a:p>
            <a:pPr lvl="1"/>
            <a:r>
              <a:rPr lang="en-US" dirty="0"/>
              <a:t>If the number of 1s bits is odd, then parity bit 1 is appended and if the number of 1s bits is even, then parity bit 0 is appended at the end of the data unit</a:t>
            </a:r>
          </a:p>
          <a:p>
            <a:r>
              <a:rPr lang="en-IN" dirty="0"/>
              <a:t>Two-Dimensional Parity Check</a:t>
            </a:r>
          </a:p>
          <a:p>
            <a:pPr lvl="1"/>
            <a:r>
              <a:rPr lang="en-US" dirty="0"/>
              <a:t>In Two-Dimensional Parity check, a block of bits is divided into rows, and the redundant row of bits is added to the whole block.</a:t>
            </a:r>
          </a:p>
          <a:p>
            <a:r>
              <a:rPr lang="en-US" dirty="0"/>
              <a:t>Checksum</a:t>
            </a:r>
          </a:p>
          <a:p>
            <a:r>
              <a:rPr lang="en-US" dirty="0"/>
              <a:t>Cyclic Redundancy Check (CRC)</a:t>
            </a:r>
          </a:p>
        </p:txBody>
      </p:sp>
    </p:spTree>
    <p:extLst>
      <p:ext uri="{BB962C8B-B14F-4D97-AF65-F5344CB8AC3E}">
        <p14:creationId xmlns:p14="http://schemas.microsoft.com/office/powerpoint/2010/main" val="3325484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A15-FB46-43BD-82B6-99363C45DC7B}"/>
              </a:ext>
            </a:extLst>
          </p:cNvPr>
          <p:cNvSpPr>
            <a:spLocks noGrp="1"/>
          </p:cNvSpPr>
          <p:nvPr>
            <p:ph type="title"/>
          </p:nvPr>
        </p:nvSpPr>
        <p:spPr/>
        <p:txBody>
          <a:bodyPr/>
          <a:lstStyle/>
          <a:p>
            <a:r>
              <a:rPr lang="en-IN" dirty="0"/>
              <a:t>Single Parity Check</a:t>
            </a:r>
          </a:p>
        </p:txBody>
      </p:sp>
      <p:sp>
        <p:nvSpPr>
          <p:cNvPr id="3" name="Content Placeholder 2">
            <a:extLst>
              <a:ext uri="{FF2B5EF4-FFF2-40B4-BE49-F238E27FC236}">
                <a16:creationId xmlns:a16="http://schemas.microsoft.com/office/drawing/2014/main" id="{34D590D0-BC18-4561-9E7F-34C44068C049}"/>
              </a:ext>
            </a:extLst>
          </p:cNvPr>
          <p:cNvSpPr>
            <a:spLocks noGrp="1"/>
          </p:cNvSpPr>
          <p:nvPr>
            <p:ph idx="1"/>
          </p:nvPr>
        </p:nvSpPr>
        <p:spPr/>
        <p:txBody>
          <a:bodyPr/>
          <a:lstStyle/>
          <a:p>
            <a:pPr marL="0" indent="0">
              <a:buNone/>
            </a:pPr>
            <a:r>
              <a:rPr lang="en-US" b="1" dirty="0"/>
              <a:t>Even Parity</a:t>
            </a:r>
          </a:p>
          <a:p>
            <a:r>
              <a:rPr lang="en-US" dirty="0"/>
              <a:t>00000010 | 1</a:t>
            </a:r>
          </a:p>
          <a:p>
            <a:r>
              <a:rPr lang="en-US" dirty="0"/>
              <a:t>10010010 | 1</a:t>
            </a:r>
          </a:p>
          <a:p>
            <a:endParaRPr lang="en-US" dirty="0"/>
          </a:p>
          <a:p>
            <a:pPr marL="0" indent="0">
              <a:buNone/>
            </a:pPr>
            <a:r>
              <a:rPr lang="en-IN" b="1" dirty="0"/>
              <a:t>Odd Parity</a:t>
            </a:r>
          </a:p>
          <a:p>
            <a:r>
              <a:rPr lang="en-US" dirty="0"/>
              <a:t>00000011 | 1</a:t>
            </a:r>
          </a:p>
          <a:p>
            <a:r>
              <a:rPr lang="en-US" dirty="0"/>
              <a:t>10010010 | 0</a:t>
            </a:r>
          </a:p>
          <a:p>
            <a:pPr marL="0" indent="0">
              <a:buNone/>
            </a:pPr>
            <a:endParaRPr lang="en-IN" dirty="0"/>
          </a:p>
        </p:txBody>
      </p:sp>
      <p:pic>
        <p:nvPicPr>
          <p:cNvPr id="2050" name="Picture 2">
            <a:extLst>
              <a:ext uri="{FF2B5EF4-FFF2-40B4-BE49-F238E27FC236}">
                <a16:creationId xmlns:a16="http://schemas.microsoft.com/office/drawing/2014/main" id="{C32A5A54-D8FC-4724-A89E-8FC594723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023" y="1572804"/>
            <a:ext cx="62484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654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885D-310C-4E8E-B5F0-787215BA9B26}"/>
              </a:ext>
            </a:extLst>
          </p:cNvPr>
          <p:cNvSpPr>
            <a:spLocks noGrp="1"/>
          </p:cNvSpPr>
          <p:nvPr>
            <p:ph type="title"/>
          </p:nvPr>
        </p:nvSpPr>
        <p:spPr/>
        <p:txBody>
          <a:bodyPr/>
          <a:lstStyle/>
          <a:p>
            <a:r>
              <a:rPr lang="en-IN" dirty="0"/>
              <a:t>Two-Dimensional Parity Check</a:t>
            </a:r>
          </a:p>
        </p:txBody>
      </p:sp>
      <p:sp>
        <p:nvSpPr>
          <p:cNvPr id="3" name="Content Placeholder 2">
            <a:extLst>
              <a:ext uri="{FF2B5EF4-FFF2-40B4-BE49-F238E27FC236}">
                <a16:creationId xmlns:a16="http://schemas.microsoft.com/office/drawing/2014/main" id="{BF9EDB40-2A1B-42E0-A14C-12F547CD14C9}"/>
              </a:ext>
            </a:extLst>
          </p:cNvPr>
          <p:cNvSpPr>
            <a:spLocks noGrp="1"/>
          </p:cNvSpPr>
          <p:nvPr>
            <p:ph idx="1"/>
          </p:nvPr>
        </p:nvSpPr>
        <p:spPr/>
        <p:txBody>
          <a:bodyPr/>
          <a:lstStyle/>
          <a:p>
            <a:pPr marL="0" indent="0">
              <a:buNone/>
            </a:pPr>
            <a:r>
              <a:rPr lang="en-US" dirty="0"/>
              <a:t> 11001110 | 1</a:t>
            </a:r>
          </a:p>
          <a:p>
            <a:pPr marL="0" indent="0">
              <a:buNone/>
            </a:pPr>
            <a:r>
              <a:rPr lang="en-US" dirty="0"/>
              <a:t> 10111010 |	1</a:t>
            </a:r>
          </a:p>
          <a:p>
            <a:pPr marL="0" indent="0">
              <a:buNone/>
            </a:pPr>
            <a:r>
              <a:rPr lang="en-US" dirty="0"/>
              <a:t> 01110010 | 0</a:t>
            </a:r>
          </a:p>
          <a:p>
            <a:pPr marL="0" indent="0">
              <a:buNone/>
            </a:pPr>
            <a:r>
              <a:rPr lang="en-US" dirty="0"/>
              <a:t> 01010010 | 1</a:t>
            </a:r>
          </a:p>
          <a:p>
            <a:pPr marL="0" indent="0">
              <a:buNone/>
            </a:pPr>
            <a:r>
              <a:rPr lang="en-US" dirty="0"/>
              <a:t>____________</a:t>
            </a:r>
          </a:p>
          <a:p>
            <a:pPr marL="0" indent="0">
              <a:buNone/>
            </a:pPr>
            <a:r>
              <a:rPr lang="en-US" dirty="0"/>
              <a:t> 01010101 | 1</a:t>
            </a:r>
            <a:endParaRPr lang="en-IN" dirty="0"/>
          </a:p>
        </p:txBody>
      </p:sp>
      <p:cxnSp>
        <p:nvCxnSpPr>
          <p:cNvPr id="5" name="Straight Connector 4">
            <a:extLst>
              <a:ext uri="{FF2B5EF4-FFF2-40B4-BE49-F238E27FC236}">
                <a16:creationId xmlns:a16="http://schemas.microsoft.com/office/drawing/2014/main" id="{BCA41352-FE22-4CB6-B473-19200F5BB887}"/>
              </a:ext>
            </a:extLst>
          </p:cNvPr>
          <p:cNvCxnSpPr/>
          <p:nvPr/>
        </p:nvCxnSpPr>
        <p:spPr>
          <a:xfrm>
            <a:off x="2621279" y="1907178"/>
            <a:ext cx="0" cy="2830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123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2315-5DA8-4AFF-83E9-13498507B8D2}"/>
              </a:ext>
            </a:extLst>
          </p:cNvPr>
          <p:cNvSpPr>
            <a:spLocks noGrp="1"/>
          </p:cNvSpPr>
          <p:nvPr>
            <p:ph type="title"/>
          </p:nvPr>
        </p:nvSpPr>
        <p:spPr/>
        <p:txBody>
          <a:bodyPr/>
          <a:lstStyle/>
          <a:p>
            <a:r>
              <a:rPr lang="en-US" dirty="0"/>
              <a:t>Checksum	</a:t>
            </a:r>
            <a:endParaRPr lang="en-IN" dirty="0"/>
          </a:p>
        </p:txBody>
      </p:sp>
      <p:pic>
        <p:nvPicPr>
          <p:cNvPr id="3074" name="Picture 2">
            <a:extLst>
              <a:ext uri="{FF2B5EF4-FFF2-40B4-BE49-F238E27FC236}">
                <a16:creationId xmlns:a16="http://schemas.microsoft.com/office/drawing/2014/main" id="{078E720C-6B9E-4761-AF71-4D247AFA3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160" y="2797493"/>
            <a:ext cx="7509680" cy="151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5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9C97-42A2-4951-B489-70CA6C80FC41}"/>
              </a:ext>
            </a:extLst>
          </p:cNvPr>
          <p:cNvSpPr>
            <a:spLocks noGrp="1"/>
          </p:cNvSpPr>
          <p:nvPr>
            <p:ph type="title"/>
          </p:nvPr>
        </p:nvSpPr>
        <p:spPr/>
        <p:txBody>
          <a:bodyPr/>
          <a:lstStyle/>
          <a:p>
            <a:r>
              <a:rPr lang="en-IN" dirty="0"/>
              <a:t>Cyclic Redundancy Check (CRC)</a:t>
            </a:r>
          </a:p>
        </p:txBody>
      </p:sp>
      <p:sp>
        <p:nvSpPr>
          <p:cNvPr id="3" name="Content Placeholder 2">
            <a:extLst>
              <a:ext uri="{FF2B5EF4-FFF2-40B4-BE49-F238E27FC236}">
                <a16:creationId xmlns:a16="http://schemas.microsoft.com/office/drawing/2014/main" id="{9145CA8C-A8B0-4062-AA54-6B8BAA1A2A1F}"/>
              </a:ext>
            </a:extLst>
          </p:cNvPr>
          <p:cNvSpPr>
            <a:spLocks noGrp="1"/>
          </p:cNvSpPr>
          <p:nvPr>
            <p:ph idx="1"/>
          </p:nvPr>
        </p:nvSpPr>
        <p:spPr/>
        <p:txBody>
          <a:bodyPr/>
          <a:lstStyle/>
          <a:p>
            <a:r>
              <a:rPr lang="en-US" dirty="0"/>
              <a:t>XOR</a:t>
            </a:r>
          </a:p>
          <a:p>
            <a:pPr marL="457200" lvl="1" indent="0">
              <a:buNone/>
            </a:pPr>
            <a:endParaRPr lang="en-IN" dirty="0"/>
          </a:p>
        </p:txBody>
      </p:sp>
      <p:graphicFrame>
        <p:nvGraphicFramePr>
          <p:cNvPr id="4" name="Table 4">
            <a:extLst>
              <a:ext uri="{FF2B5EF4-FFF2-40B4-BE49-F238E27FC236}">
                <a16:creationId xmlns:a16="http://schemas.microsoft.com/office/drawing/2014/main" id="{376BB2BF-484B-463D-BB5B-7B20A0538DE3}"/>
              </a:ext>
            </a:extLst>
          </p:cNvPr>
          <p:cNvGraphicFramePr>
            <a:graphicFrameLocks noGrp="1"/>
          </p:cNvGraphicFramePr>
          <p:nvPr>
            <p:extLst>
              <p:ext uri="{D42A27DB-BD31-4B8C-83A1-F6EECF244321}">
                <p14:modId xmlns:p14="http://schemas.microsoft.com/office/powerpoint/2010/main" val="2316946293"/>
              </p:ext>
            </p:extLst>
          </p:nvPr>
        </p:nvGraphicFramePr>
        <p:xfrm>
          <a:off x="1962331" y="324515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46543761"/>
                    </a:ext>
                  </a:extLst>
                </a:gridCol>
                <a:gridCol w="2709333">
                  <a:extLst>
                    <a:ext uri="{9D8B030D-6E8A-4147-A177-3AD203B41FA5}">
                      <a16:colId xmlns:a16="http://schemas.microsoft.com/office/drawing/2014/main" val="498065379"/>
                    </a:ext>
                  </a:extLst>
                </a:gridCol>
                <a:gridCol w="2709333">
                  <a:extLst>
                    <a:ext uri="{9D8B030D-6E8A-4147-A177-3AD203B41FA5}">
                      <a16:colId xmlns:a16="http://schemas.microsoft.com/office/drawing/2014/main" val="705582140"/>
                    </a:ext>
                  </a:extLst>
                </a:gridCol>
              </a:tblGrid>
              <a:tr h="370840">
                <a:tc>
                  <a:txBody>
                    <a:bodyPr/>
                    <a:lstStyle/>
                    <a:p>
                      <a:r>
                        <a:rPr lang="en-US" dirty="0"/>
                        <a:t>A</a:t>
                      </a:r>
                      <a:endParaRPr lang="en-IN" dirty="0"/>
                    </a:p>
                  </a:txBody>
                  <a:tcPr/>
                </a:tc>
                <a:tc>
                  <a:txBody>
                    <a:bodyPr/>
                    <a:lstStyle/>
                    <a:p>
                      <a:r>
                        <a:rPr lang="en-US" dirty="0"/>
                        <a:t>B</a:t>
                      </a:r>
                      <a:endParaRPr lang="en-IN" dirty="0"/>
                    </a:p>
                  </a:txBody>
                  <a:tcPr/>
                </a:tc>
                <a:tc>
                  <a:txBody>
                    <a:bodyPr/>
                    <a:lstStyle/>
                    <a:p>
                      <a:r>
                        <a:rPr lang="en-US" dirty="0"/>
                        <a:t>A XOR B</a:t>
                      </a:r>
                      <a:endParaRPr lang="en-IN" dirty="0"/>
                    </a:p>
                  </a:txBody>
                  <a:tcPr/>
                </a:tc>
                <a:extLst>
                  <a:ext uri="{0D108BD9-81ED-4DB2-BD59-A6C34878D82A}">
                    <a16:rowId xmlns:a16="http://schemas.microsoft.com/office/drawing/2014/main" val="2376060657"/>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72651492"/>
                  </a:ext>
                </a:extLst>
              </a:tr>
              <a:tr h="37084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075421062"/>
                  </a:ext>
                </a:extLst>
              </a:tr>
              <a:tr h="37084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898778522"/>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131119462"/>
                  </a:ext>
                </a:extLst>
              </a:tr>
            </a:tbl>
          </a:graphicData>
        </a:graphic>
      </p:graphicFrame>
    </p:spTree>
    <p:extLst>
      <p:ext uri="{BB962C8B-B14F-4D97-AF65-F5344CB8AC3E}">
        <p14:creationId xmlns:p14="http://schemas.microsoft.com/office/powerpoint/2010/main" val="1713417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86E1-E091-4C12-95A9-6CEF91E11301}"/>
              </a:ext>
            </a:extLst>
          </p:cNvPr>
          <p:cNvSpPr>
            <a:spLocks noGrp="1"/>
          </p:cNvSpPr>
          <p:nvPr>
            <p:ph type="title"/>
          </p:nvPr>
        </p:nvSpPr>
        <p:spPr/>
        <p:txBody>
          <a:bodyPr/>
          <a:lstStyle/>
          <a:p>
            <a:r>
              <a:rPr lang="en-IN" dirty="0"/>
              <a:t>Cyclic Redundancy Check (CRC)</a:t>
            </a:r>
          </a:p>
        </p:txBody>
      </p:sp>
      <p:pic>
        <p:nvPicPr>
          <p:cNvPr id="4098" name="Picture 2" descr="Error Detection">
            <a:extLst>
              <a:ext uri="{FF2B5EF4-FFF2-40B4-BE49-F238E27FC236}">
                <a16:creationId xmlns:a16="http://schemas.microsoft.com/office/drawing/2014/main" id="{50653B8D-7D77-4D4C-8B85-7147F83D7D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88" y="1956254"/>
            <a:ext cx="577851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rror Detection">
            <a:extLst>
              <a:ext uri="{FF2B5EF4-FFF2-40B4-BE49-F238E27FC236}">
                <a16:creationId xmlns:a16="http://schemas.microsoft.com/office/drawing/2014/main" id="{72A4E0EF-B30C-48A7-8493-A62549A34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698" y="1956254"/>
            <a:ext cx="5778514" cy="440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45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636E-A817-41FE-BAA5-38BCA8F1BAB9}"/>
              </a:ext>
            </a:extLst>
          </p:cNvPr>
          <p:cNvSpPr>
            <a:spLocks noGrp="1"/>
          </p:cNvSpPr>
          <p:nvPr>
            <p:ph type="title"/>
          </p:nvPr>
        </p:nvSpPr>
        <p:spPr/>
        <p:txBody>
          <a:bodyPr/>
          <a:lstStyle/>
          <a:p>
            <a:r>
              <a:rPr lang="en-US" dirty="0"/>
              <a:t>Other Methods used 	</a:t>
            </a:r>
            <a:endParaRPr lang="en-IN" dirty="0"/>
          </a:p>
        </p:txBody>
      </p:sp>
      <p:sp>
        <p:nvSpPr>
          <p:cNvPr id="3" name="Content Placeholder 2">
            <a:extLst>
              <a:ext uri="{FF2B5EF4-FFF2-40B4-BE49-F238E27FC236}">
                <a16:creationId xmlns:a16="http://schemas.microsoft.com/office/drawing/2014/main" id="{0193F133-7405-4B65-94B3-0BF4AE57405D}"/>
              </a:ext>
            </a:extLst>
          </p:cNvPr>
          <p:cNvSpPr>
            <a:spLocks noGrp="1"/>
          </p:cNvSpPr>
          <p:nvPr>
            <p:ph idx="1"/>
          </p:nvPr>
        </p:nvSpPr>
        <p:spPr/>
        <p:txBody>
          <a:bodyPr/>
          <a:lstStyle/>
          <a:p>
            <a:r>
              <a:rPr lang="en-US" dirty="0"/>
              <a:t>Encryption</a:t>
            </a:r>
          </a:p>
          <a:p>
            <a:r>
              <a:rPr lang="en-US" dirty="0"/>
              <a:t>User access controls</a:t>
            </a:r>
          </a:p>
          <a:p>
            <a:r>
              <a:rPr lang="en-US" dirty="0"/>
              <a:t>Version control</a:t>
            </a:r>
          </a:p>
          <a:p>
            <a:r>
              <a:rPr lang="en-US" dirty="0"/>
              <a:t>Backup and recovery procedures</a:t>
            </a:r>
          </a:p>
          <a:p>
            <a:r>
              <a:rPr lang="en-US" dirty="0"/>
              <a:t>Error detection software</a:t>
            </a:r>
            <a:endParaRPr lang="en-IN" dirty="0"/>
          </a:p>
        </p:txBody>
      </p:sp>
    </p:spTree>
    <p:extLst>
      <p:ext uri="{BB962C8B-B14F-4D97-AF65-F5344CB8AC3E}">
        <p14:creationId xmlns:p14="http://schemas.microsoft.com/office/powerpoint/2010/main" val="65789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69C5-67E3-4A81-96F4-BBCB3943FDA0}"/>
              </a:ext>
            </a:extLst>
          </p:cNvPr>
          <p:cNvSpPr>
            <a:spLocks noGrp="1"/>
          </p:cNvSpPr>
          <p:nvPr>
            <p:ph type="title"/>
          </p:nvPr>
        </p:nvSpPr>
        <p:spPr/>
        <p:txBody>
          <a:bodyPr/>
          <a:lstStyle/>
          <a:p>
            <a:r>
              <a:rPr lang="en-US" dirty="0"/>
              <a:t>Digital Signature</a:t>
            </a:r>
            <a:endParaRPr lang="en-IN" dirty="0"/>
          </a:p>
        </p:txBody>
      </p:sp>
      <p:sp>
        <p:nvSpPr>
          <p:cNvPr id="3" name="Content Placeholder 2">
            <a:extLst>
              <a:ext uri="{FF2B5EF4-FFF2-40B4-BE49-F238E27FC236}">
                <a16:creationId xmlns:a16="http://schemas.microsoft.com/office/drawing/2014/main" id="{F8DE62EA-704A-4CD7-AAD2-03EB7061F2D5}"/>
              </a:ext>
            </a:extLst>
          </p:cNvPr>
          <p:cNvSpPr>
            <a:spLocks noGrp="1"/>
          </p:cNvSpPr>
          <p:nvPr>
            <p:ph idx="1"/>
          </p:nvPr>
        </p:nvSpPr>
        <p:spPr>
          <a:xfrm>
            <a:off x="838200" y="1587622"/>
            <a:ext cx="10515600" cy="4351338"/>
          </a:xfrm>
        </p:spPr>
        <p:txBody>
          <a:bodyPr/>
          <a:lstStyle/>
          <a:p>
            <a:r>
              <a:rPr lang="en-US" dirty="0"/>
              <a:t>Digital signature is a cryptographic value that is calculated from the data and a secret key known only by the signer</a:t>
            </a:r>
          </a:p>
          <a:p>
            <a:endParaRPr lang="en-IN" dirty="0"/>
          </a:p>
        </p:txBody>
      </p:sp>
    </p:spTree>
    <p:extLst>
      <p:ext uri="{BB962C8B-B14F-4D97-AF65-F5344CB8AC3E}">
        <p14:creationId xmlns:p14="http://schemas.microsoft.com/office/powerpoint/2010/main" val="71056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DF9A-322F-4024-829C-558E70826E8A}"/>
              </a:ext>
            </a:extLst>
          </p:cNvPr>
          <p:cNvSpPr>
            <a:spLocks noGrp="1"/>
          </p:cNvSpPr>
          <p:nvPr>
            <p:ph type="ctrTitle"/>
          </p:nvPr>
        </p:nvSpPr>
        <p:spPr/>
        <p:txBody>
          <a:bodyPr/>
          <a:lstStyle/>
          <a:p>
            <a:r>
              <a:rPr lang="en-US" b="1" dirty="0"/>
              <a:t>Information Security</a:t>
            </a:r>
            <a:br>
              <a:rPr lang="en-US" b="1" dirty="0"/>
            </a:br>
            <a:r>
              <a:rPr lang="en-US" sz="3200" dirty="0"/>
              <a:t>CAG-115</a:t>
            </a:r>
            <a:endParaRPr lang="en-IN" dirty="0"/>
          </a:p>
        </p:txBody>
      </p:sp>
      <p:sp>
        <p:nvSpPr>
          <p:cNvPr id="3" name="Subtitle 2">
            <a:extLst>
              <a:ext uri="{FF2B5EF4-FFF2-40B4-BE49-F238E27FC236}">
                <a16:creationId xmlns:a16="http://schemas.microsoft.com/office/drawing/2014/main" id="{0778CFDB-1A15-456F-8D57-068291DEC7FC}"/>
              </a:ext>
            </a:extLst>
          </p:cNvPr>
          <p:cNvSpPr>
            <a:spLocks noGrp="1"/>
          </p:cNvSpPr>
          <p:nvPr>
            <p:ph type="subTitle" idx="1"/>
          </p:nvPr>
        </p:nvSpPr>
        <p:spPr/>
        <p:txBody>
          <a:bodyPr/>
          <a:lstStyle/>
          <a:p>
            <a:r>
              <a:rPr lang="en-US" dirty="0"/>
              <a:t>Mahadev Parsekar</a:t>
            </a:r>
            <a:endParaRPr lang="en-IN" dirty="0"/>
          </a:p>
        </p:txBody>
      </p:sp>
      <p:sp>
        <p:nvSpPr>
          <p:cNvPr id="4" name="TextBox 3">
            <a:extLst>
              <a:ext uri="{FF2B5EF4-FFF2-40B4-BE49-F238E27FC236}">
                <a16:creationId xmlns:a16="http://schemas.microsoft.com/office/drawing/2014/main" id="{B3A63A92-FF62-46CA-AEE4-36D7E08B3100}"/>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spTree>
    <p:extLst>
      <p:ext uri="{BB962C8B-B14F-4D97-AF65-F5344CB8AC3E}">
        <p14:creationId xmlns:p14="http://schemas.microsoft.com/office/powerpoint/2010/main" val="3051729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A531-2EDD-497A-ACF2-41A78FACB365}"/>
              </a:ext>
            </a:extLst>
          </p:cNvPr>
          <p:cNvSpPr>
            <a:spLocks noGrp="1"/>
          </p:cNvSpPr>
          <p:nvPr>
            <p:ph type="title"/>
          </p:nvPr>
        </p:nvSpPr>
        <p:spPr/>
        <p:txBody>
          <a:bodyPr/>
          <a:lstStyle/>
          <a:p>
            <a:r>
              <a:rPr lang="en-US" dirty="0"/>
              <a:t>Signing</a:t>
            </a:r>
            <a:endParaRPr lang="en-IN" dirty="0"/>
          </a:p>
        </p:txBody>
      </p:sp>
      <p:sp>
        <p:nvSpPr>
          <p:cNvPr id="4" name="Rectangle 3">
            <a:extLst>
              <a:ext uri="{FF2B5EF4-FFF2-40B4-BE49-F238E27FC236}">
                <a16:creationId xmlns:a16="http://schemas.microsoft.com/office/drawing/2014/main" id="{2DD6335B-3EC1-4545-8932-4E267B09A17B}"/>
              </a:ext>
            </a:extLst>
          </p:cNvPr>
          <p:cNvSpPr/>
          <p:nvPr/>
        </p:nvSpPr>
        <p:spPr>
          <a:xfrm>
            <a:off x="403858" y="3209952"/>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solidFill>
                <a:schemeClr val="tx1"/>
              </a:solidFill>
            </a:endParaRPr>
          </a:p>
        </p:txBody>
      </p:sp>
      <p:sp>
        <p:nvSpPr>
          <p:cNvPr id="5" name="Rectangle 4">
            <a:extLst>
              <a:ext uri="{FF2B5EF4-FFF2-40B4-BE49-F238E27FC236}">
                <a16:creationId xmlns:a16="http://schemas.microsoft.com/office/drawing/2014/main" id="{10D62F67-CC29-4F96-8B25-0D7B3684D566}"/>
              </a:ext>
            </a:extLst>
          </p:cNvPr>
          <p:cNvSpPr/>
          <p:nvPr/>
        </p:nvSpPr>
        <p:spPr>
          <a:xfrm>
            <a:off x="403858" y="4290663"/>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Hashing Function</a:t>
            </a:r>
            <a:endParaRPr lang="en-IN" dirty="0">
              <a:solidFill>
                <a:schemeClr val="tx1"/>
              </a:solidFill>
            </a:endParaRPr>
          </a:p>
        </p:txBody>
      </p:sp>
      <p:sp>
        <p:nvSpPr>
          <p:cNvPr id="6" name="Rectangle 5">
            <a:extLst>
              <a:ext uri="{FF2B5EF4-FFF2-40B4-BE49-F238E27FC236}">
                <a16:creationId xmlns:a16="http://schemas.microsoft.com/office/drawing/2014/main" id="{BD8CA5F9-DF6B-47B6-A95E-AEE99246643D}"/>
              </a:ext>
            </a:extLst>
          </p:cNvPr>
          <p:cNvSpPr/>
          <p:nvPr/>
        </p:nvSpPr>
        <p:spPr>
          <a:xfrm>
            <a:off x="403858" y="5366172"/>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Hash</a:t>
            </a:r>
            <a:endParaRPr lang="en-IN" dirty="0">
              <a:solidFill>
                <a:schemeClr val="tx1"/>
              </a:solidFill>
            </a:endParaRPr>
          </a:p>
        </p:txBody>
      </p:sp>
      <p:sp>
        <p:nvSpPr>
          <p:cNvPr id="7" name="Rectangle 6">
            <a:extLst>
              <a:ext uri="{FF2B5EF4-FFF2-40B4-BE49-F238E27FC236}">
                <a16:creationId xmlns:a16="http://schemas.microsoft.com/office/drawing/2014/main" id="{5A8F57D4-F289-4061-A2F4-D4B87869EEC9}"/>
              </a:ext>
            </a:extLst>
          </p:cNvPr>
          <p:cNvSpPr/>
          <p:nvPr/>
        </p:nvSpPr>
        <p:spPr>
          <a:xfrm>
            <a:off x="2799804" y="4516116"/>
            <a:ext cx="1883229" cy="6836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Signature</a:t>
            </a:r>
          </a:p>
          <a:p>
            <a:pPr algn="ctr"/>
            <a:r>
              <a:rPr lang="en-US" dirty="0">
                <a:solidFill>
                  <a:schemeClr val="tx1"/>
                </a:solidFill>
              </a:rPr>
              <a:t>Algorithm</a:t>
            </a:r>
            <a:endParaRPr lang="en-IN" dirty="0">
              <a:solidFill>
                <a:schemeClr val="tx1"/>
              </a:solidFill>
            </a:endParaRPr>
          </a:p>
        </p:txBody>
      </p:sp>
      <p:sp>
        <p:nvSpPr>
          <p:cNvPr id="8" name="Rectangle 7">
            <a:extLst>
              <a:ext uri="{FF2B5EF4-FFF2-40B4-BE49-F238E27FC236}">
                <a16:creationId xmlns:a16="http://schemas.microsoft.com/office/drawing/2014/main" id="{685F58A3-9D70-4D96-8ED9-E00A67E3700A}"/>
              </a:ext>
            </a:extLst>
          </p:cNvPr>
          <p:cNvSpPr/>
          <p:nvPr/>
        </p:nvSpPr>
        <p:spPr>
          <a:xfrm>
            <a:off x="2696390" y="3209952"/>
            <a:ext cx="2090056" cy="9187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Signers</a:t>
            </a:r>
          </a:p>
          <a:p>
            <a:pPr algn="ctr"/>
            <a:r>
              <a:rPr lang="en-US" dirty="0">
                <a:solidFill>
                  <a:schemeClr val="tx1"/>
                </a:solidFill>
              </a:rPr>
              <a:t>Private</a:t>
            </a:r>
          </a:p>
          <a:p>
            <a:pPr algn="ctr"/>
            <a:r>
              <a:rPr lang="en-US" dirty="0">
                <a:solidFill>
                  <a:schemeClr val="tx1"/>
                </a:solidFill>
              </a:rPr>
              <a:t>Key</a:t>
            </a:r>
            <a:endParaRPr lang="en-IN" dirty="0">
              <a:solidFill>
                <a:schemeClr val="tx1"/>
              </a:solidFill>
            </a:endParaRPr>
          </a:p>
        </p:txBody>
      </p:sp>
      <p:grpSp>
        <p:nvGrpSpPr>
          <p:cNvPr id="35" name="Group 34">
            <a:extLst>
              <a:ext uri="{FF2B5EF4-FFF2-40B4-BE49-F238E27FC236}">
                <a16:creationId xmlns:a16="http://schemas.microsoft.com/office/drawing/2014/main" id="{04FC362F-48C8-439E-8F8E-682BE4965A6D}"/>
              </a:ext>
            </a:extLst>
          </p:cNvPr>
          <p:cNvGrpSpPr/>
          <p:nvPr/>
        </p:nvGrpSpPr>
        <p:grpSpPr>
          <a:xfrm>
            <a:off x="5279568" y="3619066"/>
            <a:ext cx="2090056" cy="1780856"/>
            <a:chOff x="5279568" y="3792120"/>
            <a:chExt cx="2090056" cy="1780856"/>
          </a:xfrm>
        </p:grpSpPr>
        <p:sp>
          <p:nvSpPr>
            <p:cNvPr id="9" name="Rectangle 8">
              <a:extLst>
                <a:ext uri="{FF2B5EF4-FFF2-40B4-BE49-F238E27FC236}">
                  <a16:creationId xmlns:a16="http://schemas.microsoft.com/office/drawing/2014/main" id="{B3BE981C-8393-4C81-9B77-E9A4D9EBEEE3}"/>
                </a:ext>
              </a:extLst>
            </p:cNvPr>
            <p:cNvSpPr/>
            <p:nvPr/>
          </p:nvSpPr>
          <p:spPr>
            <a:xfrm>
              <a:off x="5279568" y="3792120"/>
              <a:ext cx="2090056" cy="1780856"/>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Rectangle 9">
              <a:extLst>
                <a:ext uri="{FF2B5EF4-FFF2-40B4-BE49-F238E27FC236}">
                  <a16:creationId xmlns:a16="http://schemas.microsoft.com/office/drawing/2014/main" id="{B1166031-788E-4813-93D4-EC6FD4EA1DF9}"/>
                </a:ext>
              </a:extLst>
            </p:cNvPr>
            <p:cNvSpPr/>
            <p:nvPr/>
          </p:nvSpPr>
          <p:spPr>
            <a:xfrm>
              <a:off x="5468979" y="3996748"/>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solidFill>
                  <a:schemeClr val="tx1"/>
                </a:solidFill>
              </a:endParaRPr>
            </a:p>
          </p:txBody>
        </p:sp>
        <p:sp>
          <p:nvSpPr>
            <p:cNvPr id="11" name="Rectangle 10">
              <a:extLst>
                <a:ext uri="{FF2B5EF4-FFF2-40B4-BE49-F238E27FC236}">
                  <a16:creationId xmlns:a16="http://schemas.microsoft.com/office/drawing/2014/main" id="{1D22D424-B989-492B-A384-1F50D77DCA95}"/>
                </a:ext>
              </a:extLst>
            </p:cNvPr>
            <p:cNvSpPr/>
            <p:nvPr/>
          </p:nvSpPr>
          <p:spPr>
            <a:xfrm>
              <a:off x="5468979" y="4732622"/>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Signature</a:t>
              </a:r>
              <a:endParaRPr lang="en-IN" dirty="0">
                <a:solidFill>
                  <a:schemeClr val="tx1"/>
                </a:solidFill>
              </a:endParaRPr>
            </a:p>
          </p:txBody>
        </p:sp>
      </p:grpSp>
      <p:sp>
        <p:nvSpPr>
          <p:cNvPr id="12" name="Rectangle 11">
            <a:extLst>
              <a:ext uri="{FF2B5EF4-FFF2-40B4-BE49-F238E27FC236}">
                <a16:creationId xmlns:a16="http://schemas.microsoft.com/office/drawing/2014/main" id="{90006FEA-722D-405E-9AB5-C9B24E448A58}"/>
              </a:ext>
            </a:extLst>
          </p:cNvPr>
          <p:cNvSpPr/>
          <p:nvPr/>
        </p:nvSpPr>
        <p:spPr>
          <a:xfrm>
            <a:off x="8004257" y="2976523"/>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Hashing Function</a:t>
            </a:r>
            <a:endParaRPr lang="en-IN" dirty="0">
              <a:solidFill>
                <a:schemeClr val="tx1"/>
              </a:solidFill>
            </a:endParaRPr>
          </a:p>
        </p:txBody>
      </p:sp>
      <p:sp>
        <p:nvSpPr>
          <p:cNvPr id="13" name="Rectangle 12">
            <a:extLst>
              <a:ext uri="{FF2B5EF4-FFF2-40B4-BE49-F238E27FC236}">
                <a16:creationId xmlns:a16="http://schemas.microsoft.com/office/drawing/2014/main" id="{17267BB3-4F6A-4695-893D-CFE01D4B01A5}"/>
              </a:ext>
            </a:extLst>
          </p:cNvPr>
          <p:cNvSpPr/>
          <p:nvPr/>
        </p:nvSpPr>
        <p:spPr>
          <a:xfrm>
            <a:off x="8004258" y="4559568"/>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Verification Algorithm</a:t>
            </a:r>
            <a:endParaRPr lang="en-IN" dirty="0">
              <a:solidFill>
                <a:schemeClr val="tx1"/>
              </a:solidFill>
            </a:endParaRPr>
          </a:p>
        </p:txBody>
      </p:sp>
      <p:sp>
        <p:nvSpPr>
          <p:cNvPr id="14" name="Rectangle 13">
            <a:extLst>
              <a:ext uri="{FF2B5EF4-FFF2-40B4-BE49-F238E27FC236}">
                <a16:creationId xmlns:a16="http://schemas.microsoft.com/office/drawing/2014/main" id="{3E720A39-2434-4018-BBFD-ECC317D7B75B}"/>
              </a:ext>
            </a:extLst>
          </p:cNvPr>
          <p:cNvSpPr/>
          <p:nvPr/>
        </p:nvSpPr>
        <p:spPr>
          <a:xfrm>
            <a:off x="8004258" y="5399922"/>
            <a:ext cx="1715589" cy="10092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Signers</a:t>
            </a:r>
          </a:p>
          <a:p>
            <a:pPr algn="ctr"/>
            <a:r>
              <a:rPr lang="en-US" dirty="0">
                <a:solidFill>
                  <a:schemeClr val="tx1"/>
                </a:solidFill>
              </a:rPr>
              <a:t>Private</a:t>
            </a:r>
          </a:p>
          <a:p>
            <a:pPr algn="ctr"/>
            <a:r>
              <a:rPr lang="en-US" dirty="0">
                <a:solidFill>
                  <a:schemeClr val="tx1"/>
                </a:solidFill>
              </a:rPr>
              <a:t>Key</a:t>
            </a:r>
            <a:endParaRPr lang="en-IN" dirty="0">
              <a:solidFill>
                <a:schemeClr val="tx1"/>
              </a:solidFill>
            </a:endParaRPr>
          </a:p>
        </p:txBody>
      </p:sp>
      <p:sp>
        <p:nvSpPr>
          <p:cNvPr id="15" name="Rectangle 14">
            <a:extLst>
              <a:ext uri="{FF2B5EF4-FFF2-40B4-BE49-F238E27FC236}">
                <a16:creationId xmlns:a16="http://schemas.microsoft.com/office/drawing/2014/main" id="{37A3880D-0B76-491D-B446-EB02194DD952}"/>
              </a:ext>
            </a:extLst>
          </p:cNvPr>
          <p:cNvSpPr/>
          <p:nvPr/>
        </p:nvSpPr>
        <p:spPr>
          <a:xfrm>
            <a:off x="10069285" y="3479432"/>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Equal</a:t>
            </a:r>
            <a:endParaRPr lang="en-IN" dirty="0">
              <a:solidFill>
                <a:schemeClr val="tx1"/>
              </a:solidFill>
            </a:endParaRPr>
          </a:p>
        </p:txBody>
      </p:sp>
      <p:sp>
        <p:nvSpPr>
          <p:cNvPr id="16" name="Rectangle 15">
            <a:extLst>
              <a:ext uri="{FF2B5EF4-FFF2-40B4-BE49-F238E27FC236}">
                <a16:creationId xmlns:a16="http://schemas.microsoft.com/office/drawing/2014/main" id="{AE773527-8F09-4A2C-A5FB-C13C12EDA298}"/>
              </a:ext>
            </a:extLst>
          </p:cNvPr>
          <p:cNvSpPr/>
          <p:nvPr/>
        </p:nvSpPr>
        <p:spPr>
          <a:xfrm>
            <a:off x="10069285" y="4560143"/>
            <a:ext cx="1715589" cy="583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Hash</a:t>
            </a:r>
            <a:endParaRPr lang="en-IN" dirty="0">
              <a:solidFill>
                <a:schemeClr val="tx1"/>
              </a:solidFill>
            </a:endParaRPr>
          </a:p>
        </p:txBody>
      </p:sp>
      <p:sp>
        <p:nvSpPr>
          <p:cNvPr id="17" name="Rectangle 16">
            <a:extLst>
              <a:ext uri="{FF2B5EF4-FFF2-40B4-BE49-F238E27FC236}">
                <a16:creationId xmlns:a16="http://schemas.microsoft.com/office/drawing/2014/main" id="{00B53830-8522-4AB7-AF89-F8C38417D597}"/>
              </a:ext>
            </a:extLst>
          </p:cNvPr>
          <p:cNvSpPr/>
          <p:nvPr/>
        </p:nvSpPr>
        <p:spPr>
          <a:xfrm>
            <a:off x="1755867" y="1793437"/>
            <a:ext cx="1715589" cy="583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Sender</a:t>
            </a:r>
            <a:endParaRPr lang="en-IN" u="sng" dirty="0">
              <a:solidFill>
                <a:schemeClr val="bg1"/>
              </a:solidFill>
            </a:endParaRPr>
          </a:p>
        </p:txBody>
      </p:sp>
      <p:sp>
        <p:nvSpPr>
          <p:cNvPr id="18" name="Rectangle 17">
            <a:extLst>
              <a:ext uri="{FF2B5EF4-FFF2-40B4-BE49-F238E27FC236}">
                <a16:creationId xmlns:a16="http://schemas.microsoft.com/office/drawing/2014/main" id="{DA5B5762-0E0A-414A-A858-63127476CF2D}"/>
              </a:ext>
            </a:extLst>
          </p:cNvPr>
          <p:cNvSpPr/>
          <p:nvPr/>
        </p:nvSpPr>
        <p:spPr>
          <a:xfrm>
            <a:off x="7862749" y="1793437"/>
            <a:ext cx="1715589" cy="583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Receiver</a:t>
            </a:r>
            <a:endParaRPr lang="en-IN" u="sng" dirty="0">
              <a:solidFill>
                <a:schemeClr val="bg1"/>
              </a:solidFill>
            </a:endParaRPr>
          </a:p>
        </p:txBody>
      </p:sp>
      <p:cxnSp>
        <p:nvCxnSpPr>
          <p:cNvPr id="19" name="Straight Arrow Connector 18">
            <a:extLst>
              <a:ext uri="{FF2B5EF4-FFF2-40B4-BE49-F238E27FC236}">
                <a16:creationId xmlns:a16="http://schemas.microsoft.com/office/drawing/2014/main" id="{E370AE98-97D6-4BDC-B009-484ABB9E7985}"/>
              </a:ext>
            </a:extLst>
          </p:cNvPr>
          <p:cNvCxnSpPr>
            <a:stCxn id="4" idx="2"/>
            <a:endCxn id="5" idx="0"/>
          </p:cNvCxnSpPr>
          <p:nvPr/>
        </p:nvCxnSpPr>
        <p:spPr>
          <a:xfrm>
            <a:off x="1261653" y="3793427"/>
            <a:ext cx="0" cy="4972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AB0F518-C929-4896-915C-5425D11D5F8A}"/>
              </a:ext>
            </a:extLst>
          </p:cNvPr>
          <p:cNvCxnSpPr>
            <a:stCxn id="5" idx="2"/>
            <a:endCxn id="6" idx="0"/>
          </p:cNvCxnSpPr>
          <p:nvPr/>
        </p:nvCxnSpPr>
        <p:spPr>
          <a:xfrm>
            <a:off x="1261653" y="4874138"/>
            <a:ext cx="0" cy="4920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BC5C868-AD94-4832-8040-D4A00D877A3D}"/>
              </a:ext>
            </a:extLst>
          </p:cNvPr>
          <p:cNvCxnSpPr>
            <a:stCxn id="6" idx="2"/>
            <a:endCxn id="7" idx="2"/>
          </p:cNvCxnSpPr>
          <p:nvPr/>
        </p:nvCxnSpPr>
        <p:spPr>
          <a:xfrm rot="5400000" flipH="1" flipV="1">
            <a:off x="2126582" y="4334811"/>
            <a:ext cx="749907" cy="2479766"/>
          </a:xfrm>
          <a:prstGeom prst="bentConnector3">
            <a:avLst>
              <a:gd name="adj1" fmla="val -3048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DF35C6-0B96-401F-92AF-0365506F1262}"/>
              </a:ext>
            </a:extLst>
          </p:cNvPr>
          <p:cNvCxnSpPr>
            <a:stCxn id="8" idx="2"/>
            <a:endCxn id="7" idx="0"/>
          </p:cNvCxnSpPr>
          <p:nvPr/>
        </p:nvCxnSpPr>
        <p:spPr>
          <a:xfrm>
            <a:off x="3741418" y="4128706"/>
            <a:ext cx="1" cy="387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385791-AC6B-4055-989E-EB56B65D1292}"/>
              </a:ext>
            </a:extLst>
          </p:cNvPr>
          <p:cNvCxnSpPr>
            <a:stCxn id="7" idx="3"/>
            <a:endCxn id="11" idx="1"/>
          </p:cNvCxnSpPr>
          <p:nvPr/>
        </p:nvCxnSpPr>
        <p:spPr>
          <a:xfrm flipV="1">
            <a:off x="4683033" y="4851306"/>
            <a:ext cx="785946" cy="66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9038F24-5008-4502-A286-2868C87076BF}"/>
              </a:ext>
            </a:extLst>
          </p:cNvPr>
          <p:cNvCxnSpPr>
            <a:cxnSpLocks/>
            <a:stCxn id="10" idx="0"/>
            <a:endCxn id="12" idx="1"/>
          </p:cNvCxnSpPr>
          <p:nvPr/>
        </p:nvCxnSpPr>
        <p:spPr>
          <a:xfrm rot="5400000" flipH="1" flipV="1">
            <a:off x="6887799" y="2707237"/>
            <a:ext cx="555433" cy="167748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AEDD86A-793E-4D13-AA60-E62CFDDD7DED}"/>
              </a:ext>
            </a:extLst>
          </p:cNvPr>
          <p:cNvCxnSpPr>
            <a:stCxn id="12" idx="3"/>
            <a:endCxn id="15" idx="0"/>
          </p:cNvCxnSpPr>
          <p:nvPr/>
        </p:nvCxnSpPr>
        <p:spPr>
          <a:xfrm>
            <a:off x="9719846" y="3268261"/>
            <a:ext cx="1207234" cy="21117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383A354-4572-4105-9C08-928034E37472}"/>
              </a:ext>
            </a:extLst>
          </p:cNvPr>
          <p:cNvCxnSpPr>
            <a:stCxn id="16" idx="0"/>
            <a:endCxn id="15" idx="2"/>
          </p:cNvCxnSpPr>
          <p:nvPr/>
        </p:nvCxnSpPr>
        <p:spPr>
          <a:xfrm flipV="1">
            <a:off x="10927080" y="4062907"/>
            <a:ext cx="0" cy="49723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EE79F7-7B4E-43EB-ABB1-E72A734301FF}"/>
              </a:ext>
            </a:extLst>
          </p:cNvPr>
          <p:cNvCxnSpPr>
            <a:cxnSpLocks/>
            <a:stCxn id="14" idx="0"/>
            <a:endCxn id="13" idx="2"/>
          </p:cNvCxnSpPr>
          <p:nvPr/>
        </p:nvCxnSpPr>
        <p:spPr>
          <a:xfrm flipV="1">
            <a:off x="8862053" y="5143043"/>
            <a:ext cx="0" cy="25687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A2DED56-7EEB-44AB-84E9-9CE78B8FA7CA}"/>
              </a:ext>
            </a:extLst>
          </p:cNvPr>
          <p:cNvCxnSpPr>
            <a:stCxn id="13" idx="3"/>
            <a:endCxn id="16" idx="1"/>
          </p:cNvCxnSpPr>
          <p:nvPr/>
        </p:nvCxnSpPr>
        <p:spPr>
          <a:xfrm>
            <a:off x="9719847" y="4851306"/>
            <a:ext cx="349438" cy="57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ABD4A62-48F2-4C62-AD8D-5EED6504464D}"/>
              </a:ext>
            </a:extLst>
          </p:cNvPr>
          <p:cNvCxnSpPr>
            <a:stCxn id="11" idx="3"/>
            <a:endCxn id="13" idx="1"/>
          </p:cNvCxnSpPr>
          <p:nvPr/>
        </p:nvCxnSpPr>
        <p:spPr>
          <a:xfrm>
            <a:off x="7184568" y="4851306"/>
            <a:ext cx="819690"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283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9821-9C32-4A55-BC1A-E818236645B6}"/>
              </a:ext>
            </a:extLst>
          </p:cNvPr>
          <p:cNvSpPr>
            <a:spLocks noGrp="1"/>
          </p:cNvSpPr>
          <p:nvPr>
            <p:ph type="title"/>
          </p:nvPr>
        </p:nvSpPr>
        <p:spPr/>
        <p:txBody>
          <a:bodyPr/>
          <a:lstStyle/>
          <a:p>
            <a:r>
              <a:rPr lang="en-US" dirty="0"/>
              <a:t>Hashing Algorithm which can be Used in digital Signature </a:t>
            </a:r>
            <a:endParaRPr lang="en-IN" dirty="0"/>
          </a:p>
        </p:txBody>
      </p:sp>
      <p:sp>
        <p:nvSpPr>
          <p:cNvPr id="3" name="Content Placeholder 2">
            <a:extLst>
              <a:ext uri="{FF2B5EF4-FFF2-40B4-BE49-F238E27FC236}">
                <a16:creationId xmlns:a16="http://schemas.microsoft.com/office/drawing/2014/main" id="{23AC3785-D0DD-49B8-84A4-EB43F654E1C1}"/>
              </a:ext>
            </a:extLst>
          </p:cNvPr>
          <p:cNvSpPr>
            <a:spLocks noGrp="1"/>
          </p:cNvSpPr>
          <p:nvPr>
            <p:ph idx="1"/>
          </p:nvPr>
        </p:nvSpPr>
        <p:spPr/>
        <p:txBody>
          <a:bodyPr/>
          <a:lstStyle/>
          <a:p>
            <a:r>
              <a:rPr lang="en-US" dirty="0"/>
              <a:t>Secure Hash Algorithm-1 (SHA-1), the Secure Hashing Algorithm-2 family (SHA-2 and SHA-256)</a:t>
            </a:r>
          </a:p>
          <a:p>
            <a:pPr marL="0" indent="0">
              <a:buNone/>
            </a:pPr>
            <a:endParaRPr lang="en-US" dirty="0"/>
          </a:p>
        </p:txBody>
      </p:sp>
    </p:spTree>
    <p:extLst>
      <p:ext uri="{BB962C8B-B14F-4D97-AF65-F5344CB8AC3E}">
        <p14:creationId xmlns:p14="http://schemas.microsoft.com/office/powerpoint/2010/main" val="3885916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940B-7773-4E12-A213-F20B3772CC0F}"/>
              </a:ext>
            </a:extLst>
          </p:cNvPr>
          <p:cNvSpPr>
            <a:spLocks noGrp="1"/>
          </p:cNvSpPr>
          <p:nvPr>
            <p:ph type="title"/>
          </p:nvPr>
        </p:nvSpPr>
        <p:spPr/>
        <p:txBody>
          <a:bodyPr/>
          <a:lstStyle/>
          <a:p>
            <a:r>
              <a:rPr lang="en-US" dirty="0"/>
              <a:t>Importance of Digital Signature</a:t>
            </a:r>
            <a:endParaRPr lang="en-IN" dirty="0"/>
          </a:p>
        </p:txBody>
      </p:sp>
      <p:sp>
        <p:nvSpPr>
          <p:cNvPr id="3" name="Content Placeholder 2">
            <a:extLst>
              <a:ext uri="{FF2B5EF4-FFF2-40B4-BE49-F238E27FC236}">
                <a16:creationId xmlns:a16="http://schemas.microsoft.com/office/drawing/2014/main" id="{16DED1B6-6D3E-485A-BC34-CE2539FE5E8B}"/>
              </a:ext>
            </a:extLst>
          </p:cNvPr>
          <p:cNvSpPr>
            <a:spLocks noGrp="1"/>
          </p:cNvSpPr>
          <p:nvPr>
            <p:ph idx="1"/>
          </p:nvPr>
        </p:nvSpPr>
        <p:spPr/>
        <p:txBody>
          <a:bodyPr/>
          <a:lstStyle/>
          <a:p>
            <a:r>
              <a:rPr lang="en-IN" dirty="0"/>
              <a:t>Message authentication</a:t>
            </a:r>
          </a:p>
          <a:p>
            <a:r>
              <a:rPr lang="en-IN" dirty="0"/>
              <a:t>Data Integrity</a:t>
            </a:r>
          </a:p>
          <a:p>
            <a:r>
              <a:rPr lang="en-IN" dirty="0"/>
              <a:t>Non-repudiation</a:t>
            </a:r>
          </a:p>
        </p:txBody>
      </p:sp>
    </p:spTree>
    <p:extLst>
      <p:ext uri="{BB962C8B-B14F-4D97-AF65-F5344CB8AC3E}">
        <p14:creationId xmlns:p14="http://schemas.microsoft.com/office/powerpoint/2010/main" val="394303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7C25-EEB4-47E4-859F-FCCD45264B59}"/>
              </a:ext>
            </a:extLst>
          </p:cNvPr>
          <p:cNvSpPr>
            <a:spLocks noGrp="1"/>
          </p:cNvSpPr>
          <p:nvPr>
            <p:ph type="title"/>
          </p:nvPr>
        </p:nvSpPr>
        <p:spPr/>
        <p:txBody>
          <a:bodyPr/>
          <a:lstStyle/>
          <a:p>
            <a:r>
              <a:rPr lang="en-IN" dirty="0"/>
              <a:t>Encryption with Digital Signature</a:t>
            </a:r>
          </a:p>
        </p:txBody>
      </p:sp>
      <p:sp>
        <p:nvSpPr>
          <p:cNvPr id="5" name="Rectangle 4">
            <a:extLst>
              <a:ext uri="{FF2B5EF4-FFF2-40B4-BE49-F238E27FC236}">
                <a16:creationId xmlns:a16="http://schemas.microsoft.com/office/drawing/2014/main" id="{E3E0E8D7-8A1F-4BD0-AD4E-D501F4B5FCB9}"/>
              </a:ext>
            </a:extLst>
          </p:cNvPr>
          <p:cNvSpPr/>
          <p:nvPr/>
        </p:nvSpPr>
        <p:spPr>
          <a:xfrm>
            <a:off x="2420982" y="2325603"/>
            <a:ext cx="1994262" cy="1105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Encryption Using</a:t>
            </a:r>
          </a:p>
          <a:p>
            <a:pPr algn="ctr"/>
            <a:r>
              <a:rPr lang="en-US" dirty="0">
                <a:solidFill>
                  <a:schemeClr val="tx1"/>
                </a:solidFill>
              </a:rPr>
              <a:t>Receivers Public key </a:t>
            </a:r>
            <a:endParaRPr lang="en-IN" dirty="0">
              <a:solidFill>
                <a:schemeClr val="tx1"/>
              </a:solidFill>
            </a:endParaRPr>
          </a:p>
        </p:txBody>
      </p:sp>
      <p:sp>
        <p:nvSpPr>
          <p:cNvPr id="6" name="Rectangle 5">
            <a:extLst>
              <a:ext uri="{FF2B5EF4-FFF2-40B4-BE49-F238E27FC236}">
                <a16:creationId xmlns:a16="http://schemas.microsoft.com/office/drawing/2014/main" id="{7F784D83-733F-4D37-8DBB-3E12EE471D1B}"/>
              </a:ext>
            </a:extLst>
          </p:cNvPr>
          <p:cNvSpPr/>
          <p:nvPr/>
        </p:nvSpPr>
        <p:spPr>
          <a:xfrm>
            <a:off x="2420982" y="3777145"/>
            <a:ext cx="1994262" cy="1105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Hashing Function</a:t>
            </a:r>
            <a:endParaRPr lang="en-IN" dirty="0">
              <a:solidFill>
                <a:schemeClr val="tx1"/>
              </a:solidFill>
            </a:endParaRPr>
          </a:p>
        </p:txBody>
      </p:sp>
      <p:sp>
        <p:nvSpPr>
          <p:cNvPr id="7" name="Rectangle 6">
            <a:extLst>
              <a:ext uri="{FF2B5EF4-FFF2-40B4-BE49-F238E27FC236}">
                <a16:creationId xmlns:a16="http://schemas.microsoft.com/office/drawing/2014/main" id="{848E004D-ACA8-4264-9522-4D5E3024C287}"/>
              </a:ext>
            </a:extLst>
          </p:cNvPr>
          <p:cNvSpPr/>
          <p:nvPr/>
        </p:nvSpPr>
        <p:spPr>
          <a:xfrm>
            <a:off x="2420982" y="5228687"/>
            <a:ext cx="1994262" cy="1105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Hash</a:t>
            </a:r>
            <a:endParaRPr lang="en-IN" dirty="0">
              <a:solidFill>
                <a:schemeClr val="tx1"/>
              </a:solidFill>
            </a:endParaRPr>
          </a:p>
        </p:txBody>
      </p:sp>
      <p:sp>
        <p:nvSpPr>
          <p:cNvPr id="8" name="Rectangle 7">
            <a:extLst>
              <a:ext uri="{FF2B5EF4-FFF2-40B4-BE49-F238E27FC236}">
                <a16:creationId xmlns:a16="http://schemas.microsoft.com/office/drawing/2014/main" id="{4C2168B5-8185-4942-BBBA-BCC7F4D6EAE0}"/>
              </a:ext>
            </a:extLst>
          </p:cNvPr>
          <p:cNvSpPr/>
          <p:nvPr/>
        </p:nvSpPr>
        <p:spPr>
          <a:xfrm>
            <a:off x="95793" y="2325603"/>
            <a:ext cx="1994262" cy="1105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solidFill>
                <a:schemeClr val="tx1"/>
              </a:solidFill>
            </a:endParaRPr>
          </a:p>
        </p:txBody>
      </p:sp>
      <p:sp>
        <p:nvSpPr>
          <p:cNvPr id="9" name="Rectangle 8">
            <a:extLst>
              <a:ext uri="{FF2B5EF4-FFF2-40B4-BE49-F238E27FC236}">
                <a16:creationId xmlns:a16="http://schemas.microsoft.com/office/drawing/2014/main" id="{49D36306-5887-465F-969F-D9D022E65A9E}"/>
              </a:ext>
            </a:extLst>
          </p:cNvPr>
          <p:cNvSpPr/>
          <p:nvPr/>
        </p:nvSpPr>
        <p:spPr>
          <a:xfrm>
            <a:off x="4902925" y="5228686"/>
            <a:ext cx="1994262" cy="1105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Digital Signature</a:t>
            </a:r>
          </a:p>
          <a:p>
            <a:pPr algn="ctr"/>
            <a:r>
              <a:rPr lang="en-US" dirty="0">
                <a:solidFill>
                  <a:schemeClr val="tx1"/>
                </a:solidFill>
              </a:rPr>
              <a:t>With Sender Private key</a:t>
            </a:r>
            <a:endParaRPr lang="en-IN" dirty="0">
              <a:solidFill>
                <a:schemeClr val="tx1"/>
              </a:solidFill>
            </a:endParaRPr>
          </a:p>
        </p:txBody>
      </p:sp>
      <p:sp>
        <p:nvSpPr>
          <p:cNvPr id="10" name="Rectangle 9">
            <a:extLst>
              <a:ext uri="{FF2B5EF4-FFF2-40B4-BE49-F238E27FC236}">
                <a16:creationId xmlns:a16="http://schemas.microsoft.com/office/drawing/2014/main" id="{CB550905-F222-49AF-9640-763D4EA63466}"/>
              </a:ext>
            </a:extLst>
          </p:cNvPr>
          <p:cNvSpPr/>
          <p:nvPr/>
        </p:nvSpPr>
        <p:spPr>
          <a:xfrm>
            <a:off x="5532118" y="2325602"/>
            <a:ext cx="1994262" cy="1105989"/>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Encrypted Data</a:t>
            </a:r>
          </a:p>
          <a:p>
            <a:pPr algn="ctr"/>
            <a:r>
              <a:rPr lang="en-US" dirty="0">
                <a:solidFill>
                  <a:schemeClr val="tx1"/>
                </a:solidFill>
              </a:rPr>
              <a:t>+</a:t>
            </a:r>
          </a:p>
          <a:p>
            <a:pPr algn="ctr"/>
            <a:r>
              <a:rPr lang="en-US" dirty="0">
                <a:solidFill>
                  <a:schemeClr val="tx1"/>
                </a:solidFill>
              </a:rPr>
              <a:t>Digital Signature</a:t>
            </a:r>
            <a:endParaRPr lang="en-IN" dirty="0">
              <a:solidFill>
                <a:schemeClr val="tx1"/>
              </a:solidFill>
            </a:endParaRPr>
          </a:p>
        </p:txBody>
      </p:sp>
      <p:cxnSp>
        <p:nvCxnSpPr>
          <p:cNvPr id="12" name="Straight Arrow Connector 11">
            <a:extLst>
              <a:ext uri="{FF2B5EF4-FFF2-40B4-BE49-F238E27FC236}">
                <a16:creationId xmlns:a16="http://schemas.microsoft.com/office/drawing/2014/main" id="{ED9D8C8A-14B5-44F1-B160-46F2B5173C23}"/>
              </a:ext>
            </a:extLst>
          </p:cNvPr>
          <p:cNvCxnSpPr>
            <a:stCxn id="8" idx="3"/>
            <a:endCxn id="5" idx="1"/>
          </p:cNvCxnSpPr>
          <p:nvPr/>
        </p:nvCxnSpPr>
        <p:spPr>
          <a:xfrm>
            <a:off x="2090055" y="2878598"/>
            <a:ext cx="330927"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906DF98-0F43-4269-A31D-A1A702438F28}"/>
              </a:ext>
            </a:extLst>
          </p:cNvPr>
          <p:cNvCxnSpPr>
            <a:cxnSpLocks/>
            <a:stCxn id="5" idx="2"/>
            <a:endCxn id="6" idx="0"/>
          </p:cNvCxnSpPr>
          <p:nvPr/>
        </p:nvCxnSpPr>
        <p:spPr>
          <a:xfrm>
            <a:off x="3418113" y="3431592"/>
            <a:ext cx="0" cy="34555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833CE4-BAE3-49FC-8270-AF5B2CE30D53}"/>
              </a:ext>
            </a:extLst>
          </p:cNvPr>
          <p:cNvCxnSpPr>
            <a:cxnSpLocks/>
            <a:stCxn id="6" idx="2"/>
            <a:endCxn id="7" idx="0"/>
          </p:cNvCxnSpPr>
          <p:nvPr/>
        </p:nvCxnSpPr>
        <p:spPr>
          <a:xfrm>
            <a:off x="3418113" y="4883134"/>
            <a:ext cx="0" cy="34555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FA8F327-E737-4C93-8292-E480B4B82B41}"/>
              </a:ext>
            </a:extLst>
          </p:cNvPr>
          <p:cNvCxnSpPr>
            <a:cxnSpLocks/>
            <a:stCxn id="7" idx="3"/>
            <a:endCxn id="9" idx="1"/>
          </p:cNvCxnSpPr>
          <p:nvPr/>
        </p:nvCxnSpPr>
        <p:spPr>
          <a:xfrm flipV="1">
            <a:off x="4415244" y="5781681"/>
            <a:ext cx="487681" cy="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36A4BC-7B68-450F-8660-E3432C917148}"/>
              </a:ext>
            </a:extLst>
          </p:cNvPr>
          <p:cNvCxnSpPr>
            <a:cxnSpLocks/>
            <a:stCxn id="5" idx="3"/>
            <a:endCxn id="10" idx="1"/>
          </p:cNvCxnSpPr>
          <p:nvPr/>
        </p:nvCxnSpPr>
        <p:spPr>
          <a:xfrm flipV="1">
            <a:off x="4415244" y="2878597"/>
            <a:ext cx="1116874" cy="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26394BC-2B66-43AE-96EE-097E8A030461}"/>
              </a:ext>
            </a:extLst>
          </p:cNvPr>
          <p:cNvSpPr/>
          <p:nvPr/>
        </p:nvSpPr>
        <p:spPr>
          <a:xfrm>
            <a:off x="8447313" y="2094126"/>
            <a:ext cx="1994262" cy="110598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Verify Signature</a:t>
            </a:r>
          </a:p>
          <a:p>
            <a:pPr algn="ctr"/>
            <a:r>
              <a:rPr lang="en-US" dirty="0">
                <a:solidFill>
                  <a:schemeClr val="tx1"/>
                </a:solidFill>
              </a:rPr>
              <a:t>With Sender Public </a:t>
            </a:r>
          </a:p>
          <a:p>
            <a:pPr algn="ctr"/>
            <a:r>
              <a:rPr lang="en-US" dirty="0">
                <a:solidFill>
                  <a:schemeClr val="tx1"/>
                </a:solidFill>
              </a:rPr>
              <a:t>key </a:t>
            </a:r>
            <a:endParaRPr lang="en-IN" dirty="0">
              <a:solidFill>
                <a:schemeClr val="tx1"/>
              </a:solidFill>
            </a:endParaRPr>
          </a:p>
        </p:txBody>
      </p:sp>
      <p:sp>
        <p:nvSpPr>
          <p:cNvPr id="38" name="Rectangle 37">
            <a:extLst>
              <a:ext uri="{FF2B5EF4-FFF2-40B4-BE49-F238E27FC236}">
                <a16:creationId xmlns:a16="http://schemas.microsoft.com/office/drawing/2014/main" id="{85D4EAE8-17C7-4117-9379-2C194E1338A3}"/>
              </a:ext>
            </a:extLst>
          </p:cNvPr>
          <p:cNvSpPr/>
          <p:nvPr/>
        </p:nvSpPr>
        <p:spPr>
          <a:xfrm>
            <a:off x="8447313" y="3777145"/>
            <a:ext cx="1994262" cy="110598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Retrieve Data using </a:t>
            </a:r>
          </a:p>
          <a:p>
            <a:pPr algn="ctr"/>
            <a:r>
              <a:rPr lang="en-US" dirty="0">
                <a:solidFill>
                  <a:schemeClr val="tx1"/>
                </a:solidFill>
              </a:rPr>
              <a:t>Receivers private key</a:t>
            </a:r>
            <a:endParaRPr lang="en-IN" dirty="0">
              <a:solidFill>
                <a:schemeClr val="tx1"/>
              </a:solidFill>
            </a:endParaRPr>
          </a:p>
        </p:txBody>
      </p:sp>
      <p:cxnSp>
        <p:nvCxnSpPr>
          <p:cNvPr id="42" name="Connector: Elbow 41">
            <a:extLst>
              <a:ext uri="{FF2B5EF4-FFF2-40B4-BE49-F238E27FC236}">
                <a16:creationId xmlns:a16="http://schemas.microsoft.com/office/drawing/2014/main" id="{C2A5EB7A-1211-4ED4-87D5-F19427A6033B}"/>
              </a:ext>
            </a:extLst>
          </p:cNvPr>
          <p:cNvCxnSpPr>
            <a:cxnSpLocks/>
          </p:cNvCxnSpPr>
          <p:nvPr/>
        </p:nvCxnSpPr>
        <p:spPr>
          <a:xfrm flipV="1">
            <a:off x="7526380" y="2647120"/>
            <a:ext cx="920933" cy="23147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5C367AF-E7C4-459F-8F10-56BB1568E51A}"/>
              </a:ext>
            </a:extLst>
          </p:cNvPr>
          <p:cNvCxnSpPr>
            <a:cxnSpLocks/>
            <a:stCxn id="37" idx="2"/>
            <a:endCxn id="38" idx="0"/>
          </p:cNvCxnSpPr>
          <p:nvPr/>
        </p:nvCxnSpPr>
        <p:spPr>
          <a:xfrm>
            <a:off x="9444444" y="3200115"/>
            <a:ext cx="0" cy="57703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32466FF-D45E-4D80-8391-6EB257C976A7}"/>
              </a:ext>
            </a:extLst>
          </p:cNvPr>
          <p:cNvSpPr txBox="1"/>
          <p:nvPr/>
        </p:nvSpPr>
        <p:spPr>
          <a:xfrm flipH="1">
            <a:off x="9557110" y="3309165"/>
            <a:ext cx="771799" cy="369332"/>
          </a:xfrm>
          <a:prstGeom prst="rect">
            <a:avLst/>
          </a:prstGeom>
          <a:noFill/>
        </p:spPr>
        <p:txBody>
          <a:bodyPr wrap="square" rtlCol="0">
            <a:spAutoFit/>
          </a:bodyPr>
          <a:lstStyle/>
          <a:p>
            <a:pPr algn="ctr"/>
            <a:r>
              <a:rPr lang="en-US" dirty="0"/>
              <a:t>Valid?</a:t>
            </a:r>
            <a:endParaRPr lang="en-IN" dirty="0"/>
          </a:p>
        </p:txBody>
      </p:sp>
      <p:sp>
        <p:nvSpPr>
          <p:cNvPr id="55" name="Rectangle 54">
            <a:extLst>
              <a:ext uri="{FF2B5EF4-FFF2-40B4-BE49-F238E27FC236}">
                <a16:creationId xmlns:a16="http://schemas.microsoft.com/office/drawing/2014/main" id="{764E9C20-732F-4109-BFE1-A6153CD46C2E}"/>
              </a:ext>
            </a:extLst>
          </p:cNvPr>
          <p:cNvSpPr/>
          <p:nvPr/>
        </p:nvSpPr>
        <p:spPr>
          <a:xfrm>
            <a:off x="8447313" y="5439700"/>
            <a:ext cx="1994262" cy="110598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endParaRPr lang="en-IN" dirty="0">
              <a:solidFill>
                <a:schemeClr val="tx1"/>
              </a:solidFill>
            </a:endParaRPr>
          </a:p>
        </p:txBody>
      </p:sp>
      <p:cxnSp>
        <p:nvCxnSpPr>
          <p:cNvPr id="56" name="Straight Arrow Connector 55">
            <a:extLst>
              <a:ext uri="{FF2B5EF4-FFF2-40B4-BE49-F238E27FC236}">
                <a16:creationId xmlns:a16="http://schemas.microsoft.com/office/drawing/2014/main" id="{36176878-C9B3-4008-AFAB-16654CBD8D09}"/>
              </a:ext>
            </a:extLst>
          </p:cNvPr>
          <p:cNvCxnSpPr>
            <a:cxnSpLocks/>
            <a:stCxn id="38" idx="2"/>
            <a:endCxn id="55" idx="0"/>
          </p:cNvCxnSpPr>
          <p:nvPr/>
        </p:nvCxnSpPr>
        <p:spPr>
          <a:xfrm>
            <a:off x="9444444" y="4883134"/>
            <a:ext cx="0" cy="5565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0084ACF-5290-44AF-AFFA-9A2B1BC5B5ED}"/>
              </a:ext>
            </a:extLst>
          </p:cNvPr>
          <p:cNvSpPr/>
          <p:nvPr/>
        </p:nvSpPr>
        <p:spPr>
          <a:xfrm>
            <a:off x="2029095" y="1427057"/>
            <a:ext cx="1994262" cy="447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Sender</a:t>
            </a:r>
            <a:endParaRPr lang="en-IN" dirty="0">
              <a:solidFill>
                <a:schemeClr val="bg1"/>
              </a:solidFill>
            </a:endParaRPr>
          </a:p>
        </p:txBody>
      </p:sp>
      <p:cxnSp>
        <p:nvCxnSpPr>
          <p:cNvPr id="65" name="Connector: Elbow 64">
            <a:extLst>
              <a:ext uri="{FF2B5EF4-FFF2-40B4-BE49-F238E27FC236}">
                <a16:creationId xmlns:a16="http://schemas.microsoft.com/office/drawing/2014/main" id="{AAE9A190-4012-41AE-A42E-4302B980B426}"/>
              </a:ext>
            </a:extLst>
          </p:cNvPr>
          <p:cNvCxnSpPr>
            <a:cxnSpLocks/>
            <a:stCxn id="9" idx="0"/>
            <a:endCxn id="10" idx="2"/>
          </p:cNvCxnSpPr>
          <p:nvPr/>
        </p:nvCxnSpPr>
        <p:spPr>
          <a:xfrm rot="5400000" flipH="1" flipV="1">
            <a:off x="5316105" y="4015543"/>
            <a:ext cx="1797095" cy="62919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9B69CD41-3FBA-4D0F-B1AC-919279185859}"/>
              </a:ext>
            </a:extLst>
          </p:cNvPr>
          <p:cNvSpPr/>
          <p:nvPr/>
        </p:nvSpPr>
        <p:spPr>
          <a:xfrm>
            <a:off x="7313021" y="1467030"/>
            <a:ext cx="1994262" cy="447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Receiver</a:t>
            </a:r>
            <a:endParaRPr lang="en-IN" dirty="0">
              <a:solidFill>
                <a:schemeClr val="bg1"/>
              </a:solidFill>
            </a:endParaRPr>
          </a:p>
        </p:txBody>
      </p:sp>
    </p:spTree>
    <p:extLst>
      <p:ext uri="{BB962C8B-B14F-4D97-AF65-F5344CB8AC3E}">
        <p14:creationId xmlns:p14="http://schemas.microsoft.com/office/powerpoint/2010/main" val="246568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4470-719D-4F3A-950E-B6C74A96ED4C}"/>
              </a:ext>
            </a:extLst>
          </p:cNvPr>
          <p:cNvSpPr>
            <a:spLocks noGrp="1"/>
          </p:cNvSpPr>
          <p:nvPr>
            <p:ph type="title"/>
          </p:nvPr>
        </p:nvSpPr>
        <p:spPr/>
        <p:txBody>
          <a:bodyPr/>
          <a:lstStyle/>
          <a:p>
            <a:r>
              <a:rPr lang="en-US" dirty="0"/>
              <a:t>Encryption Algorithm which can be Used 	</a:t>
            </a:r>
            <a:endParaRPr lang="en-IN" dirty="0"/>
          </a:p>
        </p:txBody>
      </p:sp>
      <p:sp>
        <p:nvSpPr>
          <p:cNvPr id="3" name="Content Placeholder 2">
            <a:extLst>
              <a:ext uri="{FF2B5EF4-FFF2-40B4-BE49-F238E27FC236}">
                <a16:creationId xmlns:a16="http://schemas.microsoft.com/office/drawing/2014/main" id="{64A16F8D-DB70-40F9-93EA-D74685306C3E}"/>
              </a:ext>
            </a:extLst>
          </p:cNvPr>
          <p:cNvSpPr>
            <a:spLocks noGrp="1"/>
          </p:cNvSpPr>
          <p:nvPr>
            <p:ph idx="1"/>
          </p:nvPr>
        </p:nvSpPr>
        <p:spPr/>
        <p:txBody>
          <a:bodyPr/>
          <a:lstStyle/>
          <a:p>
            <a:r>
              <a:rPr lang="en-US" dirty="0"/>
              <a:t>RSA</a:t>
            </a:r>
          </a:p>
          <a:p>
            <a:r>
              <a:rPr lang="en-US" dirty="0"/>
              <a:t>Ron Rivest, Adi Shamir, and Leonard Adleman.(1970)	</a:t>
            </a:r>
            <a:endParaRPr lang="en-IN" dirty="0"/>
          </a:p>
        </p:txBody>
      </p:sp>
    </p:spTree>
    <p:extLst>
      <p:ext uri="{BB962C8B-B14F-4D97-AF65-F5344CB8AC3E}">
        <p14:creationId xmlns:p14="http://schemas.microsoft.com/office/powerpoint/2010/main" val="1068756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FFE9-6E0E-4EB6-A37F-68674FD7289C}"/>
              </a:ext>
            </a:extLst>
          </p:cNvPr>
          <p:cNvSpPr>
            <a:spLocks noGrp="1"/>
          </p:cNvSpPr>
          <p:nvPr>
            <p:ph type="title"/>
          </p:nvPr>
        </p:nvSpPr>
        <p:spPr/>
        <p:txBody>
          <a:bodyPr/>
          <a:lstStyle/>
          <a:p>
            <a:r>
              <a:rPr lang="en-US" dirty="0"/>
              <a:t>Authentication</a:t>
            </a:r>
            <a:endParaRPr lang="en-IN" dirty="0"/>
          </a:p>
        </p:txBody>
      </p:sp>
      <p:sp>
        <p:nvSpPr>
          <p:cNvPr id="3" name="Content Placeholder 2">
            <a:extLst>
              <a:ext uri="{FF2B5EF4-FFF2-40B4-BE49-F238E27FC236}">
                <a16:creationId xmlns:a16="http://schemas.microsoft.com/office/drawing/2014/main" id="{ABBBA483-D57B-4719-BF20-7CC718AEF501}"/>
              </a:ext>
            </a:extLst>
          </p:cNvPr>
          <p:cNvSpPr>
            <a:spLocks noGrp="1"/>
          </p:cNvSpPr>
          <p:nvPr>
            <p:ph idx="1"/>
          </p:nvPr>
        </p:nvSpPr>
        <p:spPr/>
        <p:txBody>
          <a:bodyPr/>
          <a:lstStyle/>
          <a:p>
            <a:r>
              <a:rPr lang="en-US" dirty="0"/>
              <a:t>process for establishing your identity to gain access to a system</a:t>
            </a:r>
          </a:p>
          <a:p>
            <a:r>
              <a:rPr lang="en-IN" dirty="0"/>
              <a:t>Typically Two steps</a:t>
            </a:r>
          </a:p>
          <a:p>
            <a:pPr lvl="1"/>
            <a:r>
              <a:rPr lang="en-IN" dirty="0"/>
              <a:t>Identify Yourself(email id, phone number, mid, </a:t>
            </a:r>
            <a:r>
              <a:rPr lang="en-IN" dirty="0" err="1"/>
              <a:t>uid</a:t>
            </a:r>
            <a:r>
              <a:rPr lang="en-IN" dirty="0"/>
              <a:t>)</a:t>
            </a:r>
          </a:p>
          <a:p>
            <a:pPr lvl="1"/>
            <a:r>
              <a:rPr lang="en-IN" dirty="0"/>
              <a:t>Prove your identity(passwords)</a:t>
            </a:r>
          </a:p>
          <a:p>
            <a:r>
              <a:rPr lang="en-IN" dirty="0"/>
              <a:t>MFA(Multi factor authentication)</a:t>
            </a:r>
          </a:p>
          <a:p>
            <a:pPr lvl="1"/>
            <a:r>
              <a:rPr lang="en-IN" dirty="0"/>
              <a:t>OTP, finger print, iris scan</a:t>
            </a:r>
          </a:p>
          <a:p>
            <a:pPr lvl="1"/>
            <a:endParaRPr lang="en-IN" dirty="0"/>
          </a:p>
          <a:p>
            <a:pPr lvl="1"/>
            <a:endParaRPr lang="en-IN" dirty="0"/>
          </a:p>
        </p:txBody>
      </p:sp>
    </p:spTree>
    <p:extLst>
      <p:ext uri="{BB962C8B-B14F-4D97-AF65-F5344CB8AC3E}">
        <p14:creationId xmlns:p14="http://schemas.microsoft.com/office/powerpoint/2010/main" val="1627983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DFC6-7D79-44BA-9C1A-DE3EE7652E8E}"/>
              </a:ext>
            </a:extLst>
          </p:cNvPr>
          <p:cNvSpPr>
            <a:spLocks noGrp="1"/>
          </p:cNvSpPr>
          <p:nvPr>
            <p:ph type="title"/>
          </p:nvPr>
        </p:nvSpPr>
        <p:spPr/>
        <p:txBody>
          <a:bodyPr/>
          <a:lstStyle/>
          <a:p>
            <a:r>
              <a:rPr lang="en-IN" dirty="0"/>
              <a:t>Ways to Authenticate</a:t>
            </a:r>
          </a:p>
        </p:txBody>
      </p:sp>
      <p:sp>
        <p:nvSpPr>
          <p:cNvPr id="3" name="Content Placeholder 2">
            <a:extLst>
              <a:ext uri="{FF2B5EF4-FFF2-40B4-BE49-F238E27FC236}">
                <a16:creationId xmlns:a16="http://schemas.microsoft.com/office/drawing/2014/main" id="{A8D65DD0-8630-4CAA-8AB7-E3275D6B2D58}"/>
              </a:ext>
            </a:extLst>
          </p:cNvPr>
          <p:cNvSpPr>
            <a:spLocks noGrp="1"/>
          </p:cNvSpPr>
          <p:nvPr>
            <p:ph idx="1"/>
          </p:nvPr>
        </p:nvSpPr>
        <p:spPr/>
        <p:txBody>
          <a:bodyPr/>
          <a:lstStyle/>
          <a:p>
            <a:r>
              <a:rPr lang="en-US" dirty="0"/>
              <a:t>Something you are </a:t>
            </a:r>
          </a:p>
          <a:p>
            <a:pPr lvl="1"/>
            <a:r>
              <a:rPr lang="en-US" dirty="0"/>
              <a:t>Scanned Body Part</a:t>
            </a:r>
          </a:p>
          <a:p>
            <a:r>
              <a:rPr lang="en-US" dirty="0"/>
              <a:t>Something You have </a:t>
            </a:r>
          </a:p>
          <a:p>
            <a:pPr lvl="1"/>
            <a:r>
              <a:rPr lang="en-US" dirty="0"/>
              <a:t>OTPs on mobile, Token only sent previously to authenticated devices.</a:t>
            </a:r>
          </a:p>
          <a:p>
            <a:r>
              <a:rPr lang="en-US" dirty="0"/>
              <a:t>Something You know</a:t>
            </a:r>
          </a:p>
          <a:p>
            <a:pPr lvl="1"/>
            <a:r>
              <a:rPr lang="en-US" dirty="0"/>
              <a:t>Pin, Password, passphrase</a:t>
            </a:r>
          </a:p>
          <a:p>
            <a:pPr lvl="1"/>
            <a:endParaRPr lang="en-IN" dirty="0"/>
          </a:p>
        </p:txBody>
      </p:sp>
    </p:spTree>
    <p:extLst>
      <p:ext uri="{BB962C8B-B14F-4D97-AF65-F5344CB8AC3E}">
        <p14:creationId xmlns:p14="http://schemas.microsoft.com/office/powerpoint/2010/main" val="64310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3B3E-6BDA-476E-A735-D66A1B8F1EFA}"/>
              </a:ext>
            </a:extLst>
          </p:cNvPr>
          <p:cNvSpPr>
            <a:spLocks noGrp="1"/>
          </p:cNvSpPr>
          <p:nvPr>
            <p:ph type="title"/>
          </p:nvPr>
        </p:nvSpPr>
        <p:spPr/>
        <p:txBody>
          <a:bodyPr/>
          <a:lstStyle/>
          <a:p>
            <a:r>
              <a:rPr lang="en-US" dirty="0"/>
              <a:t>Course Aim</a:t>
            </a:r>
            <a:endParaRPr lang="en-IN" dirty="0"/>
          </a:p>
        </p:txBody>
      </p:sp>
      <p:sp>
        <p:nvSpPr>
          <p:cNvPr id="3" name="Content Placeholder 2">
            <a:extLst>
              <a:ext uri="{FF2B5EF4-FFF2-40B4-BE49-F238E27FC236}">
                <a16:creationId xmlns:a16="http://schemas.microsoft.com/office/drawing/2014/main" id="{24050EA6-26BA-45F2-AE35-49D269585BB8}"/>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Mangal" panose="02040503050203030202" pitchFamily="18" charset="0"/>
              </a:rPr>
              <a:t> Learn </a:t>
            </a:r>
            <a:r>
              <a:rPr lang="en-US" sz="2400" b="1" dirty="0">
                <a:effectLst/>
                <a:latin typeface="Calibri" panose="020F0502020204030204" pitchFamily="34" charset="0"/>
                <a:ea typeface="Calibri" panose="020F0502020204030204" pitchFamily="34" charset="0"/>
                <a:cs typeface="Mangal" panose="02040503050203030202" pitchFamily="18" charset="0"/>
              </a:rPr>
              <a:t>Information assurance</a:t>
            </a:r>
            <a:r>
              <a:rPr lang="en-US" sz="2400" dirty="0">
                <a:effectLst/>
                <a:latin typeface="Calibri" panose="020F0502020204030204" pitchFamily="34" charset="0"/>
                <a:ea typeface="Calibri" panose="020F0502020204030204" pitchFamily="34" charset="0"/>
                <a:cs typeface="Mangal" panose="02040503050203030202" pitchFamily="18" charset="0"/>
              </a:rPr>
              <a:t> as practiced in computer operating systems, distributed systems, networks and representative applications.</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endParaRPr lang="en-US" sz="2400" b="1"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Mangal" panose="02040503050203030202" pitchFamily="18" charset="0"/>
              </a:rPr>
              <a:t>Learn Cryptography</a:t>
            </a:r>
            <a:r>
              <a:rPr lang="en-US" sz="2400" dirty="0">
                <a:effectLst/>
                <a:latin typeface="Calibri" panose="020F0502020204030204" pitchFamily="34" charset="0"/>
                <a:ea typeface="Calibri" panose="020F0502020204030204" pitchFamily="34" charset="0"/>
                <a:cs typeface="Mangal" panose="02040503050203030202" pitchFamily="18" charset="0"/>
              </a:rPr>
              <a:t> and </a:t>
            </a:r>
            <a:r>
              <a:rPr lang="en-US" sz="2400" b="1" dirty="0">
                <a:effectLst/>
                <a:latin typeface="Calibri" panose="020F0502020204030204" pitchFamily="34" charset="0"/>
                <a:ea typeface="Calibri" panose="020F0502020204030204" pitchFamily="34" charset="0"/>
                <a:cs typeface="Mangal" panose="02040503050203030202" pitchFamily="18" charset="0"/>
              </a:rPr>
              <a:t>key encryption</a:t>
            </a:r>
            <a:r>
              <a:rPr lang="en-US" sz="2400" dirty="0">
                <a:effectLst/>
                <a:latin typeface="Calibri" panose="020F0502020204030204" pitchFamily="34" charset="0"/>
                <a:ea typeface="Calibri" panose="020F0502020204030204" pitchFamily="34" charset="0"/>
                <a:cs typeface="Mangal" panose="02040503050203030202" pitchFamily="18" charset="0"/>
              </a:rPr>
              <a:t> techniques used today.</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Mangal" panose="02040503050203030202" pitchFamily="18" charset="0"/>
              </a:rPr>
              <a:t>Comprehend relevant </a:t>
            </a:r>
            <a:r>
              <a:rPr lang="en-US" sz="2400" b="1" dirty="0">
                <a:effectLst/>
                <a:latin typeface="Calibri" panose="020F0502020204030204" pitchFamily="34" charset="0"/>
                <a:ea typeface="Calibri" panose="020F0502020204030204" pitchFamily="34" charset="0"/>
                <a:cs typeface="Mangal" panose="02040503050203030202" pitchFamily="18" charset="0"/>
              </a:rPr>
              <a:t>security parameters</a:t>
            </a:r>
            <a:r>
              <a:rPr lang="en-US" sz="2400" dirty="0">
                <a:effectLst/>
                <a:latin typeface="Calibri" panose="020F0502020204030204" pitchFamily="34" charset="0"/>
                <a:ea typeface="Calibri" panose="020F0502020204030204" pitchFamily="34" charset="0"/>
                <a:cs typeface="Mangal" panose="02040503050203030202" pitchFamily="18" charset="0"/>
              </a:rPr>
              <a:t> in the internet, web, databases and application.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E33358B6-2700-48A0-916A-964D82CA7EA9}"/>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spTree>
    <p:extLst>
      <p:ext uri="{BB962C8B-B14F-4D97-AF65-F5344CB8AC3E}">
        <p14:creationId xmlns:p14="http://schemas.microsoft.com/office/powerpoint/2010/main" val="257172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D7B-73A8-499C-AFCB-D684ECABF511}"/>
              </a:ext>
            </a:extLst>
          </p:cNvPr>
          <p:cNvSpPr>
            <a:spLocks noGrp="1"/>
          </p:cNvSpPr>
          <p:nvPr>
            <p:ph type="title"/>
          </p:nvPr>
        </p:nvSpPr>
        <p:spPr/>
        <p:txBody>
          <a:bodyPr/>
          <a:lstStyle/>
          <a:p>
            <a:r>
              <a:rPr lang="en-US" dirty="0"/>
              <a:t>Security</a:t>
            </a:r>
            <a:endParaRPr lang="en-IN" dirty="0"/>
          </a:p>
        </p:txBody>
      </p:sp>
      <p:sp>
        <p:nvSpPr>
          <p:cNvPr id="3" name="Content Placeholder 2">
            <a:extLst>
              <a:ext uri="{FF2B5EF4-FFF2-40B4-BE49-F238E27FC236}">
                <a16:creationId xmlns:a16="http://schemas.microsoft.com/office/drawing/2014/main" id="{8652CECB-25C8-474F-AD10-EA988E6461E1}"/>
              </a:ext>
            </a:extLst>
          </p:cNvPr>
          <p:cNvSpPr>
            <a:spLocks noGrp="1"/>
          </p:cNvSpPr>
          <p:nvPr>
            <p:ph idx="1"/>
          </p:nvPr>
        </p:nvSpPr>
        <p:spPr/>
        <p:txBody>
          <a:bodyPr/>
          <a:lstStyle/>
          <a:p>
            <a:pPr marL="0" indent="0">
              <a:buNone/>
            </a:pPr>
            <a:r>
              <a:rPr lang="en-US" dirty="0"/>
              <a:t>What is Security?</a:t>
            </a:r>
          </a:p>
          <a:p>
            <a:pPr marL="0" indent="0">
              <a:buNone/>
            </a:pPr>
            <a:r>
              <a:rPr lang="en-US" sz="2400" b="0" i="0" dirty="0">
                <a:effectLst/>
                <a:latin typeface="PT Sans" panose="020B0604020202020204" pitchFamily="34" charset="0"/>
              </a:rPr>
              <a:t>Information Security refers to the processes and methodologies which are designed and implemented to protect print, electronic, or any other form of confidential, private and sensitive information or data from unauthorized access, use, misuse, disclosure, destruction, modification, or disruption</a:t>
            </a:r>
            <a:endParaRPr lang="en-US" sz="2400" dirty="0"/>
          </a:p>
          <a:p>
            <a:pPr marL="0" indent="0">
              <a:buNone/>
            </a:pPr>
            <a:endParaRPr lang="en-IN" dirty="0"/>
          </a:p>
        </p:txBody>
      </p:sp>
      <p:sp>
        <p:nvSpPr>
          <p:cNvPr id="4" name="TextBox 3">
            <a:extLst>
              <a:ext uri="{FF2B5EF4-FFF2-40B4-BE49-F238E27FC236}">
                <a16:creationId xmlns:a16="http://schemas.microsoft.com/office/drawing/2014/main" id="{3FEED4DD-F30D-4260-8E23-21E3C6684ACB}"/>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spTree>
    <p:extLst>
      <p:ext uri="{BB962C8B-B14F-4D97-AF65-F5344CB8AC3E}">
        <p14:creationId xmlns:p14="http://schemas.microsoft.com/office/powerpoint/2010/main" val="351984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BD8C-FA5B-44D6-B248-EA6BD40D608C}"/>
              </a:ext>
            </a:extLst>
          </p:cNvPr>
          <p:cNvSpPr>
            <a:spLocks noGrp="1"/>
          </p:cNvSpPr>
          <p:nvPr>
            <p:ph type="title"/>
          </p:nvPr>
        </p:nvSpPr>
        <p:spPr/>
        <p:txBody>
          <a:bodyPr/>
          <a:lstStyle/>
          <a:p>
            <a:r>
              <a:rPr lang="en-US" dirty="0"/>
              <a:t>Principles of Security</a:t>
            </a:r>
            <a:endParaRPr lang="en-IN" dirty="0"/>
          </a:p>
        </p:txBody>
      </p:sp>
      <p:sp>
        <p:nvSpPr>
          <p:cNvPr id="3" name="Content Placeholder 2">
            <a:extLst>
              <a:ext uri="{FF2B5EF4-FFF2-40B4-BE49-F238E27FC236}">
                <a16:creationId xmlns:a16="http://schemas.microsoft.com/office/drawing/2014/main" id="{77E78633-9006-441F-B730-9D95A925C6C3}"/>
              </a:ext>
            </a:extLst>
          </p:cNvPr>
          <p:cNvSpPr>
            <a:spLocks noGrp="1"/>
          </p:cNvSpPr>
          <p:nvPr>
            <p:ph idx="1"/>
          </p:nvPr>
        </p:nvSpPr>
        <p:spPr/>
        <p:txBody>
          <a:bodyPr/>
          <a:lstStyle/>
          <a:p>
            <a:pPr marL="514350" indent="-514350">
              <a:buFont typeface="+mj-lt"/>
              <a:buAutoNum type="arabicPeriod"/>
            </a:pPr>
            <a:r>
              <a:rPr lang="en-US" dirty="0"/>
              <a:t>Confidentiality</a:t>
            </a:r>
          </a:p>
          <a:p>
            <a:pPr marL="514350" indent="-514350">
              <a:buFont typeface="+mj-lt"/>
              <a:buAutoNum type="arabicPeriod"/>
            </a:pPr>
            <a:r>
              <a:rPr lang="en-US" dirty="0"/>
              <a:t>Authentication</a:t>
            </a:r>
          </a:p>
          <a:p>
            <a:pPr marL="514350" indent="-514350">
              <a:buFont typeface="+mj-lt"/>
              <a:buAutoNum type="arabicPeriod"/>
            </a:pPr>
            <a:r>
              <a:rPr lang="en-US" dirty="0"/>
              <a:t>Integrity</a:t>
            </a:r>
          </a:p>
          <a:p>
            <a:pPr marL="514350" indent="-514350">
              <a:buFont typeface="+mj-lt"/>
              <a:buAutoNum type="arabicPeriod"/>
            </a:pPr>
            <a:r>
              <a:rPr lang="en-US" dirty="0"/>
              <a:t>Non-Repudiation</a:t>
            </a:r>
          </a:p>
          <a:p>
            <a:pPr marL="514350" indent="-514350">
              <a:buFont typeface="+mj-lt"/>
              <a:buAutoNum type="arabicPeriod"/>
            </a:pPr>
            <a:r>
              <a:rPr lang="en-US" dirty="0"/>
              <a:t>Access Control</a:t>
            </a:r>
          </a:p>
          <a:p>
            <a:pPr marL="514350" indent="-514350">
              <a:buFont typeface="+mj-lt"/>
              <a:buAutoNum type="arabicPeriod"/>
            </a:pPr>
            <a:r>
              <a:rPr lang="en-US" dirty="0"/>
              <a:t>Availability</a:t>
            </a:r>
          </a:p>
          <a:p>
            <a:pPr marL="0" indent="0">
              <a:buNone/>
            </a:pPr>
            <a:endParaRPr lang="en-IN" dirty="0"/>
          </a:p>
        </p:txBody>
      </p:sp>
      <p:sp>
        <p:nvSpPr>
          <p:cNvPr id="4" name="TextBox 3">
            <a:extLst>
              <a:ext uri="{FF2B5EF4-FFF2-40B4-BE49-F238E27FC236}">
                <a16:creationId xmlns:a16="http://schemas.microsoft.com/office/drawing/2014/main" id="{3FCDFB86-7D9A-48BA-B548-9FF871333461}"/>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spTree>
    <p:extLst>
      <p:ext uri="{BB962C8B-B14F-4D97-AF65-F5344CB8AC3E}">
        <p14:creationId xmlns:p14="http://schemas.microsoft.com/office/powerpoint/2010/main" val="41179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2C46-E4F5-462C-A926-597B05BAFEE6}"/>
              </a:ext>
            </a:extLst>
          </p:cNvPr>
          <p:cNvSpPr>
            <a:spLocks noGrp="1"/>
          </p:cNvSpPr>
          <p:nvPr>
            <p:ph type="title"/>
          </p:nvPr>
        </p:nvSpPr>
        <p:spPr/>
        <p:txBody>
          <a:bodyPr/>
          <a:lstStyle/>
          <a:p>
            <a:r>
              <a:rPr lang="en-US" dirty="0"/>
              <a:t>Confidentiality</a:t>
            </a:r>
            <a:endParaRPr lang="en-IN" dirty="0"/>
          </a:p>
        </p:txBody>
      </p:sp>
      <p:sp>
        <p:nvSpPr>
          <p:cNvPr id="3" name="Content Placeholder 2">
            <a:extLst>
              <a:ext uri="{FF2B5EF4-FFF2-40B4-BE49-F238E27FC236}">
                <a16:creationId xmlns:a16="http://schemas.microsoft.com/office/drawing/2014/main" id="{4253FF99-45FA-4920-B501-E002153EF06E}"/>
              </a:ext>
            </a:extLst>
          </p:cNvPr>
          <p:cNvSpPr>
            <a:spLocks noGrp="1"/>
          </p:cNvSpPr>
          <p:nvPr>
            <p:ph idx="1"/>
          </p:nvPr>
        </p:nvSpPr>
        <p:spPr/>
        <p:txBody>
          <a:bodyPr/>
          <a:lstStyle/>
          <a:p>
            <a:r>
              <a:rPr lang="en-US" dirty="0"/>
              <a:t>Sender and recipient has access to the content of the message.</a:t>
            </a:r>
          </a:p>
        </p:txBody>
      </p:sp>
      <p:grpSp>
        <p:nvGrpSpPr>
          <p:cNvPr id="12" name="Group 11">
            <a:extLst>
              <a:ext uri="{FF2B5EF4-FFF2-40B4-BE49-F238E27FC236}">
                <a16:creationId xmlns:a16="http://schemas.microsoft.com/office/drawing/2014/main" id="{AFFB0827-DF04-4CF0-9824-3381EC57CD20}"/>
              </a:ext>
            </a:extLst>
          </p:cNvPr>
          <p:cNvGrpSpPr/>
          <p:nvPr/>
        </p:nvGrpSpPr>
        <p:grpSpPr>
          <a:xfrm>
            <a:off x="1240403" y="2589785"/>
            <a:ext cx="810287" cy="1681062"/>
            <a:chOff x="1240404" y="2600312"/>
            <a:chExt cx="810287" cy="1681062"/>
          </a:xfrm>
        </p:grpSpPr>
        <p:grpSp>
          <p:nvGrpSpPr>
            <p:cNvPr id="10" name="Group 9">
              <a:extLst>
                <a:ext uri="{FF2B5EF4-FFF2-40B4-BE49-F238E27FC236}">
                  <a16:creationId xmlns:a16="http://schemas.microsoft.com/office/drawing/2014/main" id="{2BCD876C-8C4D-4038-9207-227210DB0E6F}"/>
                </a:ext>
              </a:extLst>
            </p:cNvPr>
            <p:cNvGrpSpPr/>
            <p:nvPr/>
          </p:nvGrpSpPr>
          <p:grpSpPr>
            <a:xfrm>
              <a:off x="1240404" y="2600312"/>
              <a:ext cx="810287" cy="1311730"/>
              <a:chOff x="1049572" y="2600312"/>
              <a:chExt cx="1168841" cy="1892174"/>
            </a:xfrm>
          </p:grpSpPr>
          <p:sp>
            <p:nvSpPr>
              <p:cNvPr id="8" name="Oval 7">
                <a:extLst>
                  <a:ext uri="{FF2B5EF4-FFF2-40B4-BE49-F238E27FC236}">
                    <a16:creationId xmlns:a16="http://schemas.microsoft.com/office/drawing/2014/main" id="{23A9B175-4206-4491-B68A-5F8A86A6AB0D}"/>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31235EAC-D111-46F5-9D4C-FD82036333FE}"/>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Box 10">
              <a:extLst>
                <a:ext uri="{FF2B5EF4-FFF2-40B4-BE49-F238E27FC236}">
                  <a16:creationId xmlns:a16="http://schemas.microsoft.com/office/drawing/2014/main" id="{15E91FEC-B211-4F09-AA09-69F92B0743A8}"/>
                </a:ext>
              </a:extLst>
            </p:cNvPr>
            <p:cNvSpPr txBox="1"/>
            <p:nvPr/>
          </p:nvSpPr>
          <p:spPr>
            <a:xfrm>
              <a:off x="1292086" y="3912042"/>
              <a:ext cx="706921" cy="369332"/>
            </a:xfrm>
            <a:prstGeom prst="rect">
              <a:avLst/>
            </a:prstGeom>
            <a:noFill/>
          </p:spPr>
          <p:txBody>
            <a:bodyPr wrap="square" rtlCol="0">
              <a:spAutoFit/>
            </a:bodyPr>
            <a:lstStyle/>
            <a:p>
              <a:pPr algn="ctr"/>
              <a:r>
                <a:rPr lang="en-US" dirty="0"/>
                <a:t>Alice</a:t>
              </a:r>
              <a:endParaRPr lang="en-IN" dirty="0"/>
            </a:p>
          </p:txBody>
        </p:sp>
      </p:grpSp>
      <p:grpSp>
        <p:nvGrpSpPr>
          <p:cNvPr id="13" name="Group 12">
            <a:extLst>
              <a:ext uri="{FF2B5EF4-FFF2-40B4-BE49-F238E27FC236}">
                <a16:creationId xmlns:a16="http://schemas.microsoft.com/office/drawing/2014/main" id="{1D3788FA-A9C4-42A6-91FA-93C8257410CB}"/>
              </a:ext>
            </a:extLst>
          </p:cNvPr>
          <p:cNvGrpSpPr/>
          <p:nvPr/>
        </p:nvGrpSpPr>
        <p:grpSpPr>
          <a:xfrm>
            <a:off x="9269020" y="2589785"/>
            <a:ext cx="810287" cy="1681062"/>
            <a:chOff x="1240404" y="2600312"/>
            <a:chExt cx="810287" cy="1681062"/>
          </a:xfrm>
        </p:grpSpPr>
        <p:grpSp>
          <p:nvGrpSpPr>
            <p:cNvPr id="14" name="Group 13">
              <a:extLst>
                <a:ext uri="{FF2B5EF4-FFF2-40B4-BE49-F238E27FC236}">
                  <a16:creationId xmlns:a16="http://schemas.microsoft.com/office/drawing/2014/main" id="{045C2C3C-DE7F-4EDA-91A8-DA7611A6849C}"/>
                </a:ext>
              </a:extLst>
            </p:cNvPr>
            <p:cNvGrpSpPr/>
            <p:nvPr/>
          </p:nvGrpSpPr>
          <p:grpSpPr>
            <a:xfrm>
              <a:off x="1240404" y="2600312"/>
              <a:ext cx="810287" cy="1311730"/>
              <a:chOff x="1049572" y="2600312"/>
              <a:chExt cx="1168841" cy="1892174"/>
            </a:xfrm>
          </p:grpSpPr>
          <p:sp>
            <p:nvSpPr>
              <p:cNvPr id="16" name="Oval 15">
                <a:extLst>
                  <a:ext uri="{FF2B5EF4-FFF2-40B4-BE49-F238E27FC236}">
                    <a16:creationId xmlns:a16="http://schemas.microsoft.com/office/drawing/2014/main" id="{98A390AB-6ABD-4C2B-B147-F6D7C758DFB6}"/>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58BFD35-BFA5-4B70-8B25-6699A2EA0C55}"/>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extBox 14">
              <a:extLst>
                <a:ext uri="{FF2B5EF4-FFF2-40B4-BE49-F238E27FC236}">
                  <a16:creationId xmlns:a16="http://schemas.microsoft.com/office/drawing/2014/main" id="{720003E7-EA77-45A1-ABC7-5E9CF7988E14}"/>
                </a:ext>
              </a:extLst>
            </p:cNvPr>
            <p:cNvSpPr txBox="1"/>
            <p:nvPr/>
          </p:nvSpPr>
          <p:spPr>
            <a:xfrm>
              <a:off x="1292086" y="3912042"/>
              <a:ext cx="706921" cy="369332"/>
            </a:xfrm>
            <a:prstGeom prst="rect">
              <a:avLst/>
            </a:prstGeom>
            <a:noFill/>
          </p:spPr>
          <p:txBody>
            <a:bodyPr wrap="square" rtlCol="0">
              <a:spAutoFit/>
            </a:bodyPr>
            <a:lstStyle/>
            <a:p>
              <a:pPr algn="ctr"/>
              <a:r>
                <a:rPr lang="en-US" dirty="0"/>
                <a:t>Bob</a:t>
              </a:r>
              <a:endParaRPr lang="en-IN" dirty="0"/>
            </a:p>
          </p:txBody>
        </p:sp>
      </p:grpSp>
      <p:sp>
        <p:nvSpPr>
          <p:cNvPr id="18" name="Arrow: Right 17">
            <a:extLst>
              <a:ext uri="{FF2B5EF4-FFF2-40B4-BE49-F238E27FC236}">
                <a16:creationId xmlns:a16="http://schemas.microsoft.com/office/drawing/2014/main" id="{B73510C1-F177-42E3-B62A-8953F0C057B3}"/>
              </a:ext>
            </a:extLst>
          </p:cNvPr>
          <p:cNvSpPr/>
          <p:nvPr/>
        </p:nvSpPr>
        <p:spPr>
          <a:xfrm>
            <a:off x="2153347" y="3295601"/>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AF7AC6CA-DCD3-4716-999C-FB8F659DCD43}"/>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sp>
        <p:nvSpPr>
          <p:cNvPr id="20" name="Arrow: Right 19">
            <a:extLst>
              <a:ext uri="{FF2B5EF4-FFF2-40B4-BE49-F238E27FC236}">
                <a16:creationId xmlns:a16="http://schemas.microsoft.com/office/drawing/2014/main" id="{13AEF438-50C4-4231-9FC4-979DE2FD80E5}"/>
              </a:ext>
            </a:extLst>
          </p:cNvPr>
          <p:cNvSpPr/>
          <p:nvPr/>
        </p:nvSpPr>
        <p:spPr>
          <a:xfrm>
            <a:off x="6841053" y="3295601"/>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5B9A6527-E6B6-4C92-88D8-CAFE591CC9F6}"/>
              </a:ext>
            </a:extLst>
          </p:cNvPr>
          <p:cNvGrpSpPr/>
          <p:nvPr/>
        </p:nvGrpSpPr>
        <p:grpSpPr>
          <a:xfrm>
            <a:off x="5264875" y="2905987"/>
            <a:ext cx="810287" cy="1168842"/>
            <a:chOff x="5192865" y="2927866"/>
            <a:chExt cx="810287" cy="1168842"/>
          </a:xfrm>
        </p:grpSpPr>
        <p:sp>
          <p:nvSpPr>
            <p:cNvPr id="21" name="Rectangle 20">
              <a:extLst>
                <a:ext uri="{FF2B5EF4-FFF2-40B4-BE49-F238E27FC236}">
                  <a16:creationId xmlns:a16="http://schemas.microsoft.com/office/drawing/2014/main" id="{4A0DDF70-6685-493C-A8FD-509A3A87CB1E}"/>
                </a:ext>
              </a:extLst>
            </p:cNvPr>
            <p:cNvSpPr/>
            <p:nvPr/>
          </p:nvSpPr>
          <p:spPr>
            <a:xfrm>
              <a:off x="5192865" y="2927866"/>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EDE6E642-361F-436A-A927-6F203C10B23F}"/>
                </a:ext>
              </a:extLst>
            </p:cNvPr>
            <p:cNvSpPr txBox="1"/>
            <p:nvPr/>
          </p:nvSpPr>
          <p:spPr>
            <a:xfrm rot="18532759" flipH="1">
              <a:off x="5061312" y="3333011"/>
              <a:ext cx="1073392" cy="307777"/>
            </a:xfrm>
            <a:prstGeom prst="rect">
              <a:avLst/>
            </a:prstGeom>
            <a:noFill/>
          </p:spPr>
          <p:txBody>
            <a:bodyPr wrap="square" rtlCol="0">
              <a:spAutoFit/>
            </a:bodyPr>
            <a:lstStyle/>
            <a:p>
              <a:r>
                <a:rPr lang="en-US" sz="1400" dirty="0">
                  <a:solidFill>
                    <a:srgbClr val="FF0000"/>
                  </a:solidFill>
                </a:rPr>
                <a:t>Confidential</a:t>
              </a:r>
              <a:endParaRPr lang="en-IN" sz="1400" dirty="0">
                <a:solidFill>
                  <a:srgbClr val="FF0000"/>
                </a:solidFill>
              </a:endParaRPr>
            </a:p>
          </p:txBody>
        </p:sp>
      </p:grpSp>
      <p:sp>
        <p:nvSpPr>
          <p:cNvPr id="24" name="Arrow: Right 23">
            <a:extLst>
              <a:ext uri="{FF2B5EF4-FFF2-40B4-BE49-F238E27FC236}">
                <a16:creationId xmlns:a16="http://schemas.microsoft.com/office/drawing/2014/main" id="{3CCBFDC6-6496-46AB-BFAB-0BFE9AC85461}"/>
              </a:ext>
            </a:extLst>
          </p:cNvPr>
          <p:cNvSpPr/>
          <p:nvPr/>
        </p:nvSpPr>
        <p:spPr>
          <a:xfrm rot="16200000">
            <a:off x="5319095" y="4364136"/>
            <a:ext cx="685662" cy="373423"/>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25" name="Group 24">
            <a:extLst>
              <a:ext uri="{FF2B5EF4-FFF2-40B4-BE49-F238E27FC236}">
                <a16:creationId xmlns:a16="http://schemas.microsoft.com/office/drawing/2014/main" id="{753E66F4-B697-4239-A01B-F7391D18FFAE}"/>
              </a:ext>
            </a:extLst>
          </p:cNvPr>
          <p:cNvGrpSpPr/>
          <p:nvPr/>
        </p:nvGrpSpPr>
        <p:grpSpPr>
          <a:xfrm>
            <a:off x="5246325" y="5026866"/>
            <a:ext cx="847386" cy="1449262"/>
            <a:chOff x="1140897" y="2600312"/>
            <a:chExt cx="1009300" cy="1726180"/>
          </a:xfrm>
        </p:grpSpPr>
        <p:grpSp>
          <p:nvGrpSpPr>
            <p:cNvPr id="26" name="Group 25">
              <a:extLst>
                <a:ext uri="{FF2B5EF4-FFF2-40B4-BE49-F238E27FC236}">
                  <a16:creationId xmlns:a16="http://schemas.microsoft.com/office/drawing/2014/main" id="{4384FDD8-A8A8-4E8A-9424-3B3D785B3826}"/>
                </a:ext>
              </a:extLst>
            </p:cNvPr>
            <p:cNvGrpSpPr/>
            <p:nvPr/>
          </p:nvGrpSpPr>
          <p:grpSpPr>
            <a:xfrm>
              <a:off x="1240404" y="2600312"/>
              <a:ext cx="810287" cy="1311730"/>
              <a:chOff x="1049572" y="2600312"/>
              <a:chExt cx="1168841" cy="1892174"/>
            </a:xfrm>
          </p:grpSpPr>
          <p:sp>
            <p:nvSpPr>
              <p:cNvPr id="28" name="Oval 27">
                <a:extLst>
                  <a:ext uri="{FF2B5EF4-FFF2-40B4-BE49-F238E27FC236}">
                    <a16:creationId xmlns:a16="http://schemas.microsoft.com/office/drawing/2014/main" id="{36313311-5CA8-427C-ABB4-217A4BAD5519}"/>
                  </a:ext>
                </a:extLst>
              </p:cNvPr>
              <p:cNvSpPr/>
              <p:nvPr/>
            </p:nvSpPr>
            <p:spPr>
              <a:xfrm>
                <a:off x="1272209" y="2600312"/>
                <a:ext cx="723568" cy="7235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22DE3D80-26D5-4820-A810-A6E909BC41FC}"/>
                  </a:ext>
                </a:extLst>
              </p:cNvPr>
              <p:cNvSpPr/>
              <p:nvPr/>
            </p:nvSpPr>
            <p:spPr>
              <a:xfrm>
                <a:off x="1049572" y="3323645"/>
                <a:ext cx="1168841" cy="11688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7" name="TextBox 26">
              <a:extLst>
                <a:ext uri="{FF2B5EF4-FFF2-40B4-BE49-F238E27FC236}">
                  <a16:creationId xmlns:a16="http://schemas.microsoft.com/office/drawing/2014/main" id="{6E864C6E-C97C-48F1-B724-1A3ABDCB48FB}"/>
                </a:ext>
              </a:extLst>
            </p:cNvPr>
            <p:cNvSpPr txBox="1"/>
            <p:nvPr/>
          </p:nvSpPr>
          <p:spPr>
            <a:xfrm>
              <a:off x="1140897" y="3923249"/>
              <a:ext cx="1009300" cy="403243"/>
            </a:xfrm>
            <a:prstGeom prst="rect">
              <a:avLst/>
            </a:prstGeom>
            <a:noFill/>
          </p:spPr>
          <p:txBody>
            <a:bodyPr wrap="square" rtlCol="0">
              <a:spAutoFit/>
            </a:bodyPr>
            <a:lstStyle/>
            <a:p>
              <a:pPr algn="ctr"/>
              <a:r>
                <a:rPr lang="en-US" sz="1600" dirty="0"/>
                <a:t>Candice</a:t>
              </a:r>
              <a:endParaRPr lang="en-IN" dirty="0"/>
            </a:p>
          </p:txBody>
        </p:sp>
      </p:grpSp>
    </p:spTree>
    <p:extLst>
      <p:ext uri="{BB962C8B-B14F-4D97-AF65-F5344CB8AC3E}">
        <p14:creationId xmlns:p14="http://schemas.microsoft.com/office/powerpoint/2010/main" val="108970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B826-965E-4FB4-9A6B-CBD787CAF30E}"/>
              </a:ext>
            </a:extLst>
          </p:cNvPr>
          <p:cNvSpPr>
            <a:spLocks noGrp="1"/>
          </p:cNvSpPr>
          <p:nvPr>
            <p:ph type="title"/>
          </p:nvPr>
        </p:nvSpPr>
        <p:spPr>
          <a:xfrm>
            <a:off x="838200" y="380123"/>
            <a:ext cx="10515600" cy="1325563"/>
          </a:xfrm>
        </p:spPr>
        <p:txBody>
          <a:bodyPr/>
          <a:lstStyle/>
          <a:p>
            <a:r>
              <a:rPr lang="en-US" dirty="0"/>
              <a:t>Authentication</a:t>
            </a:r>
            <a:endParaRPr lang="en-IN" dirty="0"/>
          </a:p>
        </p:txBody>
      </p:sp>
      <p:sp>
        <p:nvSpPr>
          <p:cNvPr id="3" name="Content Placeholder 2">
            <a:extLst>
              <a:ext uri="{FF2B5EF4-FFF2-40B4-BE49-F238E27FC236}">
                <a16:creationId xmlns:a16="http://schemas.microsoft.com/office/drawing/2014/main" id="{D10AA8F2-81D2-4E6D-914A-AB4D6102B382}"/>
              </a:ext>
            </a:extLst>
          </p:cNvPr>
          <p:cNvSpPr>
            <a:spLocks noGrp="1"/>
          </p:cNvSpPr>
          <p:nvPr>
            <p:ph idx="1"/>
          </p:nvPr>
        </p:nvSpPr>
        <p:spPr/>
        <p:txBody>
          <a:bodyPr/>
          <a:lstStyle/>
          <a:p>
            <a:r>
              <a:rPr lang="en-US" dirty="0"/>
              <a:t>Prove your identity</a:t>
            </a:r>
            <a:endParaRPr lang="en-IN" dirty="0"/>
          </a:p>
        </p:txBody>
      </p:sp>
      <p:sp>
        <p:nvSpPr>
          <p:cNvPr id="4" name="TextBox 3">
            <a:extLst>
              <a:ext uri="{FF2B5EF4-FFF2-40B4-BE49-F238E27FC236}">
                <a16:creationId xmlns:a16="http://schemas.microsoft.com/office/drawing/2014/main" id="{3B8AD74A-D648-40DC-930B-5E832A25BEE5}"/>
              </a:ext>
            </a:extLst>
          </p:cNvPr>
          <p:cNvSpPr txBox="1"/>
          <p:nvPr/>
        </p:nvSpPr>
        <p:spPr>
          <a:xfrm>
            <a:off x="0" y="41959"/>
            <a:ext cx="3665552" cy="646331"/>
          </a:xfrm>
          <a:prstGeom prst="rect">
            <a:avLst/>
          </a:prstGeom>
          <a:noFill/>
        </p:spPr>
        <p:txBody>
          <a:bodyPr wrap="square" rtlCol="0">
            <a:spAutoFit/>
          </a:bodyPr>
          <a:lstStyle/>
          <a:p>
            <a:r>
              <a:rPr lang="pt-BR" dirty="0"/>
              <a:t>C E v A p v C w r  B s  F r p H E v G L</a:t>
            </a:r>
          </a:p>
          <a:p>
            <a:endParaRPr lang="en-IN" dirty="0"/>
          </a:p>
        </p:txBody>
      </p:sp>
      <p:grpSp>
        <p:nvGrpSpPr>
          <p:cNvPr id="5" name="Group 4">
            <a:extLst>
              <a:ext uri="{FF2B5EF4-FFF2-40B4-BE49-F238E27FC236}">
                <a16:creationId xmlns:a16="http://schemas.microsoft.com/office/drawing/2014/main" id="{210CCEF2-0614-428A-809D-D40A33A7080B}"/>
              </a:ext>
            </a:extLst>
          </p:cNvPr>
          <p:cNvGrpSpPr/>
          <p:nvPr/>
        </p:nvGrpSpPr>
        <p:grpSpPr>
          <a:xfrm>
            <a:off x="1240405" y="2588469"/>
            <a:ext cx="810287" cy="1681062"/>
            <a:chOff x="1240404" y="2600312"/>
            <a:chExt cx="810287" cy="1681062"/>
          </a:xfrm>
        </p:grpSpPr>
        <p:grpSp>
          <p:nvGrpSpPr>
            <p:cNvPr id="6" name="Group 5">
              <a:extLst>
                <a:ext uri="{FF2B5EF4-FFF2-40B4-BE49-F238E27FC236}">
                  <a16:creationId xmlns:a16="http://schemas.microsoft.com/office/drawing/2014/main" id="{D1DF520A-F4F3-42D2-B4D8-CDD3AB19B65C}"/>
                </a:ext>
              </a:extLst>
            </p:cNvPr>
            <p:cNvGrpSpPr/>
            <p:nvPr/>
          </p:nvGrpSpPr>
          <p:grpSpPr>
            <a:xfrm>
              <a:off x="1240404" y="2600312"/>
              <a:ext cx="810287" cy="1311730"/>
              <a:chOff x="1049572" y="2600312"/>
              <a:chExt cx="1168841" cy="1892174"/>
            </a:xfrm>
          </p:grpSpPr>
          <p:sp>
            <p:nvSpPr>
              <p:cNvPr id="8" name="Oval 7">
                <a:extLst>
                  <a:ext uri="{FF2B5EF4-FFF2-40B4-BE49-F238E27FC236}">
                    <a16:creationId xmlns:a16="http://schemas.microsoft.com/office/drawing/2014/main" id="{1E34E46F-1F5F-4160-9975-D730E1DE9741}"/>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98F3BCA-3305-490C-AAEF-A8F05511C52B}"/>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8FB9D330-C0BF-4D64-8EF8-D7F99CC5B948}"/>
                </a:ext>
              </a:extLst>
            </p:cNvPr>
            <p:cNvSpPr txBox="1"/>
            <p:nvPr/>
          </p:nvSpPr>
          <p:spPr>
            <a:xfrm>
              <a:off x="1292086" y="3912042"/>
              <a:ext cx="706921" cy="369332"/>
            </a:xfrm>
            <a:prstGeom prst="rect">
              <a:avLst/>
            </a:prstGeom>
            <a:noFill/>
          </p:spPr>
          <p:txBody>
            <a:bodyPr wrap="square" rtlCol="0">
              <a:spAutoFit/>
            </a:bodyPr>
            <a:lstStyle/>
            <a:p>
              <a:pPr algn="ctr"/>
              <a:r>
                <a:rPr lang="en-US" dirty="0"/>
                <a:t>Alice</a:t>
              </a:r>
              <a:endParaRPr lang="en-IN" dirty="0"/>
            </a:p>
          </p:txBody>
        </p:sp>
      </p:grpSp>
      <p:grpSp>
        <p:nvGrpSpPr>
          <p:cNvPr id="10" name="Group 9">
            <a:extLst>
              <a:ext uri="{FF2B5EF4-FFF2-40B4-BE49-F238E27FC236}">
                <a16:creationId xmlns:a16="http://schemas.microsoft.com/office/drawing/2014/main" id="{E11970BF-F225-47A4-9871-2C2750F80078}"/>
              </a:ext>
            </a:extLst>
          </p:cNvPr>
          <p:cNvGrpSpPr/>
          <p:nvPr/>
        </p:nvGrpSpPr>
        <p:grpSpPr>
          <a:xfrm>
            <a:off x="9248691" y="2588469"/>
            <a:ext cx="810287" cy="1681062"/>
            <a:chOff x="1240404" y="2600312"/>
            <a:chExt cx="810287" cy="1681062"/>
          </a:xfrm>
        </p:grpSpPr>
        <p:grpSp>
          <p:nvGrpSpPr>
            <p:cNvPr id="11" name="Group 10">
              <a:extLst>
                <a:ext uri="{FF2B5EF4-FFF2-40B4-BE49-F238E27FC236}">
                  <a16:creationId xmlns:a16="http://schemas.microsoft.com/office/drawing/2014/main" id="{8FEC6E26-339C-4522-B293-82A98AE12D39}"/>
                </a:ext>
              </a:extLst>
            </p:cNvPr>
            <p:cNvGrpSpPr/>
            <p:nvPr/>
          </p:nvGrpSpPr>
          <p:grpSpPr>
            <a:xfrm>
              <a:off x="1240404" y="2600312"/>
              <a:ext cx="810287" cy="1311730"/>
              <a:chOff x="1049572" y="2600312"/>
              <a:chExt cx="1168841" cy="1892174"/>
            </a:xfrm>
          </p:grpSpPr>
          <p:sp>
            <p:nvSpPr>
              <p:cNvPr id="13" name="Oval 12">
                <a:extLst>
                  <a:ext uri="{FF2B5EF4-FFF2-40B4-BE49-F238E27FC236}">
                    <a16:creationId xmlns:a16="http://schemas.microsoft.com/office/drawing/2014/main" id="{6297F70C-33FB-4D35-A246-FE84EA548E5A}"/>
                  </a:ext>
                </a:extLst>
              </p:cNvPr>
              <p:cNvSpPr/>
              <p:nvPr/>
            </p:nvSpPr>
            <p:spPr>
              <a:xfrm>
                <a:off x="1272209" y="2600312"/>
                <a:ext cx="723568" cy="72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897D2E9-2B7B-45B1-8B45-1C20BE6A3F82}"/>
                  </a:ext>
                </a:extLst>
              </p:cNvPr>
              <p:cNvSpPr/>
              <p:nvPr/>
            </p:nvSpPr>
            <p:spPr>
              <a:xfrm>
                <a:off x="1049572" y="3323645"/>
                <a:ext cx="1168841" cy="1168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TextBox 11">
              <a:extLst>
                <a:ext uri="{FF2B5EF4-FFF2-40B4-BE49-F238E27FC236}">
                  <a16:creationId xmlns:a16="http://schemas.microsoft.com/office/drawing/2014/main" id="{6150684B-30C1-486A-9A16-2459A3144732}"/>
                </a:ext>
              </a:extLst>
            </p:cNvPr>
            <p:cNvSpPr txBox="1"/>
            <p:nvPr/>
          </p:nvSpPr>
          <p:spPr>
            <a:xfrm>
              <a:off x="1292086" y="3912042"/>
              <a:ext cx="706921" cy="369332"/>
            </a:xfrm>
            <a:prstGeom prst="rect">
              <a:avLst/>
            </a:prstGeom>
            <a:noFill/>
          </p:spPr>
          <p:txBody>
            <a:bodyPr wrap="square" rtlCol="0">
              <a:spAutoFit/>
            </a:bodyPr>
            <a:lstStyle/>
            <a:p>
              <a:pPr algn="ctr"/>
              <a:r>
                <a:rPr lang="en-US" dirty="0"/>
                <a:t>Bob</a:t>
              </a:r>
              <a:endParaRPr lang="en-IN" dirty="0"/>
            </a:p>
          </p:txBody>
        </p:sp>
      </p:grpSp>
      <p:sp>
        <p:nvSpPr>
          <p:cNvPr id="15" name="Arrow: Right 14">
            <a:extLst>
              <a:ext uri="{FF2B5EF4-FFF2-40B4-BE49-F238E27FC236}">
                <a16:creationId xmlns:a16="http://schemas.microsoft.com/office/drawing/2014/main" id="{41C2A88C-1CDC-4F78-9D0C-8AF077361197}"/>
              </a:ext>
            </a:extLst>
          </p:cNvPr>
          <p:cNvSpPr/>
          <p:nvPr/>
        </p:nvSpPr>
        <p:spPr>
          <a:xfrm>
            <a:off x="2133022" y="3294285"/>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77AF044C-3ECD-4E7D-9352-5C88F588E3AD}"/>
              </a:ext>
            </a:extLst>
          </p:cNvPr>
          <p:cNvSpPr/>
          <p:nvPr/>
        </p:nvSpPr>
        <p:spPr>
          <a:xfrm>
            <a:off x="6820729" y="3295601"/>
            <a:ext cx="2345634" cy="38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7CDA1D1B-1C63-4CFC-A56B-FBFDBA0084BC}"/>
              </a:ext>
            </a:extLst>
          </p:cNvPr>
          <p:cNvGrpSpPr/>
          <p:nvPr/>
        </p:nvGrpSpPr>
        <p:grpSpPr>
          <a:xfrm>
            <a:off x="5104903" y="2904671"/>
            <a:ext cx="1073392" cy="1168842"/>
            <a:chOff x="5053219" y="2927866"/>
            <a:chExt cx="1073392" cy="1168842"/>
          </a:xfrm>
        </p:grpSpPr>
        <p:sp>
          <p:nvSpPr>
            <p:cNvPr id="18" name="Rectangle 17">
              <a:extLst>
                <a:ext uri="{FF2B5EF4-FFF2-40B4-BE49-F238E27FC236}">
                  <a16:creationId xmlns:a16="http://schemas.microsoft.com/office/drawing/2014/main" id="{7ACA6556-E331-4243-B4CC-F4EC22B2C4DA}"/>
                </a:ext>
              </a:extLst>
            </p:cNvPr>
            <p:cNvSpPr/>
            <p:nvPr/>
          </p:nvSpPr>
          <p:spPr>
            <a:xfrm>
              <a:off x="5192865" y="2927866"/>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F1F5053-C0E1-43D1-8A2E-5F39248169FE}"/>
                </a:ext>
              </a:extLst>
            </p:cNvPr>
            <p:cNvSpPr txBox="1"/>
            <p:nvPr/>
          </p:nvSpPr>
          <p:spPr>
            <a:xfrm flipH="1">
              <a:off x="5053219" y="3037318"/>
              <a:ext cx="1073392" cy="307777"/>
            </a:xfrm>
            <a:prstGeom prst="rect">
              <a:avLst/>
            </a:prstGeom>
            <a:noFill/>
          </p:spPr>
          <p:txBody>
            <a:bodyPr wrap="square" rtlCol="0">
              <a:spAutoFit/>
            </a:bodyPr>
            <a:lstStyle/>
            <a:p>
              <a:pPr algn="ctr"/>
              <a:r>
                <a:rPr lang="en-US" sz="1400" dirty="0">
                  <a:solidFill>
                    <a:srgbClr val="FF0000"/>
                  </a:solidFill>
                </a:rPr>
                <a:t>Request</a:t>
              </a:r>
              <a:endParaRPr lang="en-IN" sz="1400" dirty="0">
                <a:solidFill>
                  <a:srgbClr val="FF0000"/>
                </a:solidFill>
              </a:endParaRPr>
            </a:p>
          </p:txBody>
        </p:sp>
      </p:grpSp>
      <p:sp>
        <p:nvSpPr>
          <p:cNvPr id="20" name="Arrow: Right 19">
            <a:extLst>
              <a:ext uri="{FF2B5EF4-FFF2-40B4-BE49-F238E27FC236}">
                <a16:creationId xmlns:a16="http://schemas.microsoft.com/office/drawing/2014/main" id="{80C8F513-7077-45C5-8179-EC8FAAAA8CE6}"/>
              </a:ext>
            </a:extLst>
          </p:cNvPr>
          <p:cNvSpPr/>
          <p:nvPr/>
        </p:nvSpPr>
        <p:spPr>
          <a:xfrm rot="16200000">
            <a:off x="5298770" y="4364136"/>
            <a:ext cx="685662" cy="373423"/>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A77C609F-8AFF-4E03-90FA-91EB9068DA09}"/>
              </a:ext>
            </a:extLst>
          </p:cNvPr>
          <p:cNvGrpSpPr/>
          <p:nvPr/>
        </p:nvGrpSpPr>
        <p:grpSpPr>
          <a:xfrm>
            <a:off x="5225998" y="5027299"/>
            <a:ext cx="847386" cy="1449262"/>
            <a:chOff x="1140897" y="2600312"/>
            <a:chExt cx="1009300" cy="1726180"/>
          </a:xfrm>
        </p:grpSpPr>
        <p:grpSp>
          <p:nvGrpSpPr>
            <p:cNvPr id="22" name="Group 21">
              <a:extLst>
                <a:ext uri="{FF2B5EF4-FFF2-40B4-BE49-F238E27FC236}">
                  <a16:creationId xmlns:a16="http://schemas.microsoft.com/office/drawing/2014/main" id="{2197253A-B2DD-4FF6-A69D-604B2CCB1590}"/>
                </a:ext>
              </a:extLst>
            </p:cNvPr>
            <p:cNvGrpSpPr/>
            <p:nvPr/>
          </p:nvGrpSpPr>
          <p:grpSpPr>
            <a:xfrm>
              <a:off x="1240404" y="2600312"/>
              <a:ext cx="810287" cy="1311730"/>
              <a:chOff x="1049572" y="2600312"/>
              <a:chExt cx="1168841" cy="1892174"/>
            </a:xfrm>
          </p:grpSpPr>
          <p:sp>
            <p:nvSpPr>
              <p:cNvPr id="24" name="Oval 23">
                <a:extLst>
                  <a:ext uri="{FF2B5EF4-FFF2-40B4-BE49-F238E27FC236}">
                    <a16:creationId xmlns:a16="http://schemas.microsoft.com/office/drawing/2014/main" id="{55E7BAE4-1067-4CCD-A14C-5753272ED3A2}"/>
                  </a:ext>
                </a:extLst>
              </p:cNvPr>
              <p:cNvSpPr/>
              <p:nvPr/>
            </p:nvSpPr>
            <p:spPr>
              <a:xfrm>
                <a:off x="1272209" y="2600312"/>
                <a:ext cx="723568" cy="7235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17186087-1A38-4E35-BE94-F90AE06EE21C}"/>
                  </a:ext>
                </a:extLst>
              </p:cNvPr>
              <p:cNvSpPr/>
              <p:nvPr/>
            </p:nvSpPr>
            <p:spPr>
              <a:xfrm>
                <a:off x="1049572" y="3323645"/>
                <a:ext cx="1168841" cy="116884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FC5DBC82-2F1B-4419-A045-DF74ADC6F10E}"/>
                </a:ext>
              </a:extLst>
            </p:cNvPr>
            <p:cNvSpPr txBox="1"/>
            <p:nvPr/>
          </p:nvSpPr>
          <p:spPr>
            <a:xfrm>
              <a:off x="1140897" y="3923249"/>
              <a:ext cx="1009300" cy="403243"/>
            </a:xfrm>
            <a:prstGeom prst="rect">
              <a:avLst/>
            </a:prstGeom>
            <a:noFill/>
          </p:spPr>
          <p:txBody>
            <a:bodyPr wrap="square" rtlCol="0">
              <a:spAutoFit/>
            </a:bodyPr>
            <a:lstStyle/>
            <a:p>
              <a:pPr algn="ctr"/>
              <a:r>
                <a:rPr lang="en-US" sz="1600" dirty="0"/>
                <a:t>Candice</a:t>
              </a:r>
              <a:endParaRPr lang="en-IN" dirty="0"/>
            </a:p>
          </p:txBody>
        </p:sp>
      </p:grpSp>
      <p:sp>
        <p:nvSpPr>
          <p:cNvPr id="26" name="Arrow: Right 25">
            <a:extLst>
              <a:ext uri="{FF2B5EF4-FFF2-40B4-BE49-F238E27FC236}">
                <a16:creationId xmlns:a16="http://schemas.microsoft.com/office/drawing/2014/main" id="{1F800AC4-0CEB-497D-9EE8-9A4F1B3BFDAB}"/>
              </a:ext>
            </a:extLst>
          </p:cNvPr>
          <p:cNvSpPr/>
          <p:nvPr/>
        </p:nvSpPr>
        <p:spPr>
          <a:xfrm>
            <a:off x="6827611" y="3294285"/>
            <a:ext cx="2345634" cy="38961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4704AD13-577B-4BC5-AC22-271AFE8D190A}"/>
              </a:ext>
            </a:extLst>
          </p:cNvPr>
          <p:cNvSpPr/>
          <p:nvPr/>
        </p:nvSpPr>
        <p:spPr>
          <a:xfrm rot="9000000">
            <a:off x="8333856" y="4420547"/>
            <a:ext cx="1041541" cy="38961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45F44864-630D-4BC1-8E16-03CD7C889BEB}"/>
              </a:ext>
            </a:extLst>
          </p:cNvPr>
          <p:cNvGrpSpPr/>
          <p:nvPr/>
        </p:nvGrpSpPr>
        <p:grpSpPr>
          <a:xfrm>
            <a:off x="7351366" y="4609827"/>
            <a:ext cx="1073392" cy="1168842"/>
            <a:chOff x="5053219" y="2927866"/>
            <a:chExt cx="1073392" cy="1168842"/>
          </a:xfrm>
        </p:grpSpPr>
        <p:sp>
          <p:nvSpPr>
            <p:cNvPr id="29" name="Rectangle 28">
              <a:extLst>
                <a:ext uri="{FF2B5EF4-FFF2-40B4-BE49-F238E27FC236}">
                  <a16:creationId xmlns:a16="http://schemas.microsoft.com/office/drawing/2014/main" id="{3A2863DE-6952-405F-A57F-851D6CA86930}"/>
                </a:ext>
              </a:extLst>
            </p:cNvPr>
            <p:cNvSpPr/>
            <p:nvPr/>
          </p:nvSpPr>
          <p:spPr>
            <a:xfrm>
              <a:off x="5192865" y="2927866"/>
              <a:ext cx="810287" cy="11688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002EF042-140A-45EA-B75F-9E317051FD18}"/>
                </a:ext>
              </a:extLst>
            </p:cNvPr>
            <p:cNvSpPr txBox="1"/>
            <p:nvPr/>
          </p:nvSpPr>
          <p:spPr>
            <a:xfrm flipH="1">
              <a:off x="5053219" y="3037318"/>
              <a:ext cx="1073392" cy="307777"/>
            </a:xfrm>
            <a:prstGeom prst="rect">
              <a:avLst/>
            </a:prstGeom>
            <a:noFill/>
          </p:spPr>
          <p:txBody>
            <a:bodyPr wrap="square" rtlCol="0">
              <a:spAutoFit/>
            </a:bodyPr>
            <a:lstStyle/>
            <a:p>
              <a:pPr algn="ctr"/>
              <a:r>
                <a:rPr lang="en-US" sz="1400" dirty="0">
                  <a:solidFill>
                    <a:srgbClr val="FF0000"/>
                  </a:solidFill>
                </a:rPr>
                <a:t>Response</a:t>
              </a:r>
              <a:endParaRPr lang="en-IN" sz="1400" dirty="0">
                <a:solidFill>
                  <a:srgbClr val="FF0000"/>
                </a:solidFill>
              </a:endParaRPr>
            </a:p>
          </p:txBody>
        </p:sp>
      </p:grpSp>
      <p:sp>
        <p:nvSpPr>
          <p:cNvPr id="31" name="Arrow: Right 30">
            <a:extLst>
              <a:ext uri="{FF2B5EF4-FFF2-40B4-BE49-F238E27FC236}">
                <a16:creationId xmlns:a16="http://schemas.microsoft.com/office/drawing/2014/main" id="{8066EC8E-A6E0-4B62-AA1C-7ABD031C1E4D}"/>
              </a:ext>
            </a:extLst>
          </p:cNvPr>
          <p:cNvSpPr/>
          <p:nvPr/>
        </p:nvSpPr>
        <p:spPr>
          <a:xfrm rot="9000000">
            <a:off x="6312062" y="5278734"/>
            <a:ext cx="1041541" cy="38961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244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xit" presetSubtype="0" fill="hold" grpId="1" nodeType="withEffect">
                                  <p:stCondLst>
                                    <p:cond delay="0"/>
                                  </p:stCondLst>
                                  <p:childTnLst>
                                    <p:animEffect transition="out" filter="fade">
                                      <p:cBhvr>
                                        <p:cTn id="44" dur="500"/>
                                        <p:tgtEl>
                                          <p:spTgt spid="15"/>
                                        </p:tgtEl>
                                      </p:cBhvr>
                                    </p:animEffect>
                                    <p:set>
                                      <p:cBhvr>
                                        <p:cTn id="45" dur="1" fill="hold">
                                          <p:stCondLst>
                                            <p:cond delay="499"/>
                                          </p:stCondLst>
                                        </p:cTn>
                                        <p:tgtEl>
                                          <p:spTgt spid="1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20" grpId="0" animBg="1"/>
      <p:bldP spid="26" grpId="0" animBg="1"/>
      <p:bldP spid="27" grpId="0" animBg="1"/>
      <p:bldP spid="3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1519</Words>
  <Application>Microsoft Office PowerPoint</Application>
  <PresentationFormat>Widescreen</PresentationFormat>
  <Paragraphs>312</Paragraphs>
  <Slides>46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PT Sans</vt:lpstr>
      <vt:lpstr>Office Theme</vt:lpstr>
      <vt:lpstr>PowerPoint Presentation</vt:lpstr>
      <vt:lpstr>PowerPoint Presentation</vt:lpstr>
      <vt:lpstr>PowerPoint Presentation</vt:lpstr>
      <vt:lpstr>Information Security CAG-115</vt:lpstr>
      <vt:lpstr>Course Aim</vt:lpstr>
      <vt:lpstr>Security</vt:lpstr>
      <vt:lpstr>Principles of Security</vt:lpstr>
      <vt:lpstr>Confidentiality</vt:lpstr>
      <vt:lpstr>Authentication</vt:lpstr>
      <vt:lpstr>Integrity</vt:lpstr>
      <vt:lpstr>Non-Repudiation</vt:lpstr>
      <vt:lpstr>Access Control</vt:lpstr>
      <vt:lpstr>Availability</vt:lpstr>
      <vt:lpstr>How policies models were broken. </vt:lpstr>
      <vt:lpstr>Attacks</vt:lpstr>
      <vt:lpstr>Passive Attacks</vt:lpstr>
      <vt:lpstr>How to avoid passive attacks</vt:lpstr>
      <vt:lpstr>Active Attacks</vt:lpstr>
      <vt:lpstr>Buffer Overflow</vt:lpstr>
      <vt:lpstr>How to avoid passive attacks</vt:lpstr>
      <vt:lpstr>Practical Side of Attacks</vt:lpstr>
      <vt:lpstr>Threats and Attacks to Information Security</vt:lpstr>
      <vt:lpstr>Mechanism</vt:lpstr>
      <vt:lpstr>Encipherment</vt:lpstr>
      <vt:lpstr>Access Control</vt:lpstr>
      <vt:lpstr>Notarization</vt:lpstr>
      <vt:lpstr>Data integrity</vt:lpstr>
      <vt:lpstr>Authentication  </vt:lpstr>
      <vt:lpstr>Bit stuffing </vt:lpstr>
      <vt:lpstr>Digital Signature</vt:lpstr>
      <vt:lpstr>Data Integrity</vt:lpstr>
      <vt:lpstr>Methods to detect Data intergrity</vt:lpstr>
      <vt:lpstr>Single Parity Check</vt:lpstr>
      <vt:lpstr>Two-Dimensional Parity Check</vt:lpstr>
      <vt:lpstr>Checksum </vt:lpstr>
      <vt:lpstr>Cyclic Redundancy Check (CRC)</vt:lpstr>
      <vt:lpstr>Cyclic Redundancy Check (CRC)</vt:lpstr>
      <vt:lpstr>Other Methods used  </vt:lpstr>
      <vt:lpstr>Digital Signature</vt:lpstr>
      <vt:lpstr>Signing</vt:lpstr>
      <vt:lpstr>Hashing Algorithm which can be Used in digital Signature </vt:lpstr>
      <vt:lpstr>Importance of Digital Signature</vt:lpstr>
      <vt:lpstr>Encryption with Digital Signature</vt:lpstr>
      <vt:lpstr>Encryption Algorithm which can be Used  </vt:lpstr>
      <vt:lpstr>Authentication</vt:lpstr>
      <vt:lpstr>Ways to Authenticate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CAG-115</dc:title>
  <dc:creator>Mahadev Parsekar</dc:creator>
  <cp:lastModifiedBy>Mahadev Parsekar</cp:lastModifiedBy>
  <cp:revision>47</cp:revision>
  <dcterms:created xsi:type="dcterms:W3CDTF">2022-03-01T18:01:26Z</dcterms:created>
  <dcterms:modified xsi:type="dcterms:W3CDTF">2022-03-11T17:29:02Z</dcterms:modified>
</cp:coreProperties>
</file>