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80" r:id="rId22"/>
    <p:sldId id="281" r:id="rId23"/>
    <p:sldId id="283" r:id="rId24"/>
    <p:sldId id="282" r:id="rId25"/>
    <p:sldId id="284" r:id="rId26"/>
    <p:sldId id="285" r:id="rId27"/>
    <p:sldId id="287" r:id="rId28"/>
    <p:sldId id="288" r:id="rId29"/>
    <p:sldId id="289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60C086C4-E3E3-48F8-8894-A8A1329F9045}">
          <p14:sldIdLst>
            <p14:sldId id="260"/>
          </p14:sldIdLst>
        </p14:section>
        <p14:section name="Introduction" id="{1352DB17-D5FE-49EF-8C70-C835456626A3}">
          <p14:sldIdLst>
            <p14:sldId id="261"/>
            <p14:sldId id="262"/>
            <p14:sldId id="263"/>
          </p14:sldIdLst>
        </p14:section>
        <p14:section name="Stream Cipher" id="{5AC303E3-285C-4D6A-9AAB-8CB3520C196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Key Exchange" id="{3542ADAB-D637-4437-9D99-001384443C5C}">
          <p14:sldIdLst>
            <p14:sldId id="275"/>
            <p14:sldId id="276"/>
            <p14:sldId id="279"/>
            <p14:sldId id="277"/>
            <p14:sldId id="278"/>
          </p14:sldIdLst>
        </p14:section>
        <p14:section name="Block CIpher" id="{06D7C35E-4233-4536-8F84-03DFC02389F8}">
          <p14:sldIdLst>
            <p14:sldId id="280"/>
            <p14:sldId id="281"/>
            <p14:sldId id="283"/>
            <p14:sldId id="282"/>
          </p14:sldIdLst>
        </p14:section>
        <p14:section name="DES" id="{A337B7E0-73DB-4738-9AC3-AEBBC7460A59}">
          <p14:sldIdLst>
            <p14:sldId id="284"/>
            <p14:sldId id="285"/>
            <p14:sldId id="287"/>
            <p14:sldId id="288"/>
            <p14:sldId id="289"/>
            <p14:sldId id="286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3 DES" id="{E3083810-7139-4AFC-A9E9-B2908A46F5F7}">
          <p14:sldIdLst>
            <p14:sldId id="298"/>
            <p14:sldId id="299"/>
            <p14:sldId id="300"/>
          </p14:sldIdLst>
        </p14:section>
        <p14:section name="AES" id="{CEDBB28E-8D98-44B0-A003-3CC4BDBD5A54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dev Parsekar" initials="MP" lastIdx="1" clrIdx="0">
    <p:extLst>
      <p:ext uri="{19B8F6BF-5375-455C-9EA6-DF929625EA0E}">
        <p15:presenceInfo xmlns:p15="http://schemas.microsoft.com/office/powerpoint/2012/main" userId="c8c085fcc59368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0000"/>
    <a:srgbClr val="EAECF0"/>
    <a:srgbClr val="FF3B3B"/>
    <a:srgbClr val="FE0000"/>
    <a:srgbClr val="FFFF57"/>
    <a:srgbClr val="FF5B5B"/>
    <a:srgbClr val="FFD85B"/>
    <a:srgbClr val="AFABAB"/>
    <a:srgbClr val="242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93366-1D9E-4C49-AC79-97F85645A66A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04ED-5603-40CB-94CC-D909FA98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2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ill-ciphe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https://www.redhat.com/en/blog/brief-history-cryptography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6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https://www.geeksforgeeks.org/playfair-cipher-with-examples/</a:t>
            </a:r>
          </a:p>
          <a:p>
            <a:r>
              <a:rPr lang="en-IN" dirty="0">
                <a:hlinkClick r:id="rId3"/>
              </a:rPr>
              <a:t>Hill Cipher - </a:t>
            </a:r>
            <a:r>
              <a:rPr lang="en-IN" dirty="0" err="1">
                <a:hlinkClick r:id="rId3"/>
              </a:rPr>
              <a:t>GeeksforGeeks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5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https://www.imperva.com/learn/application-security/man-in-the-middle-attack-mitm/</a:t>
            </a:r>
          </a:p>
          <a:p>
            <a:r>
              <a:rPr lang="en-IN" dirty="0"/>
              <a:t>https://www.geeksforgeeks.org/man-in-the-middle-attack-in-diffie-hellman-key-exchange/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9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https://www.tutorialspoint.com/cryptography/data_encryption_standard.htm</a:t>
            </a:r>
          </a:p>
          <a:p>
            <a:r>
              <a:rPr lang="en-IN" dirty="0"/>
              <a:t>https://en.wikipedia.org/wiki/DES_supplementary_material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7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https://www.youtube.com/watch?v=O4xNJsjtN6E&amp;t=135s</a:t>
            </a:r>
          </a:p>
          <a:p>
            <a:r>
              <a:rPr lang="en-IN"/>
              <a:t>https://www.techtarget.com/searchsecurity/definition/Rijndael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6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https://www.youtube.com/watch?v=9TYfiO__m2A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704ED-5603-40CB-94CC-D909FA98262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1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57EC-5ECB-4917-BF77-D61C52A5F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C8870-2762-4C15-8BAC-9A6D784F2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6235-CA35-4977-B6B6-C1525BC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0DA5-7E6E-465C-B1B6-1E46464E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6A9-0AED-4690-9BBC-09F9FA8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E80D-53CB-4640-99EF-AD449A57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D09C8-CCA9-45F3-8C4A-674D719A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4F1E-2543-4721-8B55-12D4FED0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D062-276B-42A6-9211-76A27A1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3E50-194A-498A-8267-96EAB31B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FA432-DD06-488C-BA0A-A5F35D89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5CFB4-E28E-4651-AA71-AAF7D247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B954-C58B-4190-ACB7-75B7F9F1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484D-615E-4436-8013-5DC529A4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2A65-79B0-4FEC-AE3E-B18A6E4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31F-8232-4C96-AA13-9514ED5F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F03-AC1A-4F62-87D7-0B11029D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88F8-485D-4179-A17C-AEA71DEC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99C4-F8B4-449F-A0DC-4A0E2FD7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BAD5-5943-492B-AFCF-AC4AA12A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6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92A-CF95-439B-A0FD-69B82F8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AB2E-B857-42A3-B7E1-AB630170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E44A-CAAE-4467-AF45-3874C705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F35E-11D9-4773-8034-005D948F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41DE-4337-437F-B648-F746B41C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4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4366-3DDB-4607-AFE4-7CA4925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4766-4BE9-4380-B9FC-68AE7F5F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49385-12E9-4E71-9F81-18FC98E2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5F51B-0E07-4238-9046-05EE4677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27DC-83F7-4FF4-853E-4347F2C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33E23-9876-43D6-B14E-6F2FF0D6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7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2ED-8E96-4C92-9852-96BB6D1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5FC5-4F4C-489B-A75D-4234E4A0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189FD-8375-49A7-A51B-8A8032C7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2088-C958-4BC9-B66A-4DB6783A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7839-BEBC-4316-921E-2EDA12B7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D3F51-0117-4F12-860F-154681C5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489C5-B267-4B43-AF2B-E034EB0F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8DDF-55C5-4A90-BAAB-8D7F3009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DA0B-E257-49D9-A2C7-BF181104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9B81F-62E3-4468-85FA-67E09E3E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5A1A1-1D3D-43CE-96B5-FB51B6C8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99E9C-4A2E-4D2D-8F4A-1E634172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00435-77F3-4D84-80C9-BEA4C69E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4661-4249-40FD-ACB8-376D9F76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99A9-A2C6-49F2-9AB7-51CA8BB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E750-4A02-4F5B-A8CA-4B765A4D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2579-F28D-43D3-B0F9-71049AF8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081B-EB02-4035-848D-C1E4E7930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4B5F-BD3A-40C1-A410-86E6C97F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4883-211A-4187-B0C6-8F6C6A72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1929-9D6A-487A-8DB5-76D5D59E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FDC-58B2-44E0-9895-80D86306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8AA65-B197-4061-94D0-79E5CAF18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D62AF-3679-4949-91CE-97F5FF35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67FF-D4D8-4C80-A1D2-F6519D1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EFF4-77DE-43CE-ACCD-01809998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FED7-8888-4328-9B7F-541AA508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2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71884-9871-4A42-99D1-3B5E4F9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38A1F-A481-4FD7-AF5E-F9ADCFCB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4041-A525-49BF-9EF0-8FE061AF3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CB71-A620-4FA5-B698-3812B301F50E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A6E5-2155-4E9B-A5B9-03A03BA9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2138-BF15-4C6B-BD0C-816236DB5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78F3-D89A-4632-82BB-818105D66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5C7-FE60-4344-9892-57D3004A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Cryptography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F0A3-ADFC-4869-A825-3FC42DBD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2CE5-05CE-498C-9F28-011CECC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Polyalphabetic Substitution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3103-B19B-4DFD-8D91-1D230180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one character key</a:t>
            </a:r>
          </a:p>
          <a:p>
            <a:r>
              <a:rPr lang="en-US" dirty="0"/>
              <a:t>Each of the keys encrypt one plain text character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Vigenère </a:t>
            </a:r>
          </a:p>
          <a:p>
            <a:pPr lvl="1"/>
            <a:r>
              <a:rPr lang="en-IN" dirty="0" err="1">
                <a:latin typeface="Arial" panose="020B0604020202020204" pitchFamily="34" charset="0"/>
              </a:rPr>
              <a:t>Bearfort</a:t>
            </a:r>
            <a:endParaRPr lang="en-IN" dirty="0">
              <a:latin typeface="Arial" panose="020B0604020202020204" pitchFamily="34" charset="0"/>
            </a:endParaRP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Variant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beaufort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7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6193-69A9-405B-88CD-F6D4DDF9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D17D-9DFB-4D1D-BB1E-E93701F0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 Fence Technique</a:t>
            </a:r>
          </a:p>
          <a:p>
            <a:r>
              <a:rPr lang="en-US" dirty="0"/>
              <a:t>Simple Columnar Transportation Techniques</a:t>
            </a:r>
          </a:p>
          <a:p>
            <a:r>
              <a:rPr lang="en-US" dirty="0"/>
              <a:t>Simple columnar Transportation Techniques with multiple rounds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5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0F6-A438-4F01-884E-57F2426C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D426-B223-4724-AC43-2F6AB861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Vernam</a:t>
            </a:r>
            <a:r>
              <a:rPr lang="en-US" dirty="0"/>
              <a:t> Cipher (one time pad)</a:t>
            </a:r>
          </a:p>
          <a:p>
            <a:r>
              <a:rPr lang="en-US" dirty="0"/>
              <a:t>Book Cipher/Running key Cipher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33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0719-B809-4511-8BDE-5AC19E8E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DBB0-B403-48F5-B768-A0290B3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: </a:t>
            </a:r>
          </a:p>
          <a:p>
            <a:r>
              <a:rPr lang="en-US" dirty="0"/>
              <a:t>Decryption: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84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931-9B80-4204-AEA8-0B5327F0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033F-E185-4C1D-ADCE-075AF34F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  <a:p>
            <a:r>
              <a:rPr lang="en-US" dirty="0"/>
              <a:t>Asymmetric key Cryptography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68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393-B551-4EA7-9E99-DF31EF6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Asymmetric key Cryptography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3472-2E47-44F6-A31A-C798EF13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key distribution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7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5A9F-8379-470B-8C6D-C9114CE8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Diffle</a:t>
            </a:r>
            <a:r>
              <a:rPr lang="en-US" dirty="0"/>
              <a:t> Hellman Key </a:t>
            </a:r>
            <a:r>
              <a:rPr lang="en-US"/>
              <a:t>Exchange algorithm.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129A-EBE7-43AE-86F6-89F053FC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	Both the parties select very big prime numbers.</a:t>
            </a:r>
          </a:p>
          <a:p>
            <a:pPr marL="0" indent="0">
              <a:buNone/>
            </a:pPr>
            <a:r>
              <a:rPr lang="en-US" dirty="0"/>
              <a:t>	G and n</a:t>
            </a:r>
          </a:p>
          <a:p>
            <a:pPr marL="514350" indent="-514350">
              <a:buAutoNum type="arabicParenR" startAt="2"/>
            </a:pPr>
            <a:r>
              <a:rPr lang="en-IN" dirty="0"/>
              <a:t>Once the G and n is selected both person1 and person2 will select secrets x and y.</a:t>
            </a:r>
          </a:p>
          <a:p>
            <a:pPr marL="514350" indent="-514350">
              <a:buAutoNum type="arabicParenR" startAt="2"/>
            </a:pPr>
            <a:r>
              <a:rPr lang="en-IN" dirty="0"/>
              <a:t>Once x and y is selected, A and B will calculated.</a:t>
            </a:r>
          </a:p>
          <a:p>
            <a:pPr marL="514350" indent="-514350">
              <a:buAutoNum type="arabicParenR" startAt="2"/>
            </a:pPr>
            <a:r>
              <a:rPr lang="en-IN" dirty="0"/>
              <a:t>A and B will be shared with respected parties.</a:t>
            </a:r>
          </a:p>
          <a:p>
            <a:pPr marL="514350" indent="-514350">
              <a:buAutoNum type="arabicParenR" startAt="2"/>
            </a:pPr>
            <a:r>
              <a:rPr lang="en-IN" dirty="0"/>
              <a:t>Both the people will then calculate k1 and k2.</a:t>
            </a:r>
          </a:p>
        </p:txBody>
      </p:sp>
    </p:spTree>
    <p:extLst>
      <p:ext uri="{BB962C8B-B14F-4D97-AF65-F5344CB8AC3E}">
        <p14:creationId xmlns:p14="http://schemas.microsoft.com/office/powerpoint/2010/main" val="379024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D5CA-3550-4C6F-ABEC-4FFEC0C0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04E1-FED3-48EA-86E6-B48F50DB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 , n</a:t>
            </a:r>
            <a:r>
              <a:rPr lang="en-US" dirty="0"/>
              <a:t> =&gt; Very large prime; </a:t>
            </a:r>
            <a:r>
              <a:rPr lang="en-US" b="1" dirty="0"/>
              <a:t>x, y</a:t>
            </a:r>
            <a:r>
              <a:rPr lang="en-US" dirty="0"/>
              <a:t>=&gt; randomly selected values.</a:t>
            </a:r>
          </a:p>
          <a:p>
            <a:pPr marL="0" indent="0">
              <a:buNone/>
            </a:pPr>
            <a:r>
              <a:rPr lang="en-US" b="1" dirty="0"/>
              <a:t>A = G</a:t>
            </a:r>
            <a:r>
              <a:rPr lang="en-US" b="1" baseline="30000" dirty="0"/>
              <a:t>x</a:t>
            </a:r>
            <a:r>
              <a:rPr lang="en-US" b="1" dirty="0"/>
              <a:t> mod n =&gt; </a:t>
            </a:r>
            <a:r>
              <a:rPr lang="en-US" dirty="0"/>
              <a:t>will be calculated by person 1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B = </a:t>
            </a:r>
            <a:r>
              <a:rPr lang="en-US" b="1" dirty="0" err="1"/>
              <a:t>G</a:t>
            </a:r>
            <a:r>
              <a:rPr lang="en-US" b="1" baseline="30000" dirty="0" err="1"/>
              <a:t>y</a:t>
            </a:r>
            <a:r>
              <a:rPr lang="en-US" b="1" dirty="0"/>
              <a:t> mod n =&gt; </a:t>
            </a:r>
            <a:r>
              <a:rPr lang="en-US" dirty="0"/>
              <a:t>will be calculated by person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will be sent to person1 and B will be sent to person2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K1 = B</a:t>
            </a:r>
            <a:r>
              <a:rPr lang="en-US" b="1" baseline="30000" dirty="0"/>
              <a:t>x</a:t>
            </a:r>
            <a:r>
              <a:rPr lang="en-US" b="1" dirty="0"/>
              <a:t> mod n</a:t>
            </a:r>
          </a:p>
          <a:p>
            <a:pPr marL="0" indent="0">
              <a:buNone/>
            </a:pPr>
            <a:r>
              <a:rPr lang="en-US" b="1" dirty="0"/>
              <a:t>K2 = A</a:t>
            </a:r>
            <a:r>
              <a:rPr lang="en-US" b="1" baseline="30000" dirty="0"/>
              <a:t>y</a:t>
            </a:r>
            <a:r>
              <a:rPr lang="en-US" b="1" dirty="0"/>
              <a:t> mod 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84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8B49-9032-412A-9684-4A1A3B13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BC5094-AB92-4AE0-9590-8A3A1C2B2150}"/>
              </a:ext>
            </a:extLst>
          </p:cNvPr>
          <p:cNvGrpSpPr/>
          <p:nvPr/>
        </p:nvGrpSpPr>
        <p:grpSpPr>
          <a:xfrm>
            <a:off x="1240405" y="2588469"/>
            <a:ext cx="810287" cy="1681062"/>
            <a:chOff x="1240404" y="2600312"/>
            <a:chExt cx="810287" cy="16810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563F57-5701-429F-B43E-EACE3B4002FC}"/>
                </a:ext>
              </a:extLst>
            </p:cNvPr>
            <p:cNvGrpSpPr/>
            <p:nvPr/>
          </p:nvGrpSpPr>
          <p:grpSpPr>
            <a:xfrm>
              <a:off x="1240404" y="2600312"/>
              <a:ext cx="810287" cy="1311730"/>
              <a:chOff x="1049572" y="2600312"/>
              <a:chExt cx="1168841" cy="189217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DA798AD-117B-4E6D-B6FB-8E14E3D14CC1}"/>
                  </a:ext>
                </a:extLst>
              </p:cNvPr>
              <p:cNvSpPr/>
              <p:nvPr/>
            </p:nvSpPr>
            <p:spPr>
              <a:xfrm>
                <a:off x="1272209" y="2600312"/>
                <a:ext cx="723568" cy="723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FDC950-5083-45C4-BF32-C7D79A15891C}"/>
                  </a:ext>
                </a:extLst>
              </p:cNvPr>
              <p:cNvSpPr/>
              <p:nvPr/>
            </p:nvSpPr>
            <p:spPr>
              <a:xfrm>
                <a:off x="1049572" y="3323645"/>
                <a:ext cx="1168841" cy="116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3FA54-D19A-4571-B72C-963C10C0436F}"/>
                </a:ext>
              </a:extLst>
            </p:cNvPr>
            <p:cNvSpPr txBox="1"/>
            <p:nvPr/>
          </p:nvSpPr>
          <p:spPr>
            <a:xfrm>
              <a:off x="1292086" y="3912042"/>
              <a:ext cx="70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16EFCA-0208-4E98-B1BD-52AA30769119}"/>
              </a:ext>
            </a:extLst>
          </p:cNvPr>
          <p:cNvGrpSpPr/>
          <p:nvPr/>
        </p:nvGrpSpPr>
        <p:grpSpPr>
          <a:xfrm>
            <a:off x="9248691" y="2588469"/>
            <a:ext cx="810287" cy="1681062"/>
            <a:chOff x="1240404" y="2600312"/>
            <a:chExt cx="810287" cy="16810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B28363-87B2-483A-B1C7-290DB1E65A72}"/>
                </a:ext>
              </a:extLst>
            </p:cNvPr>
            <p:cNvGrpSpPr/>
            <p:nvPr/>
          </p:nvGrpSpPr>
          <p:grpSpPr>
            <a:xfrm>
              <a:off x="1240404" y="2600312"/>
              <a:ext cx="810287" cy="1311730"/>
              <a:chOff x="1049572" y="2600312"/>
              <a:chExt cx="1168841" cy="189217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EB0EB7-970C-4F69-A43D-DC7229F1915B}"/>
                  </a:ext>
                </a:extLst>
              </p:cNvPr>
              <p:cNvSpPr/>
              <p:nvPr/>
            </p:nvSpPr>
            <p:spPr>
              <a:xfrm>
                <a:off x="1272209" y="2600312"/>
                <a:ext cx="723568" cy="723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2CAAE89-397B-4BA9-8C5B-7B40B77784C9}"/>
                  </a:ext>
                </a:extLst>
              </p:cNvPr>
              <p:cNvSpPr/>
              <p:nvPr/>
            </p:nvSpPr>
            <p:spPr>
              <a:xfrm>
                <a:off x="1049572" y="3323645"/>
                <a:ext cx="1168841" cy="116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38AF98-B25F-42D5-8974-2314485EDBDC}"/>
                </a:ext>
              </a:extLst>
            </p:cNvPr>
            <p:cNvSpPr txBox="1"/>
            <p:nvPr/>
          </p:nvSpPr>
          <p:spPr>
            <a:xfrm>
              <a:off x="1292086" y="3912042"/>
              <a:ext cx="70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4407BE-2FEC-4263-BF59-575419C34181}"/>
              </a:ext>
            </a:extLst>
          </p:cNvPr>
          <p:cNvGrpSpPr/>
          <p:nvPr/>
        </p:nvGrpSpPr>
        <p:grpSpPr>
          <a:xfrm rot="19543535">
            <a:off x="4088609" y="2915126"/>
            <a:ext cx="3304709" cy="535645"/>
            <a:chOff x="1877512" y="4787470"/>
            <a:chExt cx="3304709" cy="535645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5430E56-6832-45ED-8608-A929E6449E56}"/>
                </a:ext>
              </a:extLst>
            </p:cNvPr>
            <p:cNvSpPr/>
            <p:nvPr/>
          </p:nvSpPr>
          <p:spPr>
            <a:xfrm rot="2030715">
              <a:off x="1877512" y="4787470"/>
              <a:ext cx="3304709" cy="3896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3F2BE-4B80-4666-915F-207BC0D10A0D}"/>
                </a:ext>
              </a:extLst>
            </p:cNvPr>
            <p:cNvSpPr txBox="1"/>
            <p:nvPr/>
          </p:nvSpPr>
          <p:spPr>
            <a:xfrm rot="2007974">
              <a:off x="2474808" y="4943524"/>
              <a:ext cx="143346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</a:rPr>
                <a:t>A=G</a:t>
              </a:r>
              <a:r>
                <a:rPr lang="en-US" sz="2800" baseline="30000" dirty="0">
                  <a:solidFill>
                    <a:srgbClr val="4472C4"/>
                  </a:solidFill>
                </a:rPr>
                <a:t>x</a:t>
              </a:r>
              <a:r>
                <a:rPr lang="en-US" dirty="0">
                  <a:solidFill>
                    <a:srgbClr val="4472C4"/>
                  </a:solidFill>
                </a:rPr>
                <a:t> mod n</a:t>
              </a:r>
              <a:endParaRPr lang="en-IN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016046-C110-4760-B5B0-15EBC34850B0}"/>
              </a:ext>
            </a:extLst>
          </p:cNvPr>
          <p:cNvGrpSpPr/>
          <p:nvPr/>
        </p:nvGrpSpPr>
        <p:grpSpPr>
          <a:xfrm rot="2012338">
            <a:off x="3993016" y="3952218"/>
            <a:ext cx="3304709" cy="608153"/>
            <a:chOff x="5932670" y="4713880"/>
            <a:chExt cx="3304709" cy="60815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730221B-405A-4716-B03B-7DF1B4CC36B3}"/>
                </a:ext>
              </a:extLst>
            </p:cNvPr>
            <p:cNvSpPr/>
            <p:nvPr/>
          </p:nvSpPr>
          <p:spPr>
            <a:xfrm rot="8806722">
              <a:off x="5932670" y="4713880"/>
              <a:ext cx="3304709" cy="3896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D7AD9D-CFD9-40AE-8E15-4B4F14B44B5E}"/>
                </a:ext>
              </a:extLst>
            </p:cNvPr>
            <p:cNvSpPr txBox="1"/>
            <p:nvPr/>
          </p:nvSpPr>
          <p:spPr>
            <a:xfrm rot="19599561">
              <a:off x="7240237" y="4942442"/>
              <a:ext cx="143346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</a:rPr>
                <a:t>B=</a:t>
              </a:r>
              <a:r>
                <a:rPr lang="en-US" dirty="0" err="1">
                  <a:solidFill>
                    <a:srgbClr val="4472C4"/>
                  </a:solidFill>
                </a:rPr>
                <a:t>G</a:t>
              </a:r>
              <a:r>
                <a:rPr lang="en-US" sz="2800" baseline="30000" dirty="0" err="1">
                  <a:solidFill>
                    <a:srgbClr val="4472C4"/>
                  </a:solidFill>
                </a:rPr>
                <a:t>y</a:t>
              </a:r>
              <a:r>
                <a:rPr lang="en-US" dirty="0">
                  <a:solidFill>
                    <a:srgbClr val="4472C4"/>
                  </a:solidFill>
                </a:rPr>
                <a:t> mod n</a:t>
              </a:r>
              <a:endParaRPr lang="en-IN" dirty="0">
                <a:solidFill>
                  <a:srgbClr val="44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1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11B5-0471-47F4-A9DD-71FE1E10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3E19-239A-43C6-806E-D011D5CE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Gaining access to data by falsifying key data sent between two parties. </a:t>
            </a:r>
          </a:p>
          <a:p>
            <a:r>
              <a:rPr lang="en-US" dirty="0"/>
              <a:t>Process: </a:t>
            </a:r>
          </a:p>
          <a:p>
            <a:pPr lvl="1"/>
            <a:r>
              <a:rPr lang="en-US" dirty="0"/>
              <a:t>Select two random numbers. X1, Y1.</a:t>
            </a:r>
          </a:p>
          <a:p>
            <a:pPr lvl="1"/>
            <a:r>
              <a:rPr lang="en-US" dirty="0"/>
              <a:t>Intercept A calculate A1 using X1, send A1 to receiver</a:t>
            </a:r>
          </a:p>
          <a:p>
            <a:pPr lvl="1"/>
            <a:r>
              <a:rPr lang="en-US" dirty="0" err="1"/>
              <a:t>Intercet</a:t>
            </a:r>
            <a:r>
              <a:rPr lang="en-US" dirty="0"/>
              <a:t> B calculate B1 using Y1, send B1 to sender.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1DC3-F80E-4ADB-8A79-9EFC1A5D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44C3-1BDB-4085-A460-D9782F7C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Achieving security by encoding messages to make them non-readable.</a:t>
            </a:r>
          </a:p>
        </p:txBody>
      </p:sp>
    </p:spTree>
    <p:extLst>
      <p:ext uri="{BB962C8B-B14F-4D97-AF65-F5344CB8AC3E}">
        <p14:creationId xmlns:p14="http://schemas.microsoft.com/office/powerpoint/2010/main" val="129504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6D27-7066-4B55-B8C2-E42AEA3B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BD1A4E-A3B2-49C0-844C-8EE156022025}"/>
              </a:ext>
            </a:extLst>
          </p:cNvPr>
          <p:cNvGrpSpPr/>
          <p:nvPr/>
        </p:nvGrpSpPr>
        <p:grpSpPr>
          <a:xfrm>
            <a:off x="1240405" y="2588469"/>
            <a:ext cx="810287" cy="1681062"/>
            <a:chOff x="1240404" y="2600312"/>
            <a:chExt cx="810287" cy="1681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303EB7-9729-4664-9F5F-7CF3240EE8F6}"/>
                </a:ext>
              </a:extLst>
            </p:cNvPr>
            <p:cNvGrpSpPr/>
            <p:nvPr/>
          </p:nvGrpSpPr>
          <p:grpSpPr>
            <a:xfrm>
              <a:off x="1240404" y="2600312"/>
              <a:ext cx="810287" cy="1311730"/>
              <a:chOff x="1049572" y="2600312"/>
              <a:chExt cx="1168841" cy="189217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512305C-D9E1-4B8F-8A97-3C4E3E066E67}"/>
                  </a:ext>
                </a:extLst>
              </p:cNvPr>
              <p:cNvSpPr/>
              <p:nvPr/>
            </p:nvSpPr>
            <p:spPr>
              <a:xfrm>
                <a:off x="1272209" y="2600312"/>
                <a:ext cx="723568" cy="723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38AB22A-169C-4E78-AA93-C367B9286022}"/>
                  </a:ext>
                </a:extLst>
              </p:cNvPr>
              <p:cNvSpPr/>
              <p:nvPr/>
            </p:nvSpPr>
            <p:spPr>
              <a:xfrm>
                <a:off x="1049572" y="3323645"/>
                <a:ext cx="1168841" cy="116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85CC4-4B14-4A04-A4D8-BC58B5B6DC2F}"/>
                </a:ext>
              </a:extLst>
            </p:cNvPr>
            <p:cNvSpPr txBox="1"/>
            <p:nvPr/>
          </p:nvSpPr>
          <p:spPr>
            <a:xfrm>
              <a:off x="1292086" y="3912042"/>
              <a:ext cx="70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E7BE55-5E96-4AD1-B5B0-541C06D56A65}"/>
              </a:ext>
            </a:extLst>
          </p:cNvPr>
          <p:cNvGrpSpPr/>
          <p:nvPr/>
        </p:nvGrpSpPr>
        <p:grpSpPr>
          <a:xfrm>
            <a:off x="9248691" y="2588469"/>
            <a:ext cx="810287" cy="1681062"/>
            <a:chOff x="1240404" y="2600312"/>
            <a:chExt cx="810287" cy="16810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7DAFD4-F4CD-4FFC-8D2E-0031C9A8922D}"/>
                </a:ext>
              </a:extLst>
            </p:cNvPr>
            <p:cNvGrpSpPr/>
            <p:nvPr/>
          </p:nvGrpSpPr>
          <p:grpSpPr>
            <a:xfrm>
              <a:off x="1240404" y="2600312"/>
              <a:ext cx="810287" cy="1311730"/>
              <a:chOff x="1049572" y="2600312"/>
              <a:chExt cx="1168841" cy="189217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59E7FF-60A5-4984-9821-6BB65DFB7FA2}"/>
                  </a:ext>
                </a:extLst>
              </p:cNvPr>
              <p:cNvSpPr/>
              <p:nvPr/>
            </p:nvSpPr>
            <p:spPr>
              <a:xfrm>
                <a:off x="1272209" y="2600312"/>
                <a:ext cx="723568" cy="723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CCF6318-290B-4B5A-81B5-C4BEF14741D1}"/>
                  </a:ext>
                </a:extLst>
              </p:cNvPr>
              <p:cNvSpPr/>
              <p:nvPr/>
            </p:nvSpPr>
            <p:spPr>
              <a:xfrm>
                <a:off x="1049572" y="3323645"/>
                <a:ext cx="1168841" cy="1168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ECCFC4-29D6-4396-AB5D-66F3217DAC48}"/>
                </a:ext>
              </a:extLst>
            </p:cNvPr>
            <p:cNvSpPr txBox="1"/>
            <p:nvPr/>
          </p:nvSpPr>
          <p:spPr>
            <a:xfrm>
              <a:off x="1292086" y="3912042"/>
              <a:ext cx="70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7BFE3A-222D-42E0-AEBC-92C585E1639B}"/>
              </a:ext>
            </a:extLst>
          </p:cNvPr>
          <p:cNvGrpSpPr/>
          <p:nvPr/>
        </p:nvGrpSpPr>
        <p:grpSpPr>
          <a:xfrm>
            <a:off x="5225998" y="5027299"/>
            <a:ext cx="847386" cy="1449262"/>
            <a:chOff x="1140897" y="2600312"/>
            <a:chExt cx="1009300" cy="17261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A9D552-B5F0-4C55-AE0A-7CBE452E771D}"/>
                </a:ext>
              </a:extLst>
            </p:cNvPr>
            <p:cNvGrpSpPr/>
            <p:nvPr/>
          </p:nvGrpSpPr>
          <p:grpSpPr>
            <a:xfrm>
              <a:off x="1240404" y="2600312"/>
              <a:ext cx="810287" cy="1311730"/>
              <a:chOff x="1049572" y="2600312"/>
              <a:chExt cx="1168841" cy="1892174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42D94B5-5817-4C4A-A480-B002149A65E3}"/>
                  </a:ext>
                </a:extLst>
              </p:cNvPr>
              <p:cNvSpPr/>
              <p:nvPr/>
            </p:nvSpPr>
            <p:spPr>
              <a:xfrm>
                <a:off x="1272209" y="2600312"/>
                <a:ext cx="723568" cy="7235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3C0D166-A33F-4BD5-B6BF-5C6A53EF2494}"/>
                  </a:ext>
                </a:extLst>
              </p:cNvPr>
              <p:cNvSpPr/>
              <p:nvPr/>
            </p:nvSpPr>
            <p:spPr>
              <a:xfrm>
                <a:off x="1049572" y="3323645"/>
                <a:ext cx="1168841" cy="1168841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523973-B62B-4038-848B-975BFB3AC7D4}"/>
                </a:ext>
              </a:extLst>
            </p:cNvPr>
            <p:cNvSpPr txBox="1"/>
            <p:nvPr/>
          </p:nvSpPr>
          <p:spPr>
            <a:xfrm>
              <a:off x="1140897" y="3923249"/>
              <a:ext cx="1009300" cy="40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Candice</a:t>
              </a:r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64256F-ABF5-494C-96C4-4C7975008E41}"/>
              </a:ext>
            </a:extLst>
          </p:cNvPr>
          <p:cNvGrpSpPr/>
          <p:nvPr/>
        </p:nvGrpSpPr>
        <p:grpSpPr>
          <a:xfrm>
            <a:off x="1877512" y="4787470"/>
            <a:ext cx="3304709" cy="535645"/>
            <a:chOff x="1877512" y="4787470"/>
            <a:chExt cx="3304709" cy="535645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C9A676E-A281-4565-8E9D-9CFF5CBCF126}"/>
                </a:ext>
              </a:extLst>
            </p:cNvPr>
            <p:cNvSpPr/>
            <p:nvPr/>
          </p:nvSpPr>
          <p:spPr>
            <a:xfrm rot="2030715">
              <a:off x="1877512" y="4787470"/>
              <a:ext cx="3304709" cy="3896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7F20D-85E3-4DA2-A18A-B1B6896BDE10}"/>
                </a:ext>
              </a:extLst>
            </p:cNvPr>
            <p:cNvSpPr txBox="1"/>
            <p:nvPr/>
          </p:nvSpPr>
          <p:spPr>
            <a:xfrm rot="2007974">
              <a:off x="2474808" y="4943524"/>
              <a:ext cx="143346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</a:rPr>
                <a:t>A=G</a:t>
              </a:r>
              <a:r>
                <a:rPr lang="en-US" sz="2800" baseline="30000" dirty="0">
                  <a:solidFill>
                    <a:srgbClr val="4472C4"/>
                  </a:solidFill>
                </a:rPr>
                <a:t>x</a:t>
              </a:r>
              <a:r>
                <a:rPr lang="en-US" dirty="0">
                  <a:solidFill>
                    <a:srgbClr val="4472C4"/>
                  </a:solidFill>
                </a:rPr>
                <a:t> mod n</a:t>
              </a:r>
              <a:endParaRPr lang="en-IN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5481C2-FB0D-42BF-B8F4-BE76B146B863}"/>
              </a:ext>
            </a:extLst>
          </p:cNvPr>
          <p:cNvGrpSpPr/>
          <p:nvPr/>
        </p:nvGrpSpPr>
        <p:grpSpPr>
          <a:xfrm>
            <a:off x="5932670" y="4713880"/>
            <a:ext cx="3304709" cy="608153"/>
            <a:chOff x="5932670" y="4713880"/>
            <a:chExt cx="3304709" cy="608153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C60E83D-606C-41D4-92D3-32C776772DDD}"/>
                </a:ext>
              </a:extLst>
            </p:cNvPr>
            <p:cNvSpPr/>
            <p:nvPr/>
          </p:nvSpPr>
          <p:spPr>
            <a:xfrm rot="8806722">
              <a:off x="5932670" y="4713880"/>
              <a:ext cx="3304709" cy="3896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D1647-5568-40B6-B656-9F79EB9F90B6}"/>
                </a:ext>
              </a:extLst>
            </p:cNvPr>
            <p:cNvSpPr txBox="1"/>
            <p:nvPr/>
          </p:nvSpPr>
          <p:spPr>
            <a:xfrm rot="19599561">
              <a:off x="7240237" y="4942442"/>
              <a:ext cx="143346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</a:rPr>
                <a:t>B=</a:t>
              </a:r>
              <a:r>
                <a:rPr lang="en-US" dirty="0" err="1">
                  <a:solidFill>
                    <a:srgbClr val="4472C4"/>
                  </a:solidFill>
                </a:rPr>
                <a:t>G</a:t>
              </a:r>
              <a:r>
                <a:rPr lang="en-US" sz="2800" baseline="30000" dirty="0" err="1">
                  <a:solidFill>
                    <a:srgbClr val="4472C4"/>
                  </a:solidFill>
                </a:rPr>
                <a:t>y</a:t>
              </a:r>
              <a:r>
                <a:rPr lang="en-US" dirty="0">
                  <a:solidFill>
                    <a:srgbClr val="4472C4"/>
                  </a:solidFill>
                </a:rPr>
                <a:t> mod n</a:t>
              </a:r>
              <a:endParaRPr lang="en-IN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7D189E-1CAC-4851-BC60-9A1D2635B237}"/>
              </a:ext>
            </a:extLst>
          </p:cNvPr>
          <p:cNvGrpSpPr/>
          <p:nvPr/>
        </p:nvGrpSpPr>
        <p:grpSpPr>
          <a:xfrm>
            <a:off x="2143702" y="4235132"/>
            <a:ext cx="3174225" cy="494587"/>
            <a:chOff x="2143702" y="4235132"/>
            <a:chExt cx="3174225" cy="49458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F7C822B-1015-4322-AEDF-1F1C344C68B4}"/>
                </a:ext>
              </a:extLst>
            </p:cNvPr>
            <p:cNvSpPr/>
            <p:nvPr/>
          </p:nvSpPr>
          <p:spPr>
            <a:xfrm rot="12814031">
              <a:off x="2143702" y="4340105"/>
              <a:ext cx="3174225" cy="389614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9E126D-DF3D-4F93-A11E-95BAB472FDF2}"/>
                </a:ext>
              </a:extLst>
            </p:cNvPr>
            <p:cNvSpPr txBox="1"/>
            <p:nvPr/>
          </p:nvSpPr>
          <p:spPr>
            <a:xfrm rot="2007974">
              <a:off x="3236483" y="4235132"/>
              <a:ext cx="1616581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70000"/>
                  </a:solidFill>
                </a:rPr>
                <a:t>B1=G</a:t>
              </a:r>
              <a:r>
                <a:rPr lang="en-US" sz="2800" baseline="30000" dirty="0">
                  <a:solidFill>
                    <a:srgbClr val="C70000"/>
                  </a:solidFill>
                </a:rPr>
                <a:t>y1</a:t>
              </a:r>
              <a:r>
                <a:rPr lang="en-US" dirty="0">
                  <a:solidFill>
                    <a:srgbClr val="C70000"/>
                  </a:solidFill>
                </a:rPr>
                <a:t> mod n</a:t>
              </a:r>
              <a:endParaRPr lang="en-IN" dirty="0">
                <a:solidFill>
                  <a:srgbClr val="C7000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E0943A-DE0D-4EC6-A4DE-68D77D5F53FC}"/>
              </a:ext>
            </a:extLst>
          </p:cNvPr>
          <p:cNvGrpSpPr/>
          <p:nvPr/>
        </p:nvGrpSpPr>
        <p:grpSpPr>
          <a:xfrm>
            <a:off x="5915381" y="4097742"/>
            <a:ext cx="3174225" cy="497007"/>
            <a:chOff x="5915381" y="4097742"/>
            <a:chExt cx="3174225" cy="49700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58AD332-EC0B-4C79-92F6-CEE1DB6335F9}"/>
                </a:ext>
              </a:extLst>
            </p:cNvPr>
            <p:cNvSpPr/>
            <p:nvPr/>
          </p:nvSpPr>
          <p:spPr>
            <a:xfrm rot="19717678">
              <a:off x="5915381" y="4205135"/>
              <a:ext cx="3174225" cy="389614"/>
            </a:xfrm>
            <a:prstGeom prst="rightArrow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1AF1CC-5C43-46A1-BF17-31BBC732C4DF}"/>
                </a:ext>
              </a:extLst>
            </p:cNvPr>
            <p:cNvSpPr txBox="1"/>
            <p:nvPr/>
          </p:nvSpPr>
          <p:spPr>
            <a:xfrm rot="19680603">
              <a:off x="6284501" y="4097742"/>
              <a:ext cx="1616581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70000"/>
                  </a:solidFill>
                </a:rPr>
                <a:t>A1=G</a:t>
              </a:r>
              <a:r>
                <a:rPr lang="en-US" sz="2800" baseline="30000" dirty="0">
                  <a:solidFill>
                    <a:srgbClr val="C70000"/>
                  </a:solidFill>
                </a:rPr>
                <a:t>x1</a:t>
              </a:r>
              <a:r>
                <a:rPr lang="en-US" dirty="0">
                  <a:solidFill>
                    <a:srgbClr val="C70000"/>
                  </a:solidFill>
                </a:rPr>
                <a:t> mod n</a:t>
              </a:r>
              <a:endParaRPr lang="en-IN" dirty="0">
                <a:solidFill>
                  <a:srgbClr val="C7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5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3EF-8092-462C-9C54-DE5FB9C9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80E57-23EF-49A2-9D04-CAE388DEF307}"/>
              </a:ext>
            </a:extLst>
          </p:cNvPr>
          <p:cNvSpPr/>
          <p:nvPr/>
        </p:nvSpPr>
        <p:spPr>
          <a:xfrm>
            <a:off x="5064034" y="1828800"/>
            <a:ext cx="2063931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Cipher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CB76B-4941-4953-B589-B577DBFA0FE4}"/>
              </a:ext>
            </a:extLst>
          </p:cNvPr>
          <p:cNvSpPr/>
          <p:nvPr/>
        </p:nvSpPr>
        <p:spPr>
          <a:xfrm>
            <a:off x="2579914" y="3422469"/>
            <a:ext cx="2002971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Encryption Standard (DES)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C694-07CC-4DE5-A0AD-4D9A184EDB63}"/>
              </a:ext>
            </a:extLst>
          </p:cNvPr>
          <p:cNvSpPr/>
          <p:nvPr/>
        </p:nvSpPr>
        <p:spPr>
          <a:xfrm>
            <a:off x="5094513" y="3435532"/>
            <a:ext cx="2002971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Triple DES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CD159-8D95-4C8B-9FF8-0970F3B586A0}"/>
              </a:ext>
            </a:extLst>
          </p:cNvPr>
          <p:cNvSpPr/>
          <p:nvPr/>
        </p:nvSpPr>
        <p:spPr>
          <a:xfrm>
            <a:off x="7704908" y="3429000"/>
            <a:ext cx="2362200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Encryption Standard (AES)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56B8811-837C-446C-8FBA-836A1AF1F3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81500" y="1707969"/>
            <a:ext cx="914400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7C43A8-0BDF-49B5-B46A-6F43206A330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632269" y="2971800"/>
            <a:ext cx="9274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BAD543-F88C-46C0-871D-15E68EF6A1D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30539" y="1573530"/>
            <a:ext cx="920931" cy="2790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2DFB-B3E5-4032-A796-117C782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FB498-20A1-4717-8380-097E74296FE5}"/>
              </a:ext>
            </a:extLst>
          </p:cNvPr>
          <p:cNvSpPr/>
          <p:nvPr/>
        </p:nvSpPr>
        <p:spPr>
          <a:xfrm>
            <a:off x="4214949" y="3311118"/>
            <a:ext cx="2307772" cy="98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1FCB0693-9E9D-4E1F-B6FD-87FF270F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294" y="3515611"/>
            <a:ext cx="575082" cy="575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6A680-AA08-4AC5-A997-AD832B8573F2}"/>
              </a:ext>
            </a:extLst>
          </p:cNvPr>
          <p:cNvGrpSpPr/>
          <p:nvPr/>
        </p:nvGrpSpPr>
        <p:grpSpPr>
          <a:xfrm>
            <a:off x="4735325" y="1928922"/>
            <a:ext cx="1360675" cy="621287"/>
            <a:chOff x="4735325" y="1928922"/>
            <a:chExt cx="1360675" cy="6212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92CF22-AC07-461D-8DB4-1D70335A984C}"/>
                </a:ext>
              </a:extLst>
            </p:cNvPr>
            <p:cNvSpPr/>
            <p:nvPr/>
          </p:nvSpPr>
          <p:spPr>
            <a:xfrm>
              <a:off x="4735325" y="1928922"/>
              <a:ext cx="1267019" cy="621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  <a:endParaRPr lang="en-IN" dirty="0"/>
            </a:p>
          </p:txBody>
        </p:sp>
        <p:pic>
          <p:nvPicPr>
            <p:cNvPr id="10" name="Graphic 9" descr="Key">
              <a:extLst>
                <a:ext uri="{FF2B5EF4-FFF2-40B4-BE49-F238E27FC236}">
                  <a16:creationId xmlns:a16="http://schemas.microsoft.com/office/drawing/2014/main" id="{F6A74DB5-621D-4C83-B509-9273548E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619531" y="1975128"/>
              <a:ext cx="476469" cy="47646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60CA19-65B5-4FF0-9F37-896BE8441A8A}"/>
              </a:ext>
            </a:extLst>
          </p:cNvPr>
          <p:cNvGrpSpPr/>
          <p:nvPr/>
        </p:nvGrpSpPr>
        <p:grpSpPr>
          <a:xfrm>
            <a:off x="1193233" y="3409731"/>
            <a:ext cx="1675474" cy="779575"/>
            <a:chOff x="1193233" y="3409731"/>
            <a:chExt cx="1675474" cy="7795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67C289-6EBC-405E-9E37-E53FFBACFD3C}"/>
                </a:ext>
              </a:extLst>
            </p:cNvPr>
            <p:cNvSpPr/>
            <p:nvPr/>
          </p:nvSpPr>
          <p:spPr>
            <a:xfrm>
              <a:off x="1193233" y="3409731"/>
              <a:ext cx="1675474" cy="779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</a:t>
              </a:r>
              <a:endParaRPr lang="en-IN" dirty="0"/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2926228B-78E9-4CFB-BE28-AACB3B49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24896" y="3527612"/>
              <a:ext cx="543811" cy="54381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A4697-5EC5-4D9B-81E3-1BD841847494}"/>
              </a:ext>
            </a:extLst>
          </p:cNvPr>
          <p:cNvSpPr/>
          <p:nvPr/>
        </p:nvSpPr>
        <p:spPr>
          <a:xfrm>
            <a:off x="7868963" y="3314392"/>
            <a:ext cx="1675474" cy="77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04AC3E4-5349-4E71-9CBE-BF6E25529391}"/>
              </a:ext>
            </a:extLst>
          </p:cNvPr>
          <p:cNvSpPr/>
          <p:nvPr/>
        </p:nvSpPr>
        <p:spPr>
          <a:xfrm>
            <a:off x="5310051" y="2630346"/>
            <a:ext cx="117565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DDEFB38-534C-457C-A7A8-BA3247FCB221}"/>
              </a:ext>
            </a:extLst>
          </p:cNvPr>
          <p:cNvSpPr/>
          <p:nvPr/>
        </p:nvSpPr>
        <p:spPr>
          <a:xfrm rot="16200000">
            <a:off x="3483045" y="3462644"/>
            <a:ext cx="117565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5AD72ED-D1AB-4AAA-B5F8-47D89047AF60}"/>
              </a:ext>
            </a:extLst>
          </p:cNvPr>
          <p:cNvSpPr/>
          <p:nvPr/>
        </p:nvSpPr>
        <p:spPr>
          <a:xfrm rot="16200000">
            <a:off x="7137059" y="3403861"/>
            <a:ext cx="117565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75EF-9B36-4A4E-8511-853932E3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Fiestal</a:t>
            </a:r>
            <a:r>
              <a:rPr lang="en-US" dirty="0"/>
              <a:t> Cipher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B7C1F-8F3F-4109-929A-3FF089DCAF2C}"/>
              </a:ext>
            </a:extLst>
          </p:cNvPr>
          <p:cNvSpPr/>
          <p:nvPr/>
        </p:nvSpPr>
        <p:spPr>
          <a:xfrm>
            <a:off x="2373086" y="2549755"/>
            <a:ext cx="2412274" cy="4615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39D8B-32CB-4187-8384-9B208A38800C}"/>
              </a:ext>
            </a:extLst>
          </p:cNvPr>
          <p:cNvSpPr/>
          <p:nvPr/>
        </p:nvSpPr>
        <p:spPr>
          <a:xfrm>
            <a:off x="4785360" y="2549755"/>
            <a:ext cx="2412274" cy="461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41396-A0DC-41C6-9196-8E2BB7FEDCBA}"/>
              </a:ext>
            </a:extLst>
          </p:cNvPr>
          <p:cNvSpPr/>
          <p:nvPr/>
        </p:nvSpPr>
        <p:spPr>
          <a:xfrm>
            <a:off x="4785360" y="5951356"/>
            <a:ext cx="2412274" cy="4615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Right1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C6D42-9480-40D0-B731-82F6B21A68FC}"/>
              </a:ext>
            </a:extLst>
          </p:cNvPr>
          <p:cNvSpPr/>
          <p:nvPr/>
        </p:nvSpPr>
        <p:spPr>
          <a:xfrm>
            <a:off x="2373086" y="5951356"/>
            <a:ext cx="2412274" cy="461554"/>
          </a:xfrm>
          <a:prstGeom prst="rect">
            <a:avLst/>
          </a:prstGeom>
          <a:gradFill flip="none" rotWithShape="1">
            <a:gsLst>
              <a:gs pos="12000">
                <a:srgbClr val="002060"/>
              </a:gs>
              <a:gs pos="100000">
                <a:srgbClr val="ED7D31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Left1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F5A0B-DBEB-408E-B820-D31294339D1C}"/>
              </a:ext>
            </a:extLst>
          </p:cNvPr>
          <p:cNvSpPr/>
          <p:nvPr/>
        </p:nvSpPr>
        <p:spPr>
          <a:xfrm>
            <a:off x="4896575" y="3609972"/>
            <a:ext cx="1088572" cy="1175657"/>
          </a:xfrm>
          <a:prstGeom prst="rect">
            <a:avLst/>
          </a:prstGeom>
          <a:gradFill flip="none" rotWithShape="1">
            <a:gsLst>
              <a:gs pos="50000">
                <a:schemeClr val="accent2">
                  <a:alpha val="49000"/>
                </a:schemeClr>
              </a:gs>
              <a:gs pos="0">
                <a:srgbClr val="002060"/>
              </a:gs>
              <a:gs pos="100000">
                <a:srgbClr val="ED7D31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6415C4A9-FDAD-4842-AE5F-B95B62441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320" y="3910261"/>
            <a:ext cx="575082" cy="57508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5761B37-C1AC-4864-854B-EF345DA7094D}"/>
              </a:ext>
            </a:extLst>
          </p:cNvPr>
          <p:cNvCxnSpPr>
            <a:cxnSpLocks/>
          </p:cNvCxnSpPr>
          <p:nvPr/>
        </p:nvCxnSpPr>
        <p:spPr>
          <a:xfrm rot="5400000">
            <a:off x="5417300" y="3035775"/>
            <a:ext cx="597759" cy="550636"/>
          </a:xfrm>
          <a:prstGeom prst="bentConnector3">
            <a:avLst>
              <a:gd name="adj1" fmla="val 50000"/>
            </a:avLst>
          </a:prstGeom>
          <a:ln w="5715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D5842-CD2F-439F-9E8D-387662CEB1A5}"/>
              </a:ext>
            </a:extLst>
          </p:cNvPr>
          <p:cNvSpPr/>
          <p:nvPr/>
        </p:nvSpPr>
        <p:spPr>
          <a:xfrm>
            <a:off x="8058694" y="1583739"/>
            <a:ext cx="2412274" cy="4615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2A735-C30D-4143-A264-81256CF59943}"/>
              </a:ext>
            </a:extLst>
          </p:cNvPr>
          <p:cNvSpPr/>
          <p:nvPr/>
        </p:nvSpPr>
        <p:spPr>
          <a:xfrm>
            <a:off x="8058694" y="3967023"/>
            <a:ext cx="2412274" cy="46155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673606-CCDA-432D-948B-DC3428CBB949}"/>
              </a:ext>
            </a:extLst>
          </p:cNvPr>
          <p:cNvSpPr/>
          <p:nvPr/>
        </p:nvSpPr>
        <p:spPr>
          <a:xfrm>
            <a:off x="9215845" y="2292086"/>
            <a:ext cx="154578" cy="1326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77C324-CCD9-45C2-BE1E-9A6C6BFB2920}"/>
              </a:ext>
            </a:extLst>
          </p:cNvPr>
          <p:cNvSpPr/>
          <p:nvPr/>
        </p:nvSpPr>
        <p:spPr>
          <a:xfrm>
            <a:off x="2548210" y="4337776"/>
            <a:ext cx="855890" cy="748937"/>
          </a:xfrm>
          <a:prstGeom prst="ellipse">
            <a:avLst/>
          </a:prstGeom>
          <a:gradFill flip="none" rotWithShape="1">
            <a:gsLst>
              <a:gs pos="12000">
                <a:srgbClr val="002060"/>
              </a:gs>
              <a:gs pos="100000">
                <a:srgbClr val="ED7D31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XOR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0C258D-D0E8-4A78-840E-9E2610E9C63B}"/>
              </a:ext>
            </a:extLst>
          </p:cNvPr>
          <p:cNvCxnSpPr>
            <a:stCxn id="8" idx="1"/>
            <a:endCxn id="21" idx="6"/>
          </p:cNvCxnSpPr>
          <p:nvPr/>
        </p:nvCxnSpPr>
        <p:spPr>
          <a:xfrm rot="10800000" flipV="1">
            <a:off x="3404101" y="4197801"/>
            <a:ext cx="1492475" cy="514444"/>
          </a:xfrm>
          <a:prstGeom prst="bentConnector3">
            <a:avLst/>
          </a:prstGeom>
          <a:gradFill flip="none" rotWithShape="1">
            <a:gsLst>
              <a:gs pos="12000">
                <a:srgbClr val="002060"/>
              </a:gs>
              <a:gs pos="100000">
                <a:srgbClr val="ED7D31"/>
              </a:gs>
            </a:gsLst>
            <a:lin ang="8100000" scaled="1"/>
            <a:tileRect/>
          </a:gradFill>
          <a:ln w="57150">
            <a:solidFill>
              <a:srgbClr val="242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FC4217-AB82-46B2-B8AA-B7365D9BA303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5985148" y="4197799"/>
            <a:ext cx="2073547" cy="1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79CDAA-A0E4-4305-BDFE-646DC477F1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5791" y="3275650"/>
            <a:ext cx="2939143" cy="2412274"/>
          </a:xfrm>
          <a:prstGeom prst="bentConnector3">
            <a:avLst>
              <a:gd name="adj1" fmla="val 7605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F364E4-E5AA-41D3-BF18-680D6443870C}"/>
              </a:ext>
            </a:extLst>
          </p:cNvPr>
          <p:cNvCxnSpPr>
            <a:stCxn id="21" idx="4"/>
            <a:endCxn id="7" idx="0"/>
          </p:cNvCxnSpPr>
          <p:nvPr/>
        </p:nvCxnSpPr>
        <p:spPr>
          <a:xfrm rot="16200000" flipH="1">
            <a:off x="2845368" y="5217500"/>
            <a:ext cx="864643" cy="603068"/>
          </a:xfrm>
          <a:prstGeom prst="bentConnector3">
            <a:avLst/>
          </a:prstGeom>
          <a:ln w="57150">
            <a:solidFill>
              <a:srgbClr val="4E3E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8224899-ABBE-461B-816A-F47CA5E0796D}"/>
              </a:ext>
            </a:extLst>
          </p:cNvPr>
          <p:cNvSpPr/>
          <p:nvPr/>
        </p:nvSpPr>
        <p:spPr>
          <a:xfrm>
            <a:off x="4899019" y="3618554"/>
            <a:ext cx="1092478" cy="1178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f(x)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8F2285-E660-44B9-8C37-7337030E3F9E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rot="5400000">
            <a:off x="2614456" y="3373008"/>
            <a:ext cx="1326467" cy="603068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3966AF-1779-4067-93F7-A08CA2BC983F}"/>
              </a:ext>
            </a:extLst>
          </p:cNvPr>
          <p:cNvSpPr txBox="1"/>
          <p:nvPr/>
        </p:nvSpPr>
        <p:spPr>
          <a:xfrm flipH="1">
            <a:off x="783772" y="1569011"/>
            <a:ext cx="30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0D1787-2EF9-454A-97E3-9EC01467E561}"/>
              </a:ext>
            </a:extLst>
          </p:cNvPr>
          <p:cNvSpPr/>
          <p:nvPr/>
        </p:nvSpPr>
        <p:spPr>
          <a:xfrm>
            <a:off x="3579223" y="1614804"/>
            <a:ext cx="2412274" cy="461554"/>
          </a:xfrm>
          <a:prstGeom prst="rect">
            <a:avLst/>
          </a:prstGeom>
          <a:solidFill>
            <a:srgbClr val="D3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53B5D-79A5-4B4C-8866-5F8594DD6546}"/>
              </a:ext>
            </a:extLst>
          </p:cNvPr>
          <p:cNvCxnSpPr>
            <a:stCxn id="72" idx="2"/>
            <a:endCxn id="4" idx="0"/>
          </p:cNvCxnSpPr>
          <p:nvPr/>
        </p:nvCxnSpPr>
        <p:spPr>
          <a:xfrm rot="5400000">
            <a:off x="3945594" y="1709988"/>
            <a:ext cx="473397" cy="1206137"/>
          </a:xfrm>
          <a:prstGeom prst="bentConnector3">
            <a:avLst/>
          </a:prstGeom>
          <a:ln w="38100">
            <a:solidFill>
              <a:srgbClr val="D3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187A216-4927-498C-B6A2-484F16E8A9DA}"/>
              </a:ext>
            </a:extLst>
          </p:cNvPr>
          <p:cNvCxnSpPr>
            <a:stCxn id="72" idx="2"/>
            <a:endCxn id="5" idx="0"/>
          </p:cNvCxnSpPr>
          <p:nvPr/>
        </p:nvCxnSpPr>
        <p:spPr>
          <a:xfrm rot="16200000" flipH="1">
            <a:off x="5151730" y="1709987"/>
            <a:ext cx="473397" cy="1206137"/>
          </a:xfrm>
          <a:prstGeom prst="bentConnector3">
            <a:avLst/>
          </a:prstGeom>
          <a:ln w="38100">
            <a:solidFill>
              <a:srgbClr val="D3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5" grpId="0" animBg="1"/>
      <p:bldP spid="21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5B73-D1FF-41D0-96E2-CD411A10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dirty="0"/>
              <a:t>Block Cipher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32C95-6220-4DB3-B3FC-DED1935B8F69}"/>
              </a:ext>
            </a:extLst>
          </p:cNvPr>
          <p:cNvSpPr/>
          <p:nvPr/>
        </p:nvSpPr>
        <p:spPr>
          <a:xfrm>
            <a:off x="2622861" y="3874603"/>
            <a:ext cx="2307772" cy="98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D596E242-8C29-4537-B558-63F68F0E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206" y="4079096"/>
            <a:ext cx="575082" cy="5750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A18B79F-1D31-4CA4-AE78-6B162CC9BC98}"/>
              </a:ext>
            </a:extLst>
          </p:cNvPr>
          <p:cNvGrpSpPr/>
          <p:nvPr/>
        </p:nvGrpSpPr>
        <p:grpSpPr>
          <a:xfrm>
            <a:off x="785899" y="4037156"/>
            <a:ext cx="1331304" cy="621287"/>
            <a:chOff x="4735325" y="1928922"/>
            <a:chExt cx="1360675" cy="621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F18141-BE4A-4FAF-866F-B63BAEC5C776}"/>
                </a:ext>
              </a:extLst>
            </p:cNvPr>
            <p:cNvSpPr/>
            <p:nvPr/>
          </p:nvSpPr>
          <p:spPr>
            <a:xfrm>
              <a:off x="4735325" y="1928922"/>
              <a:ext cx="1267019" cy="621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  <a:endParaRPr lang="en-IN" dirty="0"/>
            </a:p>
          </p:txBody>
        </p:sp>
        <p:pic>
          <p:nvPicPr>
            <p:cNvPr id="7" name="Graphic 6" descr="Key">
              <a:extLst>
                <a:ext uri="{FF2B5EF4-FFF2-40B4-BE49-F238E27FC236}">
                  <a16:creationId xmlns:a16="http://schemas.microsoft.com/office/drawing/2014/main" id="{C96DB499-8438-4730-A767-0A294799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619531" y="1975128"/>
              <a:ext cx="476469" cy="47646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A0144B4-112C-4697-8FC7-15AF2BFD34DD}"/>
              </a:ext>
            </a:extLst>
          </p:cNvPr>
          <p:cNvSpPr/>
          <p:nvPr/>
        </p:nvSpPr>
        <p:spPr>
          <a:xfrm>
            <a:off x="2622862" y="2236815"/>
            <a:ext cx="2307771" cy="77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DataBlock</a:t>
            </a:r>
            <a:r>
              <a:rPr lang="en-US" dirty="0"/>
              <a:t> 1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0573B-EE50-465C-9D5B-743B956699C1}"/>
              </a:ext>
            </a:extLst>
          </p:cNvPr>
          <p:cNvSpPr/>
          <p:nvPr/>
        </p:nvSpPr>
        <p:spPr>
          <a:xfrm>
            <a:off x="3045433" y="5795523"/>
            <a:ext cx="1675474" cy="77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B69722B-6A3B-4938-9A7E-C77C22B19965}"/>
              </a:ext>
            </a:extLst>
          </p:cNvPr>
          <p:cNvSpPr/>
          <p:nvPr/>
        </p:nvSpPr>
        <p:spPr>
          <a:xfrm>
            <a:off x="3696192" y="3354194"/>
            <a:ext cx="80555" cy="27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0129911-554E-43A9-8D61-23AD092B44B1}"/>
              </a:ext>
            </a:extLst>
          </p:cNvPr>
          <p:cNvSpPr/>
          <p:nvPr/>
        </p:nvSpPr>
        <p:spPr>
          <a:xfrm rot="16200000">
            <a:off x="2340640" y="4257217"/>
            <a:ext cx="58784" cy="239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60EDE0-999E-4B16-B475-4D6A91D68010}"/>
              </a:ext>
            </a:extLst>
          </p:cNvPr>
          <p:cNvSpPr/>
          <p:nvPr/>
        </p:nvSpPr>
        <p:spPr>
          <a:xfrm>
            <a:off x="3736469" y="4978824"/>
            <a:ext cx="117565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56461-3970-41D0-B3BD-0CC166BBC5C6}"/>
              </a:ext>
            </a:extLst>
          </p:cNvPr>
          <p:cNvSpPr/>
          <p:nvPr/>
        </p:nvSpPr>
        <p:spPr>
          <a:xfrm>
            <a:off x="7232974" y="3791871"/>
            <a:ext cx="2307772" cy="98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38CFD5ED-55FF-43A6-B6D8-2DF17D7D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9319" y="3996364"/>
            <a:ext cx="575082" cy="57508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97EF4-16CA-4683-AF35-D4B1726ACE54}"/>
              </a:ext>
            </a:extLst>
          </p:cNvPr>
          <p:cNvGrpSpPr/>
          <p:nvPr/>
        </p:nvGrpSpPr>
        <p:grpSpPr>
          <a:xfrm>
            <a:off x="5396012" y="3954424"/>
            <a:ext cx="1331304" cy="621287"/>
            <a:chOff x="4735325" y="1928922"/>
            <a:chExt cx="1360675" cy="6212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0E2BC1-11F6-4B61-B433-66AA3628C155}"/>
                </a:ext>
              </a:extLst>
            </p:cNvPr>
            <p:cNvSpPr/>
            <p:nvPr/>
          </p:nvSpPr>
          <p:spPr>
            <a:xfrm>
              <a:off x="4735325" y="1928922"/>
              <a:ext cx="1267019" cy="621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  <a:endParaRPr lang="en-IN" dirty="0"/>
            </a:p>
          </p:txBody>
        </p:sp>
        <p:pic>
          <p:nvPicPr>
            <p:cNvPr id="19" name="Graphic 18" descr="Key">
              <a:extLst>
                <a:ext uri="{FF2B5EF4-FFF2-40B4-BE49-F238E27FC236}">
                  <a16:creationId xmlns:a16="http://schemas.microsoft.com/office/drawing/2014/main" id="{08B6BFEB-FB24-4CA0-B120-6F069AE29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619531" y="1975128"/>
              <a:ext cx="476469" cy="476469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842A169-D790-4D09-90E4-1755DF5C52C9}"/>
              </a:ext>
            </a:extLst>
          </p:cNvPr>
          <p:cNvSpPr/>
          <p:nvPr/>
        </p:nvSpPr>
        <p:spPr>
          <a:xfrm>
            <a:off x="7192696" y="2287394"/>
            <a:ext cx="2307771" cy="77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DataBlock</a:t>
            </a:r>
            <a:r>
              <a:rPr lang="en-US" dirty="0"/>
              <a:t> 2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20A66-0615-4089-8C10-BE99890E27BC}"/>
              </a:ext>
            </a:extLst>
          </p:cNvPr>
          <p:cNvSpPr/>
          <p:nvPr/>
        </p:nvSpPr>
        <p:spPr>
          <a:xfrm>
            <a:off x="7655546" y="5712791"/>
            <a:ext cx="1675474" cy="77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Text</a:t>
            </a:r>
            <a:endParaRPr lang="en-IN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0FEA423-E864-4740-A8A3-19A51B4807FC}"/>
              </a:ext>
            </a:extLst>
          </p:cNvPr>
          <p:cNvSpPr/>
          <p:nvPr/>
        </p:nvSpPr>
        <p:spPr>
          <a:xfrm>
            <a:off x="8306305" y="3271462"/>
            <a:ext cx="80555" cy="27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7C908D3-6BA6-464D-9C19-9F52CC8567B9}"/>
              </a:ext>
            </a:extLst>
          </p:cNvPr>
          <p:cNvSpPr/>
          <p:nvPr/>
        </p:nvSpPr>
        <p:spPr>
          <a:xfrm rot="16200000">
            <a:off x="6950753" y="4174485"/>
            <a:ext cx="58784" cy="239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D98C947-4320-48C9-82A0-FC7ECE34F07D}"/>
              </a:ext>
            </a:extLst>
          </p:cNvPr>
          <p:cNvSpPr/>
          <p:nvPr/>
        </p:nvSpPr>
        <p:spPr>
          <a:xfrm>
            <a:off x="8346582" y="4896092"/>
            <a:ext cx="117565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0FAF0-2A80-4DF9-B664-7F2478D48E9E}"/>
              </a:ext>
            </a:extLst>
          </p:cNvPr>
          <p:cNvSpPr/>
          <p:nvPr/>
        </p:nvSpPr>
        <p:spPr>
          <a:xfrm>
            <a:off x="3776747" y="1172704"/>
            <a:ext cx="4638506" cy="779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B2B7-33DC-4FCC-B89E-09F1B23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6C1F-A7BE-44B7-90E8-AD28D8DC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Encryption Standard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969ABF-6452-419B-AF26-3AB75B093C00}"/>
              </a:ext>
            </a:extLst>
          </p:cNvPr>
          <p:cNvSpPr/>
          <p:nvPr/>
        </p:nvSpPr>
        <p:spPr>
          <a:xfrm>
            <a:off x="3544388" y="642255"/>
            <a:ext cx="3997236" cy="770709"/>
          </a:xfrm>
          <a:prstGeom prst="rect">
            <a:avLst/>
          </a:prstGeom>
          <a:solidFill>
            <a:srgbClr val="FFD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</a:t>
            </a:r>
            <a:r>
              <a:rPr lang="en-US">
                <a:solidFill>
                  <a:schemeClr val="tx1"/>
                </a:solidFill>
              </a:rPr>
              <a:t>Bit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0032C-C1A1-44D1-9FEC-0ABE79FFE5CD}"/>
              </a:ext>
            </a:extLst>
          </p:cNvPr>
          <p:cNvSpPr/>
          <p:nvPr/>
        </p:nvSpPr>
        <p:spPr>
          <a:xfrm>
            <a:off x="1275805" y="2362197"/>
            <a:ext cx="1998618" cy="770709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LPT 32 bit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C2650-CA2A-4674-8EA7-C8F584E4CB30}"/>
              </a:ext>
            </a:extLst>
          </p:cNvPr>
          <p:cNvSpPr/>
          <p:nvPr/>
        </p:nvSpPr>
        <p:spPr>
          <a:xfrm>
            <a:off x="7918270" y="2362197"/>
            <a:ext cx="1998618" cy="770709"/>
          </a:xfrm>
          <a:prstGeom prst="rect">
            <a:avLst/>
          </a:prstGeom>
          <a:solidFill>
            <a:srgbClr val="FFFF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RPT 32 bit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45C3C-DD82-4D3B-97DA-0D43F1C25068}"/>
              </a:ext>
            </a:extLst>
          </p:cNvPr>
          <p:cNvSpPr/>
          <p:nvPr/>
        </p:nvSpPr>
        <p:spPr>
          <a:xfrm>
            <a:off x="3597727" y="1591488"/>
            <a:ext cx="3997236" cy="770709"/>
          </a:xfrm>
          <a:prstGeom prst="rect">
            <a:avLst/>
          </a:prstGeom>
          <a:solidFill>
            <a:srgbClr val="FFD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Permutation(IP) 64 Bit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DDEDD-ECBB-4283-859A-24EA5730D896}"/>
              </a:ext>
            </a:extLst>
          </p:cNvPr>
          <p:cNvSpPr/>
          <p:nvPr/>
        </p:nvSpPr>
        <p:spPr>
          <a:xfrm>
            <a:off x="1275803" y="3289661"/>
            <a:ext cx="1998618" cy="1611086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16 Rounds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76350-F247-4AB1-A940-F9A485DCF3E4}"/>
              </a:ext>
            </a:extLst>
          </p:cNvPr>
          <p:cNvSpPr/>
          <p:nvPr/>
        </p:nvSpPr>
        <p:spPr>
          <a:xfrm>
            <a:off x="7918270" y="3289661"/>
            <a:ext cx="1998618" cy="1611086"/>
          </a:xfrm>
          <a:prstGeom prst="rect">
            <a:avLst/>
          </a:prstGeom>
          <a:solidFill>
            <a:srgbClr val="FFFF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16 Rounds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BCFEE-57BD-41A3-8B75-3FFDF7F93292}"/>
              </a:ext>
            </a:extLst>
          </p:cNvPr>
          <p:cNvSpPr/>
          <p:nvPr/>
        </p:nvSpPr>
        <p:spPr>
          <a:xfrm>
            <a:off x="182879" y="3289661"/>
            <a:ext cx="566057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F94BC0-EFC9-4C54-B039-4F57C53EA641}"/>
              </a:ext>
            </a:extLst>
          </p:cNvPr>
          <p:cNvSpPr/>
          <p:nvPr/>
        </p:nvSpPr>
        <p:spPr>
          <a:xfrm>
            <a:off x="840373" y="4016827"/>
            <a:ext cx="296092" cy="15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A284BE-8C0B-4DBB-AE9A-F430361D0D49}"/>
              </a:ext>
            </a:extLst>
          </p:cNvPr>
          <p:cNvSpPr/>
          <p:nvPr/>
        </p:nvSpPr>
        <p:spPr>
          <a:xfrm>
            <a:off x="3597727" y="4722222"/>
            <a:ext cx="3997236" cy="770709"/>
          </a:xfrm>
          <a:prstGeom prst="rect">
            <a:avLst/>
          </a:prstGeom>
          <a:solidFill>
            <a:srgbClr val="FFD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Permutation(IP) 64 Bit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9D2204-4C5D-46B2-B349-DC7B108723A2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7594963" y="1976843"/>
            <a:ext cx="1322616" cy="3853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CC7B3D-DFBE-485F-8613-4B2DBDB0DAE9}"/>
              </a:ext>
            </a:extLst>
          </p:cNvPr>
          <p:cNvCxnSpPr>
            <a:stCxn id="9" idx="1"/>
            <a:endCxn id="7" idx="0"/>
          </p:cNvCxnSpPr>
          <p:nvPr/>
        </p:nvCxnSpPr>
        <p:spPr>
          <a:xfrm rot="10800000" flipV="1">
            <a:off x="2275115" y="1976843"/>
            <a:ext cx="1322613" cy="3853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FD64C3-09BA-45A8-9C1F-24398E65AD27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833004" y="4342854"/>
            <a:ext cx="206830" cy="13226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F26890-4AA6-4615-9B50-031B67A4D90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152856" y="4342854"/>
            <a:ext cx="206830" cy="13226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4C52-C178-4D0B-94EA-867C809E7257}"/>
              </a:ext>
            </a:extLst>
          </p:cNvPr>
          <p:cNvSpPr/>
          <p:nvPr/>
        </p:nvSpPr>
        <p:spPr>
          <a:xfrm>
            <a:off x="3597727" y="5765077"/>
            <a:ext cx="3997236" cy="770709"/>
          </a:xfrm>
          <a:prstGeom prst="rect">
            <a:avLst/>
          </a:prstGeom>
          <a:solidFill>
            <a:srgbClr val="FFD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Bit Cipher Text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1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4DEC-83DD-46F5-991D-242ACD0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 for Round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1394A-CE3E-4351-A50F-2993E930B71C}"/>
              </a:ext>
            </a:extLst>
          </p:cNvPr>
          <p:cNvSpPr/>
          <p:nvPr/>
        </p:nvSpPr>
        <p:spPr>
          <a:xfrm>
            <a:off x="4427219" y="1464265"/>
            <a:ext cx="3337561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(64Bit)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28D9-D56E-4C5E-A18C-1096B1F00C84}"/>
              </a:ext>
            </a:extLst>
          </p:cNvPr>
          <p:cNvSpPr/>
          <p:nvPr/>
        </p:nvSpPr>
        <p:spPr>
          <a:xfrm>
            <a:off x="4604655" y="2238715"/>
            <a:ext cx="298268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Parity Drop (56 bit)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B924-1FB2-49CA-B54C-D850ACBFB81A}"/>
              </a:ext>
            </a:extLst>
          </p:cNvPr>
          <p:cNvSpPr/>
          <p:nvPr/>
        </p:nvSpPr>
        <p:spPr>
          <a:xfrm>
            <a:off x="2061755" y="2729498"/>
            <a:ext cx="149134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 </a:t>
            </a:r>
          </a:p>
          <a:p>
            <a:pPr algn="ctr"/>
            <a:r>
              <a:rPr lang="en-US" dirty="0"/>
              <a:t>28 bit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4F1BD-419A-4A98-9B78-662BFAC0143E}"/>
              </a:ext>
            </a:extLst>
          </p:cNvPr>
          <p:cNvCxnSpPr/>
          <p:nvPr/>
        </p:nvCxnSpPr>
        <p:spPr>
          <a:xfrm>
            <a:off x="2245721" y="3556208"/>
            <a:ext cx="112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0166A-AEEB-417E-9B42-3004B0E9A84C}"/>
              </a:ext>
            </a:extLst>
          </p:cNvPr>
          <p:cNvSpPr txBox="1"/>
          <p:nvPr/>
        </p:nvSpPr>
        <p:spPr>
          <a:xfrm>
            <a:off x="1897379" y="3244334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ShiftLeft</a:t>
            </a:r>
            <a:r>
              <a:rPr lang="en-US" dirty="0"/>
              <a:t>()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459BAC-61E2-40EC-BF5B-7E7484A50ECF}"/>
              </a:ext>
            </a:extLst>
          </p:cNvPr>
          <p:cNvGrpSpPr/>
          <p:nvPr/>
        </p:nvGrpSpPr>
        <p:grpSpPr>
          <a:xfrm>
            <a:off x="4711337" y="3850489"/>
            <a:ext cx="2982687" cy="757668"/>
            <a:chOff x="3899261" y="4718164"/>
            <a:chExt cx="2982687" cy="757668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6CD8243-4BE3-49CB-8AF7-74A38CFC94F5}"/>
                </a:ext>
              </a:extLst>
            </p:cNvPr>
            <p:cNvSpPr/>
            <p:nvPr/>
          </p:nvSpPr>
          <p:spPr>
            <a:xfrm flipV="1">
              <a:off x="3899261" y="4718164"/>
              <a:ext cx="2982687" cy="7576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56C07-60D6-4F53-BBE8-FD756C18EE0B}"/>
                </a:ext>
              </a:extLst>
            </p:cNvPr>
            <p:cNvSpPr txBox="1"/>
            <p:nvPr/>
          </p:nvSpPr>
          <p:spPr>
            <a:xfrm>
              <a:off x="4084319" y="4773832"/>
              <a:ext cx="2647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Compressor function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Converts 56 bit key to 48 bit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7EB090-C155-4B0C-B002-A14D4D74873D}"/>
              </a:ext>
            </a:extLst>
          </p:cNvPr>
          <p:cNvSpPr txBox="1"/>
          <p:nvPr/>
        </p:nvSpPr>
        <p:spPr>
          <a:xfrm>
            <a:off x="235131" y="6102216"/>
            <a:ext cx="54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Shift: Works by Shifting left by certain number in different Rounds. 1,2,9,16 shift by 1, other shift by 2.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C8D43-8E4A-4F6D-8B8C-DBF8AF2EE3FE}"/>
              </a:ext>
            </a:extLst>
          </p:cNvPr>
          <p:cNvSpPr/>
          <p:nvPr/>
        </p:nvSpPr>
        <p:spPr>
          <a:xfrm>
            <a:off x="8803279" y="2903992"/>
            <a:ext cx="149134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 </a:t>
            </a:r>
          </a:p>
          <a:p>
            <a:pPr algn="ctr"/>
            <a:r>
              <a:rPr lang="en-US" dirty="0"/>
              <a:t>28 bit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7B2D82-E281-484C-8C1C-283376A63D10}"/>
              </a:ext>
            </a:extLst>
          </p:cNvPr>
          <p:cNvCxnSpPr/>
          <p:nvPr/>
        </p:nvCxnSpPr>
        <p:spPr>
          <a:xfrm>
            <a:off x="8987247" y="3679395"/>
            <a:ext cx="112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180A19-6768-4F22-BBBD-17A93E23B945}"/>
              </a:ext>
            </a:extLst>
          </p:cNvPr>
          <p:cNvSpPr txBox="1"/>
          <p:nvPr/>
        </p:nvSpPr>
        <p:spPr>
          <a:xfrm>
            <a:off x="8638904" y="3343769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Shift()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13F579-6D7E-4EAD-B2C0-1320CE139B99}"/>
              </a:ext>
            </a:extLst>
          </p:cNvPr>
          <p:cNvSpPr/>
          <p:nvPr/>
        </p:nvSpPr>
        <p:spPr>
          <a:xfrm>
            <a:off x="2061754" y="5083779"/>
            <a:ext cx="149134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 </a:t>
            </a:r>
          </a:p>
          <a:p>
            <a:pPr algn="ctr"/>
            <a:r>
              <a:rPr lang="en-US" dirty="0"/>
              <a:t>28 bit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30A2E6-9177-4DEE-8AD1-CF815EABB273}"/>
              </a:ext>
            </a:extLst>
          </p:cNvPr>
          <p:cNvCxnSpPr/>
          <p:nvPr/>
        </p:nvCxnSpPr>
        <p:spPr>
          <a:xfrm>
            <a:off x="2245722" y="5859182"/>
            <a:ext cx="112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C59AA5-942C-4B3B-967C-8609907B9AF3}"/>
              </a:ext>
            </a:extLst>
          </p:cNvPr>
          <p:cNvSpPr txBox="1"/>
          <p:nvPr/>
        </p:nvSpPr>
        <p:spPr>
          <a:xfrm>
            <a:off x="1897379" y="5523556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Shift()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BF7EFC-C8A5-4D0F-A7F4-B7ED36DE841C}"/>
              </a:ext>
            </a:extLst>
          </p:cNvPr>
          <p:cNvSpPr/>
          <p:nvPr/>
        </p:nvSpPr>
        <p:spPr>
          <a:xfrm>
            <a:off x="8803279" y="5050073"/>
            <a:ext cx="149134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Side </a:t>
            </a:r>
          </a:p>
          <a:p>
            <a:pPr algn="ctr"/>
            <a:r>
              <a:rPr lang="en-US" dirty="0"/>
              <a:t>28 bit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A6541-B36C-4157-B2D5-DAD4D2BDD4C2}"/>
              </a:ext>
            </a:extLst>
          </p:cNvPr>
          <p:cNvCxnSpPr/>
          <p:nvPr/>
        </p:nvCxnSpPr>
        <p:spPr>
          <a:xfrm>
            <a:off x="8987247" y="5825476"/>
            <a:ext cx="1123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47F0F7-908E-4A5F-BF55-9148E316CABB}"/>
              </a:ext>
            </a:extLst>
          </p:cNvPr>
          <p:cNvSpPr txBox="1"/>
          <p:nvPr/>
        </p:nvSpPr>
        <p:spPr>
          <a:xfrm>
            <a:off x="8638904" y="5489850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Shift()</a:t>
            </a:r>
            <a:endParaRPr lang="en-IN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69BD05-F55C-4E32-A536-A921767E0536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2807427" y="2465138"/>
            <a:ext cx="1797228" cy="2643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E70EC42-A88F-42A8-A3B0-1A1D5A57ED22}"/>
              </a:ext>
            </a:extLst>
          </p:cNvPr>
          <p:cNvCxnSpPr>
            <a:stCxn id="7" idx="3"/>
            <a:endCxn id="21" idx="0"/>
          </p:cNvCxnSpPr>
          <p:nvPr/>
        </p:nvCxnSpPr>
        <p:spPr>
          <a:xfrm>
            <a:off x="7587342" y="2465138"/>
            <a:ext cx="1961609" cy="4388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39A3AE4-A015-49FB-880D-6A8D1B616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1858" y="1837914"/>
            <a:ext cx="723813" cy="3412672"/>
          </a:xfrm>
          <a:prstGeom prst="bentConnector3">
            <a:avLst>
              <a:gd name="adj1" fmla="val 620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BD6FC3C-8B0B-4D32-83DB-6A67A77F93A4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 rot="5400000">
            <a:off x="7609866" y="1967071"/>
            <a:ext cx="549319" cy="3328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A558C5-2BE7-4D93-83BA-F3CDE71CCB06}"/>
              </a:ext>
            </a:extLst>
          </p:cNvPr>
          <p:cNvCxnSpPr>
            <a:cxnSpLocks/>
          </p:cNvCxnSpPr>
          <p:nvPr/>
        </p:nvCxnSpPr>
        <p:spPr>
          <a:xfrm flipH="1">
            <a:off x="2807424" y="3182344"/>
            <a:ext cx="1" cy="1901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A527-4685-4678-BB23-A3CA54F3B98B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9548951" y="3356838"/>
            <a:ext cx="0" cy="1693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A692806-7D73-4ECB-BB9F-962768C41753}"/>
              </a:ext>
            </a:extLst>
          </p:cNvPr>
          <p:cNvSpPr txBox="1"/>
          <p:nvPr/>
        </p:nvSpPr>
        <p:spPr>
          <a:xfrm>
            <a:off x="2643046" y="1960092"/>
            <a:ext cx="8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bits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D6FFA1-C074-4313-85C4-404B260E882D}"/>
              </a:ext>
            </a:extLst>
          </p:cNvPr>
          <p:cNvSpPr txBox="1"/>
          <p:nvPr/>
        </p:nvSpPr>
        <p:spPr>
          <a:xfrm>
            <a:off x="8698777" y="1982595"/>
            <a:ext cx="8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bits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21389E-E59E-402E-A174-54376FEB911D}"/>
              </a:ext>
            </a:extLst>
          </p:cNvPr>
          <p:cNvSpPr txBox="1"/>
          <p:nvPr/>
        </p:nvSpPr>
        <p:spPr>
          <a:xfrm>
            <a:off x="6825348" y="3165637"/>
            <a:ext cx="8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bits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FAB1DE-A0C9-41E8-BCC3-EDB57B5027AA}"/>
              </a:ext>
            </a:extLst>
          </p:cNvPr>
          <p:cNvSpPr txBox="1"/>
          <p:nvPr/>
        </p:nvSpPr>
        <p:spPr>
          <a:xfrm>
            <a:off x="4716787" y="3172171"/>
            <a:ext cx="8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bits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5128A7-68DA-4322-8804-7103FE235E52}"/>
              </a:ext>
            </a:extLst>
          </p:cNvPr>
          <p:cNvSpPr txBox="1"/>
          <p:nvPr/>
        </p:nvSpPr>
        <p:spPr>
          <a:xfrm>
            <a:off x="5848895" y="3510769"/>
            <a:ext cx="8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bits</a:t>
            </a:r>
            <a:endParaRPr lang="en-IN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828630C-B3C8-4BC8-A750-C2B9A07414E7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6202681" y="4608157"/>
            <a:ext cx="17417" cy="881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60594D-851B-4BA5-8EEF-A8DF3E352DEA}"/>
              </a:ext>
            </a:extLst>
          </p:cNvPr>
          <p:cNvSpPr txBox="1"/>
          <p:nvPr/>
        </p:nvSpPr>
        <p:spPr>
          <a:xfrm>
            <a:off x="6219557" y="4729168"/>
            <a:ext cx="88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48 bits Round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4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1" grpId="0" animBg="1"/>
      <p:bldP spid="24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141F-70AF-4BB8-87B1-76ABDD2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6E87-C9A3-4F1E-88C2-85984B7B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Parity Drop</a:t>
            </a:r>
            <a:r>
              <a:rPr lang="en-US" dirty="0"/>
              <a:t>: Drop every 8</a:t>
            </a:r>
            <a:r>
              <a:rPr lang="en-US" baseline="30000" dirty="0"/>
              <a:t>th</a:t>
            </a:r>
            <a:r>
              <a:rPr lang="en-US" dirty="0"/>
              <a:t> bit of the key</a:t>
            </a:r>
          </a:p>
          <a:p>
            <a:r>
              <a:rPr lang="en-US" b="1" dirty="0"/>
              <a:t>Split</a:t>
            </a:r>
            <a:r>
              <a:rPr lang="en-US" dirty="0"/>
              <a:t> the resulting key in two halves</a:t>
            </a:r>
          </a:p>
          <a:p>
            <a:r>
              <a:rPr lang="en-US" b="1" dirty="0"/>
              <a:t>Shift left </a:t>
            </a:r>
            <a:r>
              <a:rPr lang="en-US" dirty="0"/>
              <a:t>the resulting 28 bit halves according to the rounds</a:t>
            </a:r>
          </a:p>
          <a:p>
            <a:r>
              <a:rPr lang="en-US" b="1" dirty="0"/>
              <a:t>Combine</a:t>
            </a:r>
            <a:r>
              <a:rPr lang="en-US" dirty="0"/>
              <a:t> both keys to get a resulting 58 bit key.</a:t>
            </a:r>
          </a:p>
          <a:p>
            <a:r>
              <a:rPr lang="en-US" b="1" dirty="0"/>
              <a:t>Compression Permutation</a:t>
            </a:r>
            <a:r>
              <a:rPr lang="en-US" dirty="0"/>
              <a:t>: The Resulting key after left shifts will be input to this function. Where the key is transposed according to a pattern, and bits at position 9,18,22,25,35,43 and 54 are dropper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43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2C88-42B4-4C2A-84C0-BD27B2A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Permutation Patter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3651AD-26ED-4A37-9C51-E23B43CF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87539"/>
              </p:ext>
            </p:extLst>
          </p:nvPr>
        </p:nvGraphicFramePr>
        <p:xfrm>
          <a:off x="2856409" y="1891040"/>
          <a:ext cx="6479181" cy="3075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909">
                  <a:extLst>
                    <a:ext uri="{9D8B030D-6E8A-4147-A177-3AD203B41FA5}">
                      <a16:colId xmlns:a16="http://schemas.microsoft.com/office/drawing/2014/main" val="1063847315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420464199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987779322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2886012458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4078858437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4037910456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3847009190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3842832919"/>
                    </a:ext>
                  </a:extLst>
                </a:gridCol>
                <a:gridCol w="719909">
                  <a:extLst>
                    <a:ext uri="{9D8B030D-6E8A-4147-A177-3AD203B41FA5}">
                      <a16:colId xmlns:a16="http://schemas.microsoft.com/office/drawing/2014/main" val="199615759"/>
                    </a:ext>
                  </a:extLst>
                </a:gridCol>
              </a:tblGrid>
              <a:tr h="4394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734409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77830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21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673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64291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80837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99805"/>
                  </a:ext>
                </a:extLst>
              </a:tr>
              <a:tr h="439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36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 dirty="0">
                          <a:effectLst/>
                        </a:rPr>
                        <a:t>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5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2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7001-3C2A-4EA1-B802-5EE6FE51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87B2-FD86-44D9-A354-DB8F13ED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Plain Text</a:t>
            </a:r>
            <a:r>
              <a:rPr lang="en-US" dirty="0"/>
              <a:t>: Human Readable text, understood by both sender as well as receiver and any one else who gets access to the text.</a:t>
            </a:r>
          </a:p>
          <a:p>
            <a:r>
              <a:rPr lang="en-US" b="1" dirty="0"/>
              <a:t>Cipher Text</a:t>
            </a:r>
            <a:r>
              <a:rPr lang="en-US" dirty="0"/>
              <a:t>: When plain text message is codified using an algorithm.</a:t>
            </a:r>
          </a:p>
          <a:p>
            <a:r>
              <a:rPr lang="en-IN" b="1" dirty="0"/>
              <a:t>Cryptography</a:t>
            </a:r>
            <a:r>
              <a:rPr lang="en-IN" dirty="0"/>
              <a:t>: </a:t>
            </a:r>
            <a:r>
              <a:rPr lang="en-US" dirty="0"/>
              <a:t>Achieving security by encoding messages to make them non-readable.</a:t>
            </a:r>
          </a:p>
          <a:p>
            <a:r>
              <a:rPr lang="en-IN" b="1" dirty="0"/>
              <a:t>Cryptoanalysis</a:t>
            </a:r>
            <a:r>
              <a:rPr lang="en-IN" dirty="0"/>
              <a:t>: techniques of Converting/Decoding messages from cipher text back to plain text</a:t>
            </a:r>
          </a:p>
          <a:p>
            <a:r>
              <a:rPr lang="en-IN" b="1" dirty="0"/>
              <a:t>Cryptology</a:t>
            </a:r>
            <a:r>
              <a:rPr lang="en-IN" dirty="0"/>
              <a:t>: Combination of Cryptography and Cryptoanalysis.</a:t>
            </a:r>
          </a:p>
        </p:txBody>
      </p:sp>
    </p:spTree>
    <p:extLst>
      <p:ext uri="{BB962C8B-B14F-4D97-AF65-F5344CB8AC3E}">
        <p14:creationId xmlns:p14="http://schemas.microsoft.com/office/powerpoint/2010/main" val="264845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3919-720F-459F-BEF0-C242E6EA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3" y="-74002"/>
            <a:ext cx="10515600" cy="1325563"/>
          </a:xfrm>
        </p:spPr>
        <p:txBody>
          <a:bodyPr/>
          <a:lstStyle/>
          <a:p>
            <a:r>
              <a:rPr lang="en-US" dirty="0"/>
              <a:t>How Round function Work</a:t>
            </a:r>
            <a:endParaRPr lang="en-IN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B4EABA5-E05E-4AD2-901D-B88410D1D0BC}"/>
              </a:ext>
            </a:extLst>
          </p:cNvPr>
          <p:cNvSpPr/>
          <p:nvPr/>
        </p:nvSpPr>
        <p:spPr>
          <a:xfrm>
            <a:off x="3899258" y="1704408"/>
            <a:ext cx="2982688" cy="74893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 Permutation</a:t>
            </a:r>
          </a:p>
          <a:p>
            <a:pPr algn="ctr"/>
            <a:r>
              <a:rPr lang="en-US" sz="1400" dirty="0"/>
              <a:t>Convert 32 to 48</a:t>
            </a:r>
            <a:endParaRPr lang="en-IN" dirty="0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9BE32FA6-9B5B-479E-9AC5-6B22DB670234}"/>
              </a:ext>
            </a:extLst>
          </p:cNvPr>
          <p:cNvSpPr/>
          <p:nvPr/>
        </p:nvSpPr>
        <p:spPr>
          <a:xfrm>
            <a:off x="5103219" y="3047994"/>
            <a:ext cx="574765" cy="574765"/>
          </a:xfrm>
          <a:prstGeom prst="flowChar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56F04-95A8-41E9-9F17-C319FEE2A635}"/>
              </a:ext>
            </a:extLst>
          </p:cNvPr>
          <p:cNvGrpSpPr/>
          <p:nvPr/>
        </p:nvGrpSpPr>
        <p:grpSpPr>
          <a:xfrm>
            <a:off x="3899259" y="4213681"/>
            <a:ext cx="2982687" cy="757668"/>
            <a:chOff x="3899261" y="4718164"/>
            <a:chExt cx="2982687" cy="757668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08AC994-DE6F-40B9-BAFD-A089E2269D34}"/>
                </a:ext>
              </a:extLst>
            </p:cNvPr>
            <p:cNvSpPr/>
            <p:nvPr/>
          </p:nvSpPr>
          <p:spPr>
            <a:xfrm flipV="1">
              <a:off x="3899261" y="4718164"/>
              <a:ext cx="2982687" cy="75766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BC4B9C-345A-45AB-BEDB-B1D8C2B274CD}"/>
                </a:ext>
              </a:extLst>
            </p:cNvPr>
            <p:cNvSpPr txBox="1"/>
            <p:nvPr/>
          </p:nvSpPr>
          <p:spPr>
            <a:xfrm>
              <a:off x="4084319" y="4773832"/>
              <a:ext cx="2647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S-Box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Converts 48 to 32 bit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0D515-0B20-4C80-8554-6513B686A417}"/>
              </a:ext>
            </a:extLst>
          </p:cNvPr>
          <p:cNvSpPr/>
          <p:nvPr/>
        </p:nvSpPr>
        <p:spPr>
          <a:xfrm>
            <a:off x="4084317" y="5720287"/>
            <a:ext cx="2612571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P-Box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5AD13-ADF5-44A1-80D4-12B8545B63E8}"/>
              </a:ext>
            </a:extLst>
          </p:cNvPr>
          <p:cNvSpPr/>
          <p:nvPr/>
        </p:nvSpPr>
        <p:spPr>
          <a:xfrm>
            <a:off x="2934789" y="1384663"/>
            <a:ext cx="4702628" cy="510821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664AA-2F1A-4517-832D-35B4759DC6E1}"/>
              </a:ext>
            </a:extLst>
          </p:cNvPr>
          <p:cNvSpPr/>
          <p:nvPr/>
        </p:nvSpPr>
        <p:spPr>
          <a:xfrm>
            <a:off x="8427717" y="3108953"/>
            <a:ext cx="298268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Key(48 Bit)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42CEA9-648A-4D4A-AA4C-78C0ABA1061E}"/>
              </a:ext>
            </a:extLst>
          </p:cNvPr>
          <p:cNvCxnSpPr>
            <a:cxnSpLocks/>
          </p:cNvCxnSpPr>
          <p:nvPr/>
        </p:nvCxnSpPr>
        <p:spPr>
          <a:xfrm flipH="1">
            <a:off x="5677984" y="3335377"/>
            <a:ext cx="27497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3FCE69-3908-4C4C-97EC-9B2449B372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90602" y="1081760"/>
            <a:ext cx="0" cy="6226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7E2B2F-6267-495E-812B-F0D92E0B6302}"/>
              </a:ext>
            </a:extLst>
          </p:cNvPr>
          <p:cNvCxnSpPr>
            <a:cxnSpLocks/>
          </p:cNvCxnSpPr>
          <p:nvPr/>
        </p:nvCxnSpPr>
        <p:spPr>
          <a:xfrm>
            <a:off x="5390602" y="2453345"/>
            <a:ext cx="0" cy="5946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A47DA2-2481-49D0-A900-FB453884EB65}"/>
              </a:ext>
            </a:extLst>
          </p:cNvPr>
          <p:cNvCxnSpPr>
            <a:stCxn id="9" idx="4"/>
            <a:endCxn id="12" idx="2"/>
          </p:cNvCxnSpPr>
          <p:nvPr/>
        </p:nvCxnSpPr>
        <p:spPr>
          <a:xfrm>
            <a:off x="5390602" y="3622759"/>
            <a:ext cx="1" cy="5909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312700-D9BF-4FA7-8DB1-DA23B9806729}"/>
              </a:ext>
            </a:extLst>
          </p:cNvPr>
          <p:cNvCxnSpPr>
            <a:cxnSpLocks/>
          </p:cNvCxnSpPr>
          <p:nvPr/>
        </p:nvCxnSpPr>
        <p:spPr>
          <a:xfrm>
            <a:off x="5390601" y="4971349"/>
            <a:ext cx="0" cy="7489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5061E-4635-4919-964E-762FB2CD979F}"/>
              </a:ext>
            </a:extLst>
          </p:cNvPr>
          <p:cNvCxnSpPr>
            <a:cxnSpLocks/>
          </p:cNvCxnSpPr>
          <p:nvPr/>
        </p:nvCxnSpPr>
        <p:spPr>
          <a:xfrm flipH="1">
            <a:off x="5390601" y="6173133"/>
            <a:ext cx="1" cy="5847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63248E8-E873-4E7C-A102-C09DF9D1FF4F}"/>
              </a:ext>
            </a:extLst>
          </p:cNvPr>
          <p:cNvSpPr txBox="1"/>
          <p:nvPr/>
        </p:nvSpPr>
        <p:spPr>
          <a:xfrm flipH="1">
            <a:off x="5408020" y="1037750"/>
            <a:ext cx="4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6BC2F3-B885-480C-B33C-2379ACADA7FC}"/>
              </a:ext>
            </a:extLst>
          </p:cNvPr>
          <p:cNvSpPr txBox="1"/>
          <p:nvPr/>
        </p:nvSpPr>
        <p:spPr>
          <a:xfrm flipH="1">
            <a:off x="5461359" y="6451900"/>
            <a:ext cx="5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6" grpId="0" animBg="1"/>
      <p:bldP spid="18" grpId="0" animBg="1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1A54-8B9D-4F92-A499-EA9A5E7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Permutation (IP)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840B3-76B6-42D3-9003-426C78F99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42" y="190953"/>
            <a:ext cx="5208627" cy="206717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0AD6D4-88BF-42BC-A6B2-0930481A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3198"/>
              </p:ext>
            </p:extLst>
          </p:nvPr>
        </p:nvGraphicFramePr>
        <p:xfrm>
          <a:off x="193766" y="3740967"/>
          <a:ext cx="9446624" cy="2926080"/>
        </p:xfrm>
        <a:graphic>
          <a:graphicData uri="http://schemas.openxmlformats.org/drawingml/2006/table">
            <a:tbl>
              <a:tblPr/>
              <a:tblGrid>
                <a:gridCol w="1180828">
                  <a:extLst>
                    <a:ext uri="{9D8B030D-6E8A-4147-A177-3AD203B41FA5}">
                      <a16:colId xmlns:a16="http://schemas.microsoft.com/office/drawing/2014/main" val="3542602145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569031062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148606378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942164279"/>
                    </a:ext>
                  </a:extLst>
                </a:gridCol>
                <a:gridCol w="1247231">
                  <a:extLst>
                    <a:ext uri="{9D8B030D-6E8A-4147-A177-3AD203B41FA5}">
                      <a16:colId xmlns:a16="http://schemas.microsoft.com/office/drawing/2014/main" val="1261562448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3409421060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3578616844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50406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3485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6307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9333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83248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68767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44762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17206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22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E71CDA-1C74-49DD-B7BA-09BAE5B199DC}"/>
              </a:ext>
            </a:extLst>
          </p:cNvPr>
          <p:cNvSpPr txBox="1"/>
          <p:nvPr/>
        </p:nvSpPr>
        <p:spPr>
          <a:xfrm>
            <a:off x="1698171" y="2403566"/>
            <a:ext cx="454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Permutation Swaps the Place of every bit in the data, corresponding to the following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2B4-7172-4723-A542-94F7F2EA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6595A-AD84-4BE8-ACB6-EABF1298A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44491"/>
              </p:ext>
            </p:extLst>
          </p:nvPr>
        </p:nvGraphicFramePr>
        <p:xfrm>
          <a:off x="585651" y="2705191"/>
          <a:ext cx="4656909" cy="2926080"/>
        </p:xfrm>
        <a:graphic>
          <a:graphicData uri="http://schemas.openxmlformats.org/drawingml/2006/table">
            <a:tbl>
              <a:tblPr/>
              <a:tblGrid>
                <a:gridCol w="1180828">
                  <a:extLst>
                    <a:ext uri="{9D8B030D-6E8A-4147-A177-3AD203B41FA5}">
                      <a16:colId xmlns:a16="http://schemas.microsoft.com/office/drawing/2014/main" val="3869240673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3730845443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159479972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086689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66581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11760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2558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35917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20035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9017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66585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21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09B73-13CC-440E-8F2B-8306F66D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72642"/>
              </p:ext>
            </p:extLst>
          </p:nvPr>
        </p:nvGraphicFramePr>
        <p:xfrm>
          <a:off x="6949442" y="2705191"/>
          <a:ext cx="4789715" cy="2926080"/>
        </p:xfrm>
        <a:graphic>
          <a:graphicData uri="http://schemas.openxmlformats.org/drawingml/2006/table">
            <a:tbl>
              <a:tblPr/>
              <a:tblGrid>
                <a:gridCol w="1247231">
                  <a:extLst>
                    <a:ext uri="{9D8B030D-6E8A-4147-A177-3AD203B41FA5}">
                      <a16:colId xmlns:a16="http://schemas.microsoft.com/office/drawing/2014/main" val="3576677787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3322093848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629003580"/>
                    </a:ext>
                  </a:extLst>
                </a:gridCol>
                <a:gridCol w="1180828">
                  <a:extLst>
                    <a:ext uri="{9D8B030D-6E8A-4147-A177-3AD203B41FA5}">
                      <a16:colId xmlns:a16="http://schemas.microsoft.com/office/drawing/2014/main" val="337617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24715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0052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66012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2032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8762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06910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45137"/>
                  </a:ext>
                </a:extLst>
              </a:tr>
              <a:tr h="3085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32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5F6EB1-D7C7-4F54-9CA2-BC87C2FC0CCE}"/>
              </a:ext>
            </a:extLst>
          </p:cNvPr>
          <p:cNvSpPr txBox="1"/>
          <p:nvPr/>
        </p:nvSpPr>
        <p:spPr>
          <a:xfrm>
            <a:off x="2394858" y="5709648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E7660-08AA-4F8C-A1A3-635C28F61FFD}"/>
              </a:ext>
            </a:extLst>
          </p:cNvPr>
          <p:cNvSpPr txBox="1"/>
          <p:nvPr/>
        </p:nvSpPr>
        <p:spPr>
          <a:xfrm>
            <a:off x="9191898" y="5743093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362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4F1-B050-4806-ABC6-9EBD6CFD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Permutation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5236C-38C5-4108-BF96-77D079D83DB6}"/>
              </a:ext>
            </a:extLst>
          </p:cNvPr>
          <p:cNvSpPr/>
          <p:nvPr/>
        </p:nvSpPr>
        <p:spPr>
          <a:xfrm>
            <a:off x="1528354" y="1654629"/>
            <a:ext cx="913529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LPT (32 bit)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543EC2-2552-45B4-A67A-BA5DCB9D454E}"/>
              </a:ext>
            </a:extLst>
          </p:cNvPr>
          <p:cNvGrpSpPr/>
          <p:nvPr/>
        </p:nvGrpSpPr>
        <p:grpSpPr>
          <a:xfrm>
            <a:off x="1528354" y="2507752"/>
            <a:ext cx="1876697" cy="480832"/>
            <a:chOff x="1528354" y="2541905"/>
            <a:chExt cx="1876697" cy="4808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5D8FF-49AD-4784-BFF9-C957C7A9D541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00CF04-6DE8-463F-82BC-EBEFB20A1F04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ADD1E9-F75A-44F3-9DE1-BA0B468BBB9B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C26F4-06AE-4918-99F0-6911B3509E27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D0D70-74AB-4194-A176-22B7A95CD545}"/>
              </a:ext>
            </a:extLst>
          </p:cNvPr>
          <p:cNvGrpSpPr/>
          <p:nvPr/>
        </p:nvGrpSpPr>
        <p:grpSpPr>
          <a:xfrm>
            <a:off x="3681004" y="2507752"/>
            <a:ext cx="1876697" cy="480832"/>
            <a:chOff x="1528354" y="2541905"/>
            <a:chExt cx="1876697" cy="480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325A9C-B13D-4815-84A9-B62CC0B75BDB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31015D-2CF8-4088-9F07-B5755BC90384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6CF761-83DF-4B51-828A-775E87C32974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B09D4B-344A-4AA2-8F57-E49C5FD47070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A8835B-2696-4874-B1E1-AE90BC20A456}"/>
              </a:ext>
            </a:extLst>
          </p:cNvPr>
          <p:cNvGrpSpPr/>
          <p:nvPr/>
        </p:nvGrpSpPr>
        <p:grpSpPr>
          <a:xfrm>
            <a:off x="5833654" y="2507752"/>
            <a:ext cx="1876697" cy="480832"/>
            <a:chOff x="1528354" y="2541905"/>
            <a:chExt cx="1876697" cy="480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431373-5F50-4EBC-B13F-981142786FC9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650F64-52E9-43A1-824A-39AAA47343FD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1D074-F982-4C19-B4A7-85333789F744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B6C20A-FFCB-47C4-93D8-F94098F69000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140D78-6727-4327-BD4A-C42904A819B0}"/>
              </a:ext>
            </a:extLst>
          </p:cNvPr>
          <p:cNvGrpSpPr/>
          <p:nvPr/>
        </p:nvGrpSpPr>
        <p:grpSpPr>
          <a:xfrm>
            <a:off x="8786948" y="2507752"/>
            <a:ext cx="1876697" cy="480832"/>
            <a:chOff x="1528354" y="2541905"/>
            <a:chExt cx="1876697" cy="480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339CC6-2CF5-4F6D-A27C-3A81745E7FC3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98D039-FF61-43C8-9FA2-0214E3B754B8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735543-0FB4-4498-A263-29A0680444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C3D131-0164-43C4-BA8C-01ABD4763230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4B0E4F-D69D-4A03-AA53-01259A122E71}"/>
              </a:ext>
            </a:extLst>
          </p:cNvPr>
          <p:cNvCxnSpPr/>
          <p:nvPr/>
        </p:nvCxnSpPr>
        <p:spPr>
          <a:xfrm>
            <a:off x="7891463" y="2748168"/>
            <a:ext cx="67627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B6B17C-3467-48D5-9C70-E8708BFF2F91}"/>
              </a:ext>
            </a:extLst>
          </p:cNvPr>
          <p:cNvGrpSpPr/>
          <p:nvPr/>
        </p:nvGrpSpPr>
        <p:grpSpPr>
          <a:xfrm>
            <a:off x="916033" y="4597195"/>
            <a:ext cx="1876697" cy="480832"/>
            <a:chOff x="1528354" y="2541905"/>
            <a:chExt cx="1876697" cy="4808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0F5000-5AC5-4C25-9CBC-024ACC0A069E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F9A41C7-C2E5-4FB2-B13E-D4FF81350A1E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AA07C0-49D0-4310-96F3-82F34EB6AC27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0C045C-2602-4299-ADAE-B69AA299E325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0470BB4-C386-478D-A4A5-C8C8140F302E}"/>
              </a:ext>
            </a:extLst>
          </p:cNvPr>
          <p:cNvSpPr/>
          <p:nvPr/>
        </p:nvSpPr>
        <p:spPr>
          <a:xfrm>
            <a:off x="2810123" y="4592703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32BCD8-780F-49AE-B08B-6BF5203D72B7}"/>
              </a:ext>
            </a:extLst>
          </p:cNvPr>
          <p:cNvSpPr/>
          <p:nvPr/>
        </p:nvSpPr>
        <p:spPr>
          <a:xfrm>
            <a:off x="405913" y="4588214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9F346D-9752-4E65-B61D-55986002A593}"/>
              </a:ext>
            </a:extLst>
          </p:cNvPr>
          <p:cNvGrpSpPr/>
          <p:nvPr/>
        </p:nvGrpSpPr>
        <p:grpSpPr>
          <a:xfrm>
            <a:off x="4102441" y="4597195"/>
            <a:ext cx="1876697" cy="480832"/>
            <a:chOff x="1528354" y="2541905"/>
            <a:chExt cx="1876697" cy="480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8AC15D-5E0D-47CB-9D6B-17C6436FB34E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4B32A2A-25D5-45B1-A3AE-0169C566BEF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68E39A-5A74-4E52-92EA-1F73F98A5CC9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DB019B-C960-4BF2-AFB1-C233C0F0E176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B774505-00B7-4F9F-B146-D234811A5753}"/>
              </a:ext>
            </a:extLst>
          </p:cNvPr>
          <p:cNvSpPr/>
          <p:nvPr/>
        </p:nvSpPr>
        <p:spPr>
          <a:xfrm>
            <a:off x="5996531" y="4592704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670A5-7ACF-4CFD-AADF-7D803C946DED}"/>
              </a:ext>
            </a:extLst>
          </p:cNvPr>
          <p:cNvSpPr/>
          <p:nvPr/>
        </p:nvSpPr>
        <p:spPr>
          <a:xfrm>
            <a:off x="3594463" y="4588214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04E5C1A-933B-4658-80B5-98B8228A427A}"/>
              </a:ext>
            </a:extLst>
          </p:cNvPr>
          <p:cNvGrpSpPr/>
          <p:nvPr/>
        </p:nvGrpSpPr>
        <p:grpSpPr>
          <a:xfrm>
            <a:off x="9569180" y="4597195"/>
            <a:ext cx="1876697" cy="480832"/>
            <a:chOff x="1528354" y="2541905"/>
            <a:chExt cx="1876697" cy="4808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97631A-E692-4EB8-9EBE-CAAA866185F1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2150870-DA6C-4D0E-A673-EFBE315BB282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22CE195-7FB3-468C-8048-95A9A8CAA617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B16DECC-CE83-48C0-856E-94186E1F29C8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A2591-9388-4032-9DF2-627F8FC70572}"/>
              </a:ext>
            </a:extLst>
          </p:cNvPr>
          <p:cNvSpPr/>
          <p:nvPr/>
        </p:nvSpPr>
        <p:spPr>
          <a:xfrm>
            <a:off x="11463259" y="4594019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5BEC69-513D-4324-B41B-2649BC07DCDB}"/>
              </a:ext>
            </a:extLst>
          </p:cNvPr>
          <p:cNvSpPr/>
          <p:nvPr/>
        </p:nvSpPr>
        <p:spPr>
          <a:xfrm>
            <a:off x="9061202" y="4588214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7AF190-CDC1-4F30-8DC6-8695029301C2}"/>
              </a:ext>
            </a:extLst>
          </p:cNvPr>
          <p:cNvCxnSpPr>
            <a:cxnSpLocks/>
          </p:cNvCxnSpPr>
          <p:nvPr/>
        </p:nvCxnSpPr>
        <p:spPr>
          <a:xfrm>
            <a:off x="6626680" y="4819515"/>
            <a:ext cx="234822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CFE2D3A-514B-4D3E-B49C-5A2E326551D5}"/>
              </a:ext>
            </a:extLst>
          </p:cNvPr>
          <p:cNvCxnSpPr>
            <a:cxnSpLocks/>
          </p:cNvCxnSpPr>
          <p:nvPr/>
        </p:nvCxnSpPr>
        <p:spPr>
          <a:xfrm rot="5400000">
            <a:off x="1356089" y="3486728"/>
            <a:ext cx="1608611" cy="612321"/>
          </a:xfrm>
          <a:prstGeom prst="bentConnector3">
            <a:avLst>
              <a:gd name="adj1" fmla="val 229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1B7F49-096E-45DD-AA91-AFE06A333282}"/>
              </a:ext>
            </a:extLst>
          </p:cNvPr>
          <p:cNvCxnSpPr>
            <a:stCxn id="32" idx="2"/>
            <a:endCxn id="57" idx="0"/>
          </p:cNvCxnSpPr>
          <p:nvPr/>
        </p:nvCxnSpPr>
        <p:spPr>
          <a:xfrm rot="16200000" flipH="1">
            <a:off x="4025766" y="3582170"/>
            <a:ext cx="1608611" cy="421437"/>
          </a:xfrm>
          <a:prstGeom prst="bentConnector3">
            <a:avLst>
              <a:gd name="adj1" fmla="val 240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071AD5D-09E9-4196-B246-4EF3EE7864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2107" y="3401773"/>
            <a:ext cx="1608611" cy="782232"/>
          </a:xfrm>
          <a:prstGeom prst="bentConnector3">
            <a:avLst>
              <a:gd name="adj1" fmla="val 213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959BCE-A055-47C0-A435-ABD4C10567D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196509" y="2988583"/>
            <a:ext cx="642861" cy="1599631"/>
          </a:xfrm>
          <a:prstGeom prst="straightConnector1">
            <a:avLst/>
          </a:prstGeom>
          <a:ln w="28575">
            <a:solidFill>
              <a:srgbClr val="D3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0672EB-5B29-4BF6-8588-DA468584FB1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055030" y="2978876"/>
            <a:ext cx="835774" cy="1613827"/>
          </a:xfrm>
          <a:prstGeom prst="straightConnector1">
            <a:avLst/>
          </a:prstGeom>
          <a:ln w="28575">
            <a:solidFill>
              <a:srgbClr val="D3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7F64E77-5FB1-4142-AFF7-AA7447C8BA82}"/>
              </a:ext>
            </a:extLst>
          </p:cNvPr>
          <p:cNvCxnSpPr>
            <a:cxnSpLocks/>
          </p:cNvCxnSpPr>
          <p:nvPr/>
        </p:nvCxnSpPr>
        <p:spPr>
          <a:xfrm>
            <a:off x="6121478" y="2988582"/>
            <a:ext cx="119948" cy="1605438"/>
          </a:xfrm>
          <a:prstGeom prst="straightConnector1">
            <a:avLst/>
          </a:prstGeom>
          <a:ln w="28575">
            <a:solidFill>
              <a:srgbClr val="D3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D4E46F6-19A6-49A0-9925-54D88198506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28354" y="2746853"/>
            <a:ext cx="10179812" cy="1845851"/>
          </a:xfrm>
          <a:prstGeom prst="bentConnector4">
            <a:avLst>
              <a:gd name="adj1" fmla="val -2246"/>
              <a:gd name="adj2" fmla="val 60758"/>
            </a:avLst>
          </a:prstGeom>
          <a:ln w="28575">
            <a:solidFill>
              <a:srgbClr val="D3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73D6CE3-63D0-4D7F-8970-8B34B612EB2A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 flipH="1">
            <a:off x="650820" y="2748168"/>
            <a:ext cx="10012825" cy="1840046"/>
          </a:xfrm>
          <a:prstGeom prst="bentConnector4">
            <a:avLst>
              <a:gd name="adj1" fmla="val -2283"/>
              <a:gd name="adj2" fmla="val 56533"/>
            </a:avLst>
          </a:prstGeom>
          <a:ln w="28575">
            <a:solidFill>
              <a:srgbClr val="D3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959765-8BC4-43F3-BDBD-6323D5031ADF}"/>
              </a:ext>
            </a:extLst>
          </p:cNvPr>
          <p:cNvSpPr/>
          <p:nvPr/>
        </p:nvSpPr>
        <p:spPr>
          <a:xfrm>
            <a:off x="408059" y="5645694"/>
            <a:ext cx="1154501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Resulting LPT (48 bit)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61" grpId="0" animBg="1"/>
      <p:bldP spid="62" grpId="0" animBg="1"/>
      <p:bldP spid="68" grpId="0" animBg="1"/>
      <p:bldP spid="69" grpId="0" animBg="1"/>
      <p:bldP spid="1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C806-E064-4830-9C25-5EA1CEB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49645-7292-49D8-8A4C-6BD43BF8DE3C}"/>
              </a:ext>
            </a:extLst>
          </p:cNvPr>
          <p:cNvSpPr/>
          <p:nvPr/>
        </p:nvSpPr>
        <p:spPr>
          <a:xfrm>
            <a:off x="408059" y="1593647"/>
            <a:ext cx="1154501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Resulting LPT (48 bit)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5DD85-3C9B-437E-9CF0-856E09B00D1E}"/>
              </a:ext>
            </a:extLst>
          </p:cNvPr>
          <p:cNvSpPr/>
          <p:nvPr/>
        </p:nvSpPr>
        <p:spPr>
          <a:xfrm>
            <a:off x="408059" y="3767483"/>
            <a:ext cx="1154501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key (48 bit)</a:t>
            </a:r>
            <a:endParaRPr lang="en-IN" dirty="0"/>
          </a:p>
        </p:txBody>
      </p:sp>
      <p:sp>
        <p:nvSpPr>
          <p:cNvPr id="6" name="Flowchart: Or 5">
            <a:extLst>
              <a:ext uri="{FF2B5EF4-FFF2-40B4-BE49-F238E27FC236}">
                <a16:creationId xmlns:a16="http://schemas.microsoft.com/office/drawing/2014/main" id="{A33E6BF6-237F-4DBA-9D48-3FBD813757B2}"/>
              </a:ext>
            </a:extLst>
          </p:cNvPr>
          <p:cNvSpPr/>
          <p:nvPr/>
        </p:nvSpPr>
        <p:spPr>
          <a:xfrm>
            <a:off x="5893182" y="2515753"/>
            <a:ext cx="574765" cy="574765"/>
          </a:xfrm>
          <a:prstGeom prst="flowChar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18987-33A0-4640-B8B3-606B4A34DBD6}"/>
              </a:ext>
            </a:extLst>
          </p:cNvPr>
          <p:cNvSpPr/>
          <p:nvPr/>
        </p:nvSpPr>
        <p:spPr>
          <a:xfrm>
            <a:off x="408055" y="5967933"/>
            <a:ext cx="1154501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XOR data (48 bit)</a:t>
            </a:r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0EB537-C43A-4848-A5A1-50D5563AEBD2}"/>
              </a:ext>
            </a:extLst>
          </p:cNvPr>
          <p:cNvSpPr/>
          <p:nvPr/>
        </p:nvSpPr>
        <p:spPr>
          <a:xfrm>
            <a:off x="6059539" y="1959407"/>
            <a:ext cx="242047" cy="496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556B16D-3E72-4F69-97C2-8AFF3F42F4D0}"/>
              </a:ext>
            </a:extLst>
          </p:cNvPr>
          <p:cNvSpPr/>
          <p:nvPr/>
        </p:nvSpPr>
        <p:spPr>
          <a:xfrm rot="10800000">
            <a:off x="6059539" y="3187929"/>
            <a:ext cx="242047" cy="496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747F1C-712B-44E1-8262-B0F2C61331B6}"/>
              </a:ext>
            </a:extLst>
          </p:cNvPr>
          <p:cNvSpPr/>
          <p:nvPr/>
        </p:nvSpPr>
        <p:spPr>
          <a:xfrm>
            <a:off x="98612" y="1299881"/>
            <a:ext cx="12003741" cy="32004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BC09AA-649B-4684-B197-E1EE025FE00F}"/>
              </a:ext>
            </a:extLst>
          </p:cNvPr>
          <p:cNvSpPr/>
          <p:nvPr/>
        </p:nvSpPr>
        <p:spPr>
          <a:xfrm rot="5400000">
            <a:off x="5683156" y="5002168"/>
            <a:ext cx="1102923" cy="35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03D3-A23B-4B87-B529-01300F4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S-Box (Expansion Permutation)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1D34C-241B-46A9-A7B7-5228330574A2}"/>
              </a:ext>
            </a:extLst>
          </p:cNvPr>
          <p:cNvGrpSpPr/>
          <p:nvPr/>
        </p:nvGrpSpPr>
        <p:grpSpPr>
          <a:xfrm>
            <a:off x="920292" y="1699669"/>
            <a:ext cx="1876697" cy="480832"/>
            <a:chOff x="1528354" y="2541905"/>
            <a:chExt cx="1876697" cy="4808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CD4E8C-FAE1-4ECA-A07B-7EB3F2A9154D}"/>
                </a:ext>
              </a:extLst>
            </p:cNvPr>
            <p:cNvSpPr/>
            <p:nvPr/>
          </p:nvSpPr>
          <p:spPr>
            <a:xfrm>
              <a:off x="1528354" y="2541905"/>
              <a:ext cx="1876697" cy="48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E3B0FC-073E-476C-BF6E-2A842028447E}"/>
                </a:ext>
              </a:extLst>
            </p:cNvPr>
            <p:cNvCxnSpPr>
              <a:cxnSpLocks/>
            </p:cNvCxnSpPr>
            <p:nvPr/>
          </p:nvCxnSpPr>
          <p:spPr>
            <a:xfrm>
              <a:off x="2017395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B22414-185C-4F8F-966B-541AFADABEF9}"/>
                </a:ext>
              </a:extLst>
            </p:cNvPr>
            <p:cNvCxnSpPr>
              <a:cxnSpLocks/>
            </p:cNvCxnSpPr>
            <p:nvPr/>
          </p:nvCxnSpPr>
          <p:spPr>
            <a:xfrm>
              <a:off x="2524602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41C395-24F7-4405-B962-BBD186D531B0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46" y="2541905"/>
              <a:ext cx="0" cy="48083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75522A1-7E8E-46AF-94FA-4AE7AB6715DD}"/>
              </a:ext>
            </a:extLst>
          </p:cNvPr>
          <p:cNvSpPr/>
          <p:nvPr/>
        </p:nvSpPr>
        <p:spPr>
          <a:xfrm>
            <a:off x="2814382" y="1695177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9E224-EB85-4047-A5BB-58292A6E1A2F}"/>
              </a:ext>
            </a:extLst>
          </p:cNvPr>
          <p:cNvSpPr/>
          <p:nvPr/>
        </p:nvSpPr>
        <p:spPr>
          <a:xfrm>
            <a:off x="410172" y="1690688"/>
            <a:ext cx="489813" cy="489813"/>
          </a:xfrm>
          <a:prstGeom prst="rect">
            <a:avLst/>
          </a:prstGeom>
          <a:ln w="28575">
            <a:solidFill>
              <a:srgbClr val="D3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02312F-B5C2-4D3A-A94E-0B5326193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42917"/>
              </p:ext>
            </p:extLst>
          </p:nvPr>
        </p:nvGraphicFramePr>
        <p:xfrm>
          <a:off x="1755177" y="2858293"/>
          <a:ext cx="10356141" cy="2480534"/>
        </p:xfrm>
        <a:graphic>
          <a:graphicData uri="http://schemas.openxmlformats.org/drawingml/2006/table">
            <a:tbl>
              <a:tblPr/>
              <a:tblGrid>
                <a:gridCol w="832001">
                  <a:extLst>
                    <a:ext uri="{9D8B030D-6E8A-4147-A177-3AD203B41FA5}">
                      <a16:colId xmlns:a16="http://schemas.microsoft.com/office/drawing/2014/main" val="1521052137"/>
                    </a:ext>
                  </a:extLst>
                </a:gridCol>
                <a:gridCol w="844120">
                  <a:extLst>
                    <a:ext uri="{9D8B030D-6E8A-4147-A177-3AD203B41FA5}">
                      <a16:colId xmlns:a16="http://schemas.microsoft.com/office/drawing/2014/main" val="2150793357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705990257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174741375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749459769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3836745397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495934349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198839571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748229918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1513666129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318986550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1323787919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3394611068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4221929766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1374864214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2310642239"/>
                    </a:ext>
                  </a:extLst>
                </a:gridCol>
                <a:gridCol w="578668">
                  <a:extLst>
                    <a:ext uri="{9D8B030D-6E8A-4147-A177-3AD203B41FA5}">
                      <a16:colId xmlns:a16="http://schemas.microsoft.com/office/drawing/2014/main" val="3116530996"/>
                    </a:ext>
                  </a:extLst>
                </a:gridCol>
              </a:tblGrid>
              <a:tr h="49574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S</a:t>
                      </a:r>
                      <a:r>
                        <a:rPr lang="en-IN" sz="1400" baseline="-25000">
                          <a:effectLst/>
                        </a:rPr>
                        <a:t>1</a:t>
                      </a:r>
                      <a:endParaRPr lang="en-IN" sz="1400">
                        <a:effectLst/>
                      </a:endParaRP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x0000x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x0001x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x0010x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x0011x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x0100x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x0101x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x0110x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x0111x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x1000x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x1001x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x1010x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x1011x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x1100x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x1101x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x1110x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x1111x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34180"/>
                  </a:ext>
                </a:extLst>
              </a:tr>
              <a:tr h="49574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0yyyy0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61400"/>
                  </a:ext>
                </a:extLst>
              </a:tr>
              <a:tr h="49574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0yyyy1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8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23402"/>
                  </a:ext>
                </a:extLst>
              </a:tr>
              <a:tr h="49574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1yyyy0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07330"/>
                  </a:ext>
                </a:extLst>
              </a:tr>
              <a:tr h="49574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1yyyy1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13</a:t>
                      </a:r>
                    </a:p>
                  </a:txBody>
                  <a:tcPr marL="70821" marR="70821" marT="35411" marB="3541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36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20364 0.35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073 0.257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40196 0.05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ABD-590E-4B04-8756-A57ACC50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P-Box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FF5A7D-30E0-4B62-8305-90F4F397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95016"/>
              </p:ext>
            </p:extLst>
          </p:nvPr>
        </p:nvGraphicFramePr>
        <p:xfrm>
          <a:off x="6276974" y="3257550"/>
          <a:ext cx="5143502" cy="1921352"/>
        </p:xfrm>
        <a:graphic>
          <a:graphicData uri="http://schemas.openxmlformats.org/drawingml/2006/table">
            <a:tbl>
              <a:tblPr/>
              <a:tblGrid>
                <a:gridCol w="734786">
                  <a:extLst>
                    <a:ext uri="{9D8B030D-6E8A-4147-A177-3AD203B41FA5}">
                      <a16:colId xmlns:a16="http://schemas.microsoft.com/office/drawing/2014/main" val="1889319989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652218621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1365489163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3981220049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3791562472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1905052237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2788694914"/>
                    </a:ext>
                  </a:extLst>
                </a:gridCol>
              </a:tblGrid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33075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69406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56984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0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5996D-FD1E-4FCC-863F-CDACFDAA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92577"/>
              </p:ext>
            </p:extLst>
          </p:nvPr>
        </p:nvGraphicFramePr>
        <p:xfrm>
          <a:off x="771524" y="3257550"/>
          <a:ext cx="5143502" cy="1921352"/>
        </p:xfrm>
        <a:graphic>
          <a:graphicData uri="http://schemas.openxmlformats.org/drawingml/2006/table">
            <a:tbl>
              <a:tblPr/>
              <a:tblGrid>
                <a:gridCol w="734786">
                  <a:extLst>
                    <a:ext uri="{9D8B030D-6E8A-4147-A177-3AD203B41FA5}">
                      <a16:colId xmlns:a16="http://schemas.microsoft.com/office/drawing/2014/main" val="3260260344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4154221361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960301788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499113570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2278196840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3499395103"/>
                    </a:ext>
                  </a:extLst>
                </a:gridCol>
                <a:gridCol w="734786">
                  <a:extLst>
                    <a:ext uri="{9D8B030D-6E8A-4147-A177-3AD203B41FA5}">
                      <a16:colId xmlns:a16="http://schemas.microsoft.com/office/drawing/2014/main" val="4266605648"/>
                    </a:ext>
                  </a:extLst>
                </a:gridCol>
              </a:tblGrid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2262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78743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40230"/>
                  </a:ext>
                </a:extLst>
              </a:tr>
              <a:tr h="48033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73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B32C8B-A02F-4982-ADAF-5C07293316B9}"/>
              </a:ext>
            </a:extLst>
          </p:cNvPr>
          <p:cNvSpPr txBox="1"/>
          <p:nvPr/>
        </p:nvSpPr>
        <p:spPr>
          <a:xfrm flipH="1">
            <a:off x="3065144" y="2781300"/>
            <a:ext cx="103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79EE7-43FB-4B8B-A74C-553A0D86C7A6}"/>
              </a:ext>
            </a:extLst>
          </p:cNvPr>
          <p:cNvSpPr txBox="1"/>
          <p:nvPr/>
        </p:nvSpPr>
        <p:spPr>
          <a:xfrm flipH="1">
            <a:off x="8096252" y="2781300"/>
            <a:ext cx="103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53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9C7-DA00-465F-8286-DE15A86C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Permutation (Ip</a:t>
            </a:r>
            <a:r>
              <a:rPr lang="en-US" baseline="30000" dirty="0"/>
              <a:t>-1</a:t>
            </a:r>
            <a:r>
              <a:rPr lang="en-US" dirty="0"/>
              <a:t>)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8C45B0-869E-449D-8570-15EB0A92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05653"/>
              </p:ext>
            </p:extLst>
          </p:nvPr>
        </p:nvGraphicFramePr>
        <p:xfrm>
          <a:off x="838200" y="3566795"/>
          <a:ext cx="10515600" cy="292608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7473040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76214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15458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557295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91088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997319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084037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42722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1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66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62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79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8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9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3699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EA07A984-3CA4-4C78-88CE-06C34682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83" y="188755"/>
            <a:ext cx="4649441" cy="21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6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F2F9-73B3-4041-9CA3-77C4398E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Exhaustive key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E628-D29B-4446-9BCE-9E7F8223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key search, or brute-force search, is the basic technique of trying every possible key in turn until the correct key is identified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55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07FB-1317-4CBE-B596-515AFF3A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15E5F-4AB1-4919-BC74-45CC77F40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DAD-BE74-4DB5-8DD2-39938E8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994A-E5B3-498D-B38D-745AB9F7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51515"/>
                </a:solidFill>
                <a:effectLst/>
                <a:latin typeface="RedHatText"/>
              </a:rPr>
              <a:t>The first known evidence=&gt; 1900 BC , 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tomb of the nobleman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Khnumhotep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II, in Egypt(was not to hide message, but change </a:t>
            </a:r>
            <a:r>
              <a:rPr lang="en-IN" b="0" i="0" dirty="0">
                <a:solidFill>
                  <a:srgbClr val="151515"/>
                </a:solidFill>
                <a:effectLst/>
                <a:latin typeface="RedHatText"/>
              </a:rPr>
              <a:t>hieroglyphic symbols 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form)</a:t>
            </a:r>
          </a:p>
          <a:p>
            <a:endParaRPr lang="en-IN" b="0" i="0" dirty="0">
              <a:solidFill>
                <a:srgbClr val="151515"/>
              </a:solidFill>
              <a:effectLst/>
              <a:latin typeface="RedHatText"/>
            </a:endParaRPr>
          </a:p>
          <a:p>
            <a:r>
              <a:rPr lang="en-IN" b="0" i="0" dirty="0">
                <a:solidFill>
                  <a:srgbClr val="151515"/>
                </a:solidFill>
                <a:effectLst/>
                <a:latin typeface="RedHatText"/>
              </a:rPr>
              <a:t>“</a:t>
            </a:r>
            <a:r>
              <a:rPr lang="en-IN" b="0" i="0" dirty="0" err="1">
                <a:solidFill>
                  <a:srgbClr val="151515"/>
                </a:solidFill>
                <a:effectLst/>
                <a:latin typeface="RedHatText"/>
              </a:rPr>
              <a:t>Arthshashtra</a:t>
            </a:r>
            <a:r>
              <a:rPr lang="en-IN" b="0" i="0" dirty="0">
                <a:solidFill>
                  <a:srgbClr val="151515"/>
                </a:solidFill>
                <a:effectLst/>
                <a:latin typeface="RedHatText"/>
              </a:rPr>
              <a:t>”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classic work on statecraft written by 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HatText"/>
              </a:rPr>
              <a:t>Kautalya</a:t>
            </a:r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  - 300 BC =&gt; (espionage service in India and mentions giving assignments to spies in "secret writing" )</a:t>
            </a:r>
            <a:endParaRPr lang="en-US" dirty="0"/>
          </a:p>
          <a:p>
            <a:endParaRPr lang="en-US" dirty="0"/>
          </a:p>
          <a:p>
            <a:r>
              <a:rPr lang="en-US" dirty="0"/>
              <a:t>Julius Caesar 100BC.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3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6FB8-B5F4-4390-8A23-8AD59EDF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3 keys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1250C3-9FDD-4E2B-AB7E-89D84708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65949"/>
            <a:ext cx="5715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90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38A6-8457-4963-91D8-56F60F6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A015FB-0BF6-4673-A05C-3E0C8A98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01578"/>
            <a:ext cx="5715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606015-8FC3-4EFF-B693-74321998347D}"/>
              </a:ext>
            </a:extLst>
          </p:cNvPr>
          <p:cNvSpPr/>
          <p:nvPr/>
        </p:nvSpPr>
        <p:spPr>
          <a:xfrm>
            <a:off x="6191250" y="5091113"/>
            <a:ext cx="95250" cy="109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6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39AD-E3B7-4A95-AADF-9CDA53B5C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BE9A-F2E6-4DF7-ADC2-2A1DA956A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0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C4B4-14BF-4941-9249-AF5BD32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8C34-0BCC-4D34-AB17-00996F6CE7E2}"/>
              </a:ext>
            </a:extLst>
          </p:cNvPr>
          <p:cNvSpPr/>
          <p:nvPr/>
        </p:nvSpPr>
        <p:spPr>
          <a:xfrm>
            <a:off x="4206240" y="1314994"/>
            <a:ext cx="3849189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  <a:endParaRPr lang="en-IN" dirty="0"/>
          </a:p>
        </p:txBody>
      </p:sp>
      <p:sp>
        <p:nvSpPr>
          <p:cNvPr id="5" name="Flowchart: Or 4">
            <a:extLst>
              <a:ext uri="{FF2B5EF4-FFF2-40B4-BE49-F238E27FC236}">
                <a16:creationId xmlns:a16="http://schemas.microsoft.com/office/drawing/2014/main" id="{5A293E72-6CC7-4A91-9432-69EE9C1C1FA2}"/>
              </a:ext>
            </a:extLst>
          </p:cNvPr>
          <p:cNvSpPr/>
          <p:nvPr/>
        </p:nvSpPr>
        <p:spPr>
          <a:xfrm>
            <a:off x="5782491" y="2013540"/>
            <a:ext cx="627017" cy="627017"/>
          </a:xfrm>
          <a:prstGeom prst="flowChar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36AC3-D0A1-45E3-8576-6A849F6334D1}"/>
              </a:ext>
            </a:extLst>
          </p:cNvPr>
          <p:cNvSpPr/>
          <p:nvPr/>
        </p:nvSpPr>
        <p:spPr>
          <a:xfrm>
            <a:off x="365761" y="1314994"/>
            <a:ext cx="1793966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A3839-4700-4FF0-9F55-CB352030EF18}"/>
              </a:ext>
            </a:extLst>
          </p:cNvPr>
          <p:cNvSpPr/>
          <p:nvPr/>
        </p:nvSpPr>
        <p:spPr>
          <a:xfrm>
            <a:off x="365761" y="2169681"/>
            <a:ext cx="1793966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9438D-CA46-403C-B0B7-E976A1789540}"/>
              </a:ext>
            </a:extLst>
          </p:cNvPr>
          <p:cNvSpPr/>
          <p:nvPr/>
        </p:nvSpPr>
        <p:spPr>
          <a:xfrm>
            <a:off x="4206240" y="3114266"/>
            <a:ext cx="3849189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Bytes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0F45F-C3FF-4059-AF27-88A967929E4C}"/>
              </a:ext>
            </a:extLst>
          </p:cNvPr>
          <p:cNvSpPr/>
          <p:nvPr/>
        </p:nvSpPr>
        <p:spPr>
          <a:xfrm>
            <a:off x="4206240" y="3902709"/>
            <a:ext cx="3849189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Bytes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8CE72-77D1-48E5-97A3-74B75BBA8049}"/>
              </a:ext>
            </a:extLst>
          </p:cNvPr>
          <p:cNvSpPr/>
          <p:nvPr/>
        </p:nvSpPr>
        <p:spPr>
          <a:xfrm>
            <a:off x="4232365" y="4691152"/>
            <a:ext cx="3849189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 Columns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A675B-35E1-494D-AB9E-E2BBF59E96CC}"/>
              </a:ext>
            </a:extLst>
          </p:cNvPr>
          <p:cNvSpPr/>
          <p:nvPr/>
        </p:nvSpPr>
        <p:spPr>
          <a:xfrm>
            <a:off x="4232365" y="5483654"/>
            <a:ext cx="3849189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Round Key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15704-67CC-4B04-AD73-49A256A38D68}"/>
              </a:ext>
            </a:extLst>
          </p:cNvPr>
          <p:cNvSpPr/>
          <p:nvPr/>
        </p:nvSpPr>
        <p:spPr>
          <a:xfrm>
            <a:off x="365761" y="5483654"/>
            <a:ext cx="1793966" cy="31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K1</a:t>
            </a:r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139DCA7-34B4-4A00-8B5A-246A29F022AC}"/>
              </a:ext>
            </a:extLst>
          </p:cNvPr>
          <p:cNvSpPr/>
          <p:nvPr/>
        </p:nvSpPr>
        <p:spPr>
          <a:xfrm>
            <a:off x="5995851" y="1690688"/>
            <a:ext cx="200298" cy="26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54028F8-4AC2-4162-9CBB-C1771EB07DAA}"/>
              </a:ext>
            </a:extLst>
          </p:cNvPr>
          <p:cNvSpPr/>
          <p:nvPr/>
        </p:nvSpPr>
        <p:spPr>
          <a:xfrm>
            <a:off x="5995851" y="2744436"/>
            <a:ext cx="200298" cy="26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D3D3723-0CC0-489A-8AEA-CC87CDD0C4F7}"/>
              </a:ext>
            </a:extLst>
          </p:cNvPr>
          <p:cNvSpPr/>
          <p:nvPr/>
        </p:nvSpPr>
        <p:spPr>
          <a:xfrm rot="16200000">
            <a:off x="3829991" y="756001"/>
            <a:ext cx="282236" cy="3174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6F09CE8-1ABE-4E8E-9D38-086B110C1A2C}"/>
              </a:ext>
            </a:extLst>
          </p:cNvPr>
          <p:cNvSpPr/>
          <p:nvPr/>
        </p:nvSpPr>
        <p:spPr>
          <a:xfrm>
            <a:off x="5995851" y="3531210"/>
            <a:ext cx="200298" cy="26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3FE70A-273C-4B6F-A870-5010D1116F9D}"/>
              </a:ext>
            </a:extLst>
          </p:cNvPr>
          <p:cNvSpPr/>
          <p:nvPr/>
        </p:nvSpPr>
        <p:spPr>
          <a:xfrm>
            <a:off x="5995851" y="4317487"/>
            <a:ext cx="200298" cy="26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DF4C91-1193-4E0B-B3CD-F472194560BB}"/>
              </a:ext>
            </a:extLst>
          </p:cNvPr>
          <p:cNvSpPr/>
          <p:nvPr/>
        </p:nvSpPr>
        <p:spPr>
          <a:xfrm>
            <a:off x="5995850" y="5128473"/>
            <a:ext cx="200298" cy="26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BDFA6F6-CA89-48A1-882E-3CF3681FC48D}"/>
              </a:ext>
            </a:extLst>
          </p:cNvPr>
          <p:cNvSpPr/>
          <p:nvPr/>
        </p:nvSpPr>
        <p:spPr>
          <a:xfrm>
            <a:off x="5995851" y="5891676"/>
            <a:ext cx="200297" cy="718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1726A-6CDC-4D02-BF3E-FC5ED247326E}"/>
              </a:ext>
            </a:extLst>
          </p:cNvPr>
          <p:cNvSpPr txBox="1"/>
          <p:nvPr/>
        </p:nvSpPr>
        <p:spPr>
          <a:xfrm flipH="1">
            <a:off x="117564" y="6250740"/>
            <a:ext cx="408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Mix Columns is not used in round as its not useful</a:t>
            </a:r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87FC6BC-5625-42A8-9996-53290252BBF6}"/>
              </a:ext>
            </a:extLst>
          </p:cNvPr>
          <p:cNvSpPr/>
          <p:nvPr/>
        </p:nvSpPr>
        <p:spPr>
          <a:xfrm rot="16200000">
            <a:off x="3063052" y="4843603"/>
            <a:ext cx="282236" cy="1594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8003D7-9D2B-4042-86EE-822780B523E6}"/>
              </a:ext>
            </a:extLst>
          </p:cNvPr>
          <p:cNvSpPr/>
          <p:nvPr/>
        </p:nvSpPr>
        <p:spPr>
          <a:xfrm>
            <a:off x="4001588" y="2848315"/>
            <a:ext cx="4254138" cy="350630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5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5C8-CA6B-48E8-BAD4-073CB624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Field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5D59-D136-438D-AB4B-66E856ED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407-51E4-4712-ABA1-0F6040E0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Cipher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1D94-A706-4F97-8753-115183A2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Caesar Cipher</a:t>
            </a:r>
          </a:p>
          <a:p>
            <a:pPr lvl="1"/>
            <a:r>
              <a:rPr lang="en-IN" dirty="0"/>
              <a:t>Shift and substitute</a:t>
            </a:r>
          </a:p>
          <a:p>
            <a:pPr lvl="1"/>
            <a:r>
              <a:rPr lang="en-IN" dirty="0"/>
              <a:t>Very simple</a:t>
            </a:r>
          </a:p>
          <a:p>
            <a:pPr lvl="1"/>
            <a:r>
              <a:rPr lang="en-IN" dirty="0"/>
              <a:t>Can be cracked using  frequency analysis</a:t>
            </a:r>
          </a:p>
          <a:p>
            <a:pPr lvl="1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AA1CDF-84A2-461C-A576-88357601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40200"/>
            <a:ext cx="4572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4C4-CD77-4E22-BA3E-7EC45496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9BE1-5D9C-4FF5-BF71-524C164F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Mono-alphabetic Cipher</a:t>
            </a:r>
          </a:p>
          <a:p>
            <a:pPr lvl="1"/>
            <a:r>
              <a:rPr lang="en-IN" dirty="0"/>
              <a:t>Similar to Caesar Cipher,</a:t>
            </a:r>
          </a:p>
          <a:p>
            <a:pPr lvl="1"/>
            <a:r>
              <a:rPr lang="en-IN" dirty="0"/>
              <a:t>We use random 	substitution scheme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Mathematically</a:t>
            </a:r>
          </a:p>
          <a:p>
            <a:pPr marL="0" indent="0">
              <a:buNone/>
            </a:pPr>
            <a:r>
              <a:rPr lang="en-IN" dirty="0"/>
              <a:t>	4*10</a:t>
            </a:r>
            <a:r>
              <a:rPr lang="en-IN" baseline="30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6033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0760-CD1F-4923-A61C-9D879FA8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02E4-AFE7-4219-A63C-B9AE187B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plain    A B C D E F G H I J K L M N O P Q R S T U V W X Y Z </a:t>
            </a:r>
          </a:p>
          <a:p>
            <a:pPr lvl="1"/>
            <a:r>
              <a:rPr lang="en-IN" dirty="0"/>
              <a:t>cipher A N D R E W I C K S O H T B F G J L M P Q U V X Y Z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29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90-475B-4767-9F34-9D2B060D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Homophonic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4898-B9EF-4CEB-9260-E247858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Homophonic Substitution cipher is a substitution cipher in which single plaintext letters can be replaced by any of several different ciphertext letters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D9DA-FFEA-4C0C-9C3B-A5539474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Polygram Substitution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574B-61F7-43A1-8CD2-F617A38C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Block of text with cipher text</a:t>
            </a:r>
          </a:p>
          <a:p>
            <a:endParaRPr lang="en-US" dirty="0"/>
          </a:p>
          <a:p>
            <a:pPr lvl="1"/>
            <a:r>
              <a:rPr lang="en-US" dirty="0"/>
              <a:t>Example:- Playfair, Hill cipher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71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1525</Words>
  <Application>Microsoft Office PowerPoint</Application>
  <PresentationFormat>Widescreen</PresentationFormat>
  <Paragraphs>611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RedHatText</vt:lpstr>
      <vt:lpstr>Office Theme</vt:lpstr>
      <vt:lpstr>Cryptography</vt:lpstr>
      <vt:lpstr>What is cryptography?</vt:lpstr>
      <vt:lpstr>Key Terms </vt:lpstr>
      <vt:lpstr>History</vt:lpstr>
      <vt:lpstr>Substitution Cipher </vt:lpstr>
      <vt:lpstr>PowerPoint Presentation</vt:lpstr>
      <vt:lpstr>PowerPoint Presentation</vt:lpstr>
      <vt:lpstr>Homophonic Substitution Cipher</vt:lpstr>
      <vt:lpstr>Polygram Substitution Cipher</vt:lpstr>
      <vt:lpstr>Polyalphabetic Substitution Cipher</vt:lpstr>
      <vt:lpstr>Transportation Techniques</vt:lpstr>
      <vt:lpstr>PowerPoint Presentation</vt:lpstr>
      <vt:lpstr>Encryption And Decryption</vt:lpstr>
      <vt:lpstr>Cryptographic Techniques</vt:lpstr>
      <vt:lpstr>Need for Asymmetric key Cryptography</vt:lpstr>
      <vt:lpstr>Diffle Hellman Key Exchange algorithm.</vt:lpstr>
      <vt:lpstr>Working of algorithm</vt:lpstr>
      <vt:lpstr>PowerPoint Presentation</vt:lpstr>
      <vt:lpstr>Man in the middle attack</vt:lpstr>
      <vt:lpstr>PowerPoint Presentation</vt:lpstr>
      <vt:lpstr>Symmetric Encryption </vt:lpstr>
      <vt:lpstr>PowerPoint Presentation</vt:lpstr>
      <vt:lpstr>Fiestal Cipher</vt:lpstr>
      <vt:lpstr>Block Cipher</vt:lpstr>
      <vt:lpstr>DES</vt:lpstr>
      <vt:lpstr>PowerPoint Presentation</vt:lpstr>
      <vt:lpstr>Key Generation for Round</vt:lpstr>
      <vt:lpstr>PowerPoint Presentation</vt:lpstr>
      <vt:lpstr>Compression Permutation Patter</vt:lpstr>
      <vt:lpstr>How Round function Work</vt:lpstr>
      <vt:lpstr>Initial Permutation (IP)</vt:lpstr>
      <vt:lpstr>Split </vt:lpstr>
      <vt:lpstr>Expansion Permutation</vt:lpstr>
      <vt:lpstr>XOR</vt:lpstr>
      <vt:lpstr>S-Box (Expansion Permutation)</vt:lpstr>
      <vt:lpstr>P-Box</vt:lpstr>
      <vt:lpstr>Final Permutation (Ip-1)</vt:lpstr>
      <vt:lpstr>Exhaustive key searches</vt:lpstr>
      <vt:lpstr>3 DES</vt:lpstr>
      <vt:lpstr>Using 3 keys</vt:lpstr>
      <vt:lpstr>PowerPoint Presentation</vt:lpstr>
      <vt:lpstr>AES</vt:lpstr>
      <vt:lpstr>Overall</vt:lpstr>
      <vt:lpstr>Finite Field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CAG-115</dc:title>
  <dc:creator>Mahadev Parsekar</dc:creator>
  <cp:lastModifiedBy>Mahadev Parsekar</cp:lastModifiedBy>
  <cp:revision>174</cp:revision>
  <dcterms:created xsi:type="dcterms:W3CDTF">2022-03-01T18:01:26Z</dcterms:created>
  <dcterms:modified xsi:type="dcterms:W3CDTF">2022-04-03T18:47:37Z</dcterms:modified>
</cp:coreProperties>
</file>