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7104063" cy="10234613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4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howGuides="1">
      <p:cViewPr varScale="1">
        <p:scale>
          <a:sx n="16" d="100"/>
          <a:sy n="16" d="100"/>
        </p:scale>
        <p:origin x="2516" y="76"/>
      </p:cViewPr>
      <p:guideLst>
        <p:guide orient="horz" pos="13694"/>
        <p:guide pos="10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59013" y="1279525"/>
            <a:ext cx="25876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1pPr>
    <a:lvl2pPr marL="472857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2pPr>
    <a:lvl3pPr marL="945714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3pPr>
    <a:lvl4pPr marL="1418572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4pPr>
    <a:lvl5pPr marL="1891429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5pPr>
    <a:lvl6pPr marL="2364286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6pPr>
    <a:lvl7pPr marL="2837143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7pPr>
    <a:lvl8pPr marL="3310001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8pPr>
    <a:lvl9pPr marL="3782858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7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27511" y="3474357"/>
            <a:ext cx="27945113" cy="35017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0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neliu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48871"/>
            <a:ext cx="32399288" cy="332311"/>
          </a:xfrm>
          <a:prstGeom prst="rect">
            <a:avLst/>
          </a:prstGeom>
          <a:gradFill>
            <a:gsLst>
              <a:gs pos="0">
                <a:schemeClr val="accent6"/>
              </a:gs>
              <a:gs pos="78000">
                <a:schemeClr val="accent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79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6775" y="556663"/>
            <a:ext cx="20384777" cy="121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基于搜索数据的生僻字知识库构建和应用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250522"/>
            <a:ext cx="32399287" cy="949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IMLIP 2024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18322" y="42369177"/>
            <a:ext cx="10204855" cy="65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altLang="zh-CN" sz="3633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liutingchao@hotmail.com</a:t>
            </a:r>
            <a:endParaRPr lang="en-US" altLang="zh-CN" sz="36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199164" y="5613536"/>
            <a:ext cx="0" cy="362883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6443" y="5580319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摘要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type="subTitle" idx="1"/>
          </p:nvPr>
        </p:nvSpPr>
        <p:spPr>
          <a:xfrm>
            <a:off x="1230421" y="6884611"/>
            <a:ext cx="13806835" cy="6177270"/>
          </a:xfrm>
        </p:spPr>
        <p:txBody>
          <a:bodyPr>
            <a:normAutofit/>
          </a:bodyPr>
          <a:lstStyle/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探讨了生僻字的识别与应用问题。首先通过对搜索引擎日志数据的分析，将用户搜索生僻字的行为划分成直接搜索和拆字搜索两个类别。然后制定生僻字拆分规则，生成生僻字表，结合相关信息构建生僻字知识库。最后讨论了知识库的应用，包括构词领域分布、历时统计分析以及汉字拆分搜索等方面。尽管面临样本数据有限和拆分歧义性等挑战，但本文的方法依然为生僻字的研究提供了新的视角和工具。这些成果为相关领域的进一步研究奠定了基础，并将为汉字文化的传承与发展起到了积极的推动作用。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7165071" y="24441762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生僻字知识库及应用效果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254243" y="35190954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结论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75" y="582333"/>
            <a:ext cx="3688979" cy="357776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199615" y="2145277"/>
            <a:ext cx="23999097" cy="2452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刘廷超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王雨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饶高琦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杨兆勇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4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荀恩东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8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  信息科学学院</a:t>
            </a: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北京语言大学 国际中文教育研究院</a:t>
            </a: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高精尖语言资源中心</a:t>
            </a: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A21638-D5E5-2491-10E4-1191D5F992CD}"/>
              </a:ext>
            </a:extLst>
          </p:cNvPr>
          <p:cNvSpPr/>
          <p:nvPr/>
        </p:nvSpPr>
        <p:spPr>
          <a:xfrm>
            <a:off x="1058038" y="11299933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生僻字搜索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内容占位符 11">
            <a:extLst>
              <a:ext uri="{FF2B5EF4-FFF2-40B4-BE49-F238E27FC236}">
                <a16:creationId xmlns:a16="http://schemas.microsoft.com/office/drawing/2014/main" id="{CBECE63F-5CB3-4EA7-23EA-6672AD4E412B}"/>
              </a:ext>
            </a:extLst>
          </p:cNvPr>
          <p:cNvSpPr txBox="1">
            <a:spLocks/>
          </p:cNvSpPr>
          <p:nvPr/>
        </p:nvSpPr>
        <p:spPr>
          <a:xfrm>
            <a:off x="17154646" y="7037600"/>
            <a:ext cx="13924875" cy="105767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直接搜索</a:t>
            </a: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TOP50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字表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内容占位符 11">
            <a:extLst>
              <a:ext uri="{FF2B5EF4-FFF2-40B4-BE49-F238E27FC236}">
                <a16:creationId xmlns:a16="http://schemas.microsoft.com/office/drawing/2014/main" id="{C2AF0AAA-6195-2F72-3949-CC91BEB02110}"/>
              </a:ext>
            </a:extLst>
          </p:cNvPr>
          <p:cNvSpPr txBox="1">
            <a:spLocks/>
          </p:cNvSpPr>
          <p:nvPr/>
        </p:nvSpPr>
        <p:spPr>
          <a:xfrm>
            <a:off x="17154646" y="25863926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知识库包含汉字的基本信息以及常用词语、搜索字符串等信息；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生僻字知识库目前已经在汉语教学产品中得到了应用。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内容占位符 11">
            <a:extLst>
              <a:ext uri="{FF2B5EF4-FFF2-40B4-BE49-F238E27FC236}">
                <a16:creationId xmlns:a16="http://schemas.microsoft.com/office/drawing/2014/main" id="{29552BFC-C182-F4DD-E37B-7496A37E4483}"/>
              </a:ext>
            </a:extLst>
          </p:cNvPr>
          <p:cNvSpPr txBox="1">
            <a:spLocks/>
          </p:cNvSpPr>
          <p:nvPr/>
        </p:nvSpPr>
        <p:spPr>
          <a:xfrm>
            <a:off x="17511236" y="36530908"/>
            <a:ext cx="13894607" cy="5416334"/>
          </a:xfrm>
          <a:prstGeom prst="rect">
            <a:avLst/>
          </a:prstGeom>
        </p:spPr>
        <p:txBody>
          <a:bodyPr vert="horz" lIns="92288" tIns="46144" rIns="92288" bIns="46144" rtlCol="0">
            <a:normAutofit fontScale="92500"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indent="-571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总结了生僻字搜索方法，包括直接查询和拆字查询，并通过实验验证其有效性；</a:t>
            </a:r>
            <a:endParaRPr lang="en-US" altLang="zh-CN" sz="4000" kern="100" spc="20" dirty="0">
              <a:solidFill>
                <a:schemeClr val="tx1"/>
              </a:solidFill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571500" marR="0" indent="-571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制定了一套生僻字拆分规则，并通过部件还原和容错处理提高了识别准确性；</a:t>
            </a:r>
            <a:endParaRPr lang="en-US" altLang="zh-CN" sz="4000" kern="100" spc="20" dirty="0">
              <a:solidFill>
                <a:schemeClr val="tx1"/>
              </a:solidFill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571500" marR="0" indent="-571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构建了一个全面的生僻字知识库，为生僻字的领域分布、历时统计和拆分搜索等应用提供了有力支持。</a:t>
            </a:r>
            <a:endParaRPr lang="en-US" altLang="zh-CN" sz="4000" kern="100" spc="20" dirty="0">
              <a:solidFill>
                <a:schemeClr val="tx1"/>
              </a:solidFill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000" kern="100" spc="20" dirty="0">
              <a:solidFill>
                <a:schemeClr val="tx1"/>
              </a:solidFill>
              <a:latin typeface="Times New Roman" panose="02020603050405020304" pitchFamily="18" charset="0"/>
              <a:ea typeface="方正书宋简体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r>
              <a:rPr lang="en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" altLang="zh-CN" sz="36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https://github.com/paineliu/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RCKB</a:t>
            </a:r>
            <a:endParaRPr lang="en" altLang="zh-CN" sz="4845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7C851EC5-3A69-7886-15D2-64148C2D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343" y="40880027"/>
            <a:ext cx="1042289" cy="1021852"/>
          </a:xfrm>
          <a:prstGeom prst="rect">
            <a:avLst/>
          </a:prstGeom>
        </p:spPr>
      </p:pic>
      <p:sp>
        <p:nvSpPr>
          <p:cNvPr id="13" name="内容占位符 11">
            <a:extLst>
              <a:ext uri="{FF2B5EF4-FFF2-40B4-BE49-F238E27FC236}">
                <a16:creationId xmlns:a16="http://schemas.microsoft.com/office/drawing/2014/main" id="{2B001818-2B91-01A8-7745-EACE92A0ED1A}"/>
              </a:ext>
            </a:extLst>
          </p:cNvPr>
          <p:cNvSpPr txBox="1">
            <a:spLocks/>
          </p:cNvSpPr>
          <p:nvPr/>
        </p:nvSpPr>
        <p:spPr>
          <a:xfrm>
            <a:off x="1076724" y="12668733"/>
            <a:ext cx="14348406" cy="125473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当用户遇到生僻字时，通常会使用搜索引擎来查找其含义和用法。用户的搜索行为可以分为直接生僻字搜索和拆字生僻字搜索。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6675F4-3266-E1D6-3B04-530D34B95299}"/>
              </a:ext>
            </a:extLst>
          </p:cNvPr>
          <p:cNvSpPr/>
          <p:nvPr/>
        </p:nvSpPr>
        <p:spPr>
          <a:xfrm>
            <a:off x="17170004" y="5580319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生僻字的统计结果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8038" y="22402628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拆字搜索部件提取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内容占位符 11">
            <a:extLst>
              <a:ext uri="{FF2B5EF4-FFF2-40B4-BE49-F238E27FC236}">
                <a16:creationId xmlns:a16="http://schemas.microsoft.com/office/drawing/2014/main" id="{CDC074DE-19C6-F7DD-C4CF-20F386A3A30F}"/>
              </a:ext>
            </a:extLst>
          </p:cNvPr>
          <p:cNvSpPr txBox="1">
            <a:spLocks/>
          </p:cNvSpPr>
          <p:nvPr/>
        </p:nvSpPr>
        <p:spPr>
          <a:xfrm>
            <a:off x="1058038" y="23969528"/>
            <a:ext cx="14348406" cy="55989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生僻字组成部件提取规则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内容占位符 11">
            <a:extLst>
              <a:ext uri="{FF2B5EF4-FFF2-40B4-BE49-F238E27FC236}">
                <a16:creationId xmlns:a16="http://schemas.microsoft.com/office/drawing/2014/main" id="{1FEC9843-0B1E-8E79-4C4F-0CCBE6AE4E93}"/>
              </a:ext>
            </a:extLst>
          </p:cNvPr>
          <p:cNvSpPr txBox="1">
            <a:spLocks/>
          </p:cNvSpPr>
          <p:nvPr/>
        </p:nvSpPr>
        <p:spPr>
          <a:xfrm>
            <a:off x="17154646" y="15408999"/>
            <a:ext cx="13959198" cy="716016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拆字搜索</a:t>
            </a: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TOP50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字表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D759F2-51EC-1118-1419-8F148537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649" y="27292268"/>
            <a:ext cx="6214632" cy="7482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ABA656-1C1D-6F70-3B3A-577DC65B3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83371"/>
              </p:ext>
            </p:extLst>
          </p:nvPr>
        </p:nvGraphicFramePr>
        <p:xfrm>
          <a:off x="17418928" y="27292269"/>
          <a:ext cx="6686548" cy="74829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583">
                  <a:extLst>
                    <a:ext uri="{9D8B030D-6E8A-4147-A177-3AD203B41FA5}">
                      <a16:colId xmlns:a16="http://schemas.microsoft.com/office/drawing/2014/main" val="1688619157"/>
                    </a:ext>
                  </a:extLst>
                </a:gridCol>
                <a:gridCol w="4016965">
                  <a:extLst>
                    <a:ext uri="{9D8B030D-6E8A-4147-A177-3AD203B41FA5}">
                      <a16:colId xmlns:a16="http://schemas.microsoft.com/office/drawing/2014/main" val="2546205869"/>
                    </a:ext>
                  </a:extLst>
                </a:gridCol>
              </a:tblGrid>
              <a:tr h="6121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汉字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昱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518277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拼音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 err="1">
                          <a:effectLst/>
                        </a:rPr>
                        <a:t>yù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880195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通用度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46479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272926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汉字等级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2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308088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组成部件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239662"/>
                  </a:ext>
                </a:extLst>
              </a:tr>
              <a:tr h="253117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常用词语，词语通用度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王昱珩，</a:t>
                      </a:r>
                      <a:r>
                        <a:rPr lang="en-US" sz="4000" kern="100" spc="20" dirty="0">
                          <a:effectLst/>
                        </a:rPr>
                        <a:t>52143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朱相昱，</a:t>
                      </a:r>
                      <a:r>
                        <a:rPr lang="en-US" sz="4000" kern="100" spc="20" dirty="0">
                          <a:effectLst/>
                        </a:rPr>
                        <a:t>47549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瑞昱，</a:t>
                      </a:r>
                      <a:r>
                        <a:rPr lang="en-US" sz="4000" kern="100" spc="20" dirty="0">
                          <a:effectLst/>
                        </a:rPr>
                        <a:t>14756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effectLst/>
                        </a:rPr>
                        <a:t>…,…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588938"/>
                  </a:ext>
                </a:extLst>
              </a:tr>
              <a:tr h="18910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搜索字符串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日立</a:t>
                      </a:r>
                      <a:endParaRPr lang="en-US" sz="40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上日下立</a:t>
                      </a:r>
                      <a:endParaRPr lang="en-US" sz="4000" kern="100" spc="2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effectLst/>
                        </a:rPr>
                        <a:t>…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37641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CA9F5A7-0E6E-46B2-1FAA-5BC98F8FF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7006"/>
              </p:ext>
            </p:extLst>
          </p:nvPr>
        </p:nvGraphicFramePr>
        <p:xfrm>
          <a:off x="1343309" y="14867523"/>
          <a:ext cx="13466312" cy="30594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08298">
                  <a:extLst>
                    <a:ext uri="{9D8B030D-6E8A-4147-A177-3AD203B41FA5}">
                      <a16:colId xmlns:a16="http://schemas.microsoft.com/office/drawing/2014/main" val="2062708622"/>
                    </a:ext>
                  </a:extLst>
                </a:gridCol>
                <a:gridCol w="4658014">
                  <a:extLst>
                    <a:ext uri="{9D8B030D-6E8A-4147-A177-3AD203B41FA5}">
                      <a16:colId xmlns:a16="http://schemas.microsoft.com/office/drawing/2014/main" val="85252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搜索字符串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solidFill>
                            <a:schemeClr val="tx1"/>
                          </a:solidFill>
                          <a:effectLst/>
                        </a:rPr>
                        <a:t>次数</a:t>
                      </a:r>
                      <a:endParaRPr lang="en-US" sz="4000" kern="100" spc="2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85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灏读什么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05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闰字读什么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73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solidFill>
                            <a:schemeClr val="tx1"/>
                          </a:solidFill>
                          <a:effectLst/>
                        </a:rPr>
                        <a:t>斐读什么</a:t>
                      </a:r>
                      <a:endParaRPr lang="en-US" sz="4000" kern="100" spc="2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44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4000" kern="100" spc="2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06547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7B72B29-3CDB-73A0-E548-94F73F30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50707"/>
              </p:ext>
            </p:extLst>
          </p:nvPr>
        </p:nvGraphicFramePr>
        <p:xfrm>
          <a:off x="1420781" y="19080825"/>
          <a:ext cx="13466312" cy="30594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90509">
                  <a:extLst>
                    <a:ext uri="{9D8B030D-6E8A-4147-A177-3AD203B41FA5}">
                      <a16:colId xmlns:a16="http://schemas.microsoft.com/office/drawing/2014/main" val="2496596391"/>
                    </a:ext>
                  </a:extLst>
                </a:gridCol>
                <a:gridCol w="4675803">
                  <a:extLst>
                    <a:ext uri="{9D8B030D-6E8A-4147-A177-3AD203B41FA5}">
                      <a16:colId xmlns:a16="http://schemas.microsoft.com/office/drawing/2014/main" val="3062230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搜索字符串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次数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14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三个火字读什么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effectLst/>
                        </a:rPr>
                        <a:t>160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3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三个火念什么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effectLst/>
                        </a:rPr>
                        <a:t>156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96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三个火加一个木是什么字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effectLst/>
                        </a:rPr>
                        <a:t>53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34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…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effectLst/>
                        </a:rPr>
                        <a:t>…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288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FC9EA10-40C5-C911-ACFB-B37001A0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40825"/>
              </p:ext>
            </p:extLst>
          </p:nvPr>
        </p:nvGraphicFramePr>
        <p:xfrm>
          <a:off x="17418928" y="16474033"/>
          <a:ext cx="13333209" cy="716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9276">
                  <a:extLst>
                    <a:ext uri="{9D8B030D-6E8A-4147-A177-3AD203B41FA5}">
                      <a16:colId xmlns:a16="http://schemas.microsoft.com/office/drawing/2014/main" val="866909384"/>
                    </a:ext>
                  </a:extLst>
                </a:gridCol>
                <a:gridCol w="2273631">
                  <a:extLst>
                    <a:ext uri="{9D8B030D-6E8A-4147-A177-3AD203B41FA5}">
                      <a16:colId xmlns:a16="http://schemas.microsoft.com/office/drawing/2014/main" val="4160714162"/>
                    </a:ext>
                  </a:extLst>
                </a:gridCol>
                <a:gridCol w="1266363">
                  <a:extLst>
                    <a:ext uri="{9D8B030D-6E8A-4147-A177-3AD203B41FA5}">
                      <a16:colId xmlns:a16="http://schemas.microsoft.com/office/drawing/2014/main" val="3858731275"/>
                    </a:ext>
                  </a:extLst>
                </a:gridCol>
                <a:gridCol w="1997071">
                  <a:extLst>
                    <a:ext uri="{9D8B030D-6E8A-4147-A177-3AD203B41FA5}">
                      <a16:colId xmlns:a16="http://schemas.microsoft.com/office/drawing/2014/main" val="100734947"/>
                    </a:ext>
                  </a:extLst>
                </a:gridCol>
                <a:gridCol w="1266363">
                  <a:extLst>
                    <a:ext uri="{9D8B030D-6E8A-4147-A177-3AD203B41FA5}">
                      <a16:colId xmlns:a16="http://schemas.microsoft.com/office/drawing/2014/main" val="2052472999"/>
                    </a:ext>
                  </a:extLst>
                </a:gridCol>
                <a:gridCol w="1997071">
                  <a:extLst>
                    <a:ext uri="{9D8B030D-6E8A-4147-A177-3AD203B41FA5}">
                      <a16:colId xmlns:a16="http://schemas.microsoft.com/office/drawing/2014/main" val="206879733"/>
                    </a:ext>
                  </a:extLst>
                </a:gridCol>
                <a:gridCol w="1266363">
                  <a:extLst>
                    <a:ext uri="{9D8B030D-6E8A-4147-A177-3AD203B41FA5}">
                      <a16:colId xmlns:a16="http://schemas.microsoft.com/office/drawing/2014/main" val="3786294035"/>
                    </a:ext>
                  </a:extLst>
                </a:gridCol>
                <a:gridCol w="1997071">
                  <a:extLst>
                    <a:ext uri="{9D8B030D-6E8A-4147-A177-3AD203B41FA5}">
                      <a16:colId xmlns:a16="http://schemas.microsoft.com/office/drawing/2014/main" val="2402431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垚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130038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燚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71547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堃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60613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焱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56376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2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昶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53550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昱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45034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犇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43931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赟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42286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87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翊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37987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燊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36919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靳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35119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晟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32497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739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骉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28081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仝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28033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淼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26516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旻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25866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664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囡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23602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婧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22678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煜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22353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21515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36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砼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21167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臻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20346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喆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20150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歆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19575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69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夯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18582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翀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17948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頔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17582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騳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17039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94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昝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16962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圩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16894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艮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16408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泵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15813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86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彧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14935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尛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14761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斛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14485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岑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14196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177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黔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14009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槑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13218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昕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13148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趸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13018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2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曌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12839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柘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12565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12485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11708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65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阚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11553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怼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11448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11349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聿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10995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9621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珩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10863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梓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10768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 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5117592"/>
                  </a:ext>
                </a:extLst>
              </a:tr>
            </a:tbl>
          </a:graphicData>
        </a:graphic>
      </p:graphicFrame>
      <p:sp>
        <p:nvSpPr>
          <p:cNvPr id="19" name="内容占位符 11">
            <a:extLst>
              <a:ext uri="{FF2B5EF4-FFF2-40B4-BE49-F238E27FC236}">
                <a16:creationId xmlns:a16="http://schemas.microsoft.com/office/drawing/2014/main" id="{780FC7DC-7324-B001-7E0A-88A02E78069D}"/>
              </a:ext>
            </a:extLst>
          </p:cNvPr>
          <p:cNvSpPr txBox="1">
            <a:spLocks/>
          </p:cNvSpPr>
          <p:nvPr/>
        </p:nvSpPr>
        <p:spPr>
          <a:xfrm>
            <a:off x="1076724" y="13983807"/>
            <a:ext cx="14348406" cy="125473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直接生僻字搜索示例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内容占位符 11">
            <a:extLst>
              <a:ext uri="{FF2B5EF4-FFF2-40B4-BE49-F238E27FC236}">
                <a16:creationId xmlns:a16="http://schemas.microsoft.com/office/drawing/2014/main" id="{1E7DADCA-C8FC-2EAF-B27F-66F2E6DA71DE}"/>
              </a:ext>
            </a:extLst>
          </p:cNvPr>
          <p:cNvSpPr txBox="1">
            <a:spLocks/>
          </p:cNvSpPr>
          <p:nvPr/>
        </p:nvSpPr>
        <p:spPr>
          <a:xfrm>
            <a:off x="1076724" y="18233753"/>
            <a:ext cx="14348406" cy="125473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拆字生僻字搜索示例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FE9AB98-0801-954D-630A-7CCD8B2A9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841"/>
              </p:ext>
            </p:extLst>
          </p:nvPr>
        </p:nvGraphicFramePr>
        <p:xfrm>
          <a:off x="1340084" y="24933534"/>
          <a:ext cx="13693956" cy="10166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21491">
                  <a:extLst>
                    <a:ext uri="{9D8B030D-6E8A-4147-A177-3AD203B41FA5}">
                      <a16:colId xmlns:a16="http://schemas.microsoft.com/office/drawing/2014/main" val="1690073914"/>
                    </a:ext>
                  </a:extLst>
                </a:gridCol>
                <a:gridCol w="7108584">
                  <a:extLst>
                    <a:ext uri="{9D8B030D-6E8A-4147-A177-3AD203B41FA5}">
                      <a16:colId xmlns:a16="http://schemas.microsoft.com/office/drawing/2014/main" val="1915763047"/>
                    </a:ext>
                  </a:extLst>
                </a:gridCol>
                <a:gridCol w="3563881">
                  <a:extLst>
                    <a:ext uri="{9D8B030D-6E8A-4147-A177-3AD203B41FA5}">
                      <a16:colId xmlns:a16="http://schemas.microsoft.com/office/drawing/2014/main" val="2781840206"/>
                    </a:ext>
                  </a:extLst>
                </a:gridCol>
              </a:tblGrid>
              <a:tr h="6616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规则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示例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结果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850567"/>
                  </a:ext>
                </a:extLst>
              </a:tr>
              <a:tr h="204543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数量词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一个立一个羽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两个方一个土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三个火加一个木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立羽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方方土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火火火木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902537"/>
                  </a:ext>
                </a:extLst>
              </a:tr>
              <a:tr h="204543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部首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三点水一个女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一个单人旁一个吉</a:t>
                      </a:r>
                      <a:endParaRPr lang="en-US" sz="40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草字头下面一个长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氵女</a:t>
                      </a:r>
                      <a:endParaRPr lang="en-US" sz="40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亻吉</a:t>
                      </a:r>
                      <a:endParaRPr lang="en-US" sz="40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艹长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034190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结构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斌下面一个贝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左边一个革右边一个斤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上下结构</a:t>
                      </a:r>
                      <a:endParaRPr lang="en-US" sz="40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左右结构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333491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加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三个火加一个木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上面一个加下面一个可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删除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保留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59862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修饰语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男女男合起来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更生组成的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删除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删除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268043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去除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埠去掉土</a:t>
                      </a:r>
                      <a:endParaRPr lang="en-US" sz="40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演去掉三点水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埠</a:t>
                      </a:r>
                      <a:r>
                        <a:rPr lang="en-US" sz="4000" kern="100" spc="20" dirty="0">
                          <a:effectLst/>
                        </a:rPr>
                        <a:t>|</a:t>
                      </a:r>
                      <a:r>
                        <a:rPr lang="zh-CN" sz="4000" kern="100" spc="20" dirty="0">
                          <a:effectLst/>
                        </a:rPr>
                        <a:t>土</a:t>
                      </a:r>
                      <a:endParaRPr lang="en-US" sz="40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演</a:t>
                      </a:r>
                      <a:r>
                        <a:rPr lang="en-US" sz="4000" kern="100" spc="20" dirty="0">
                          <a:effectLst/>
                        </a:rPr>
                        <a:t>|</a:t>
                      </a:r>
                      <a:r>
                        <a:rPr lang="zh-CN" sz="4000" kern="100" spc="20" dirty="0">
                          <a:effectLst/>
                        </a:rPr>
                        <a:t>氵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85723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C1C22F6-8FA8-3859-0015-9F2CE173B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40166"/>
              </p:ext>
            </p:extLst>
          </p:nvPr>
        </p:nvGraphicFramePr>
        <p:xfrm>
          <a:off x="1340085" y="36189049"/>
          <a:ext cx="13693956" cy="48959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1605">
                  <a:extLst>
                    <a:ext uri="{9D8B030D-6E8A-4147-A177-3AD203B41FA5}">
                      <a16:colId xmlns:a16="http://schemas.microsoft.com/office/drawing/2014/main" val="1377086541"/>
                    </a:ext>
                  </a:extLst>
                </a:gridCol>
                <a:gridCol w="6297954">
                  <a:extLst>
                    <a:ext uri="{9D8B030D-6E8A-4147-A177-3AD203B41FA5}">
                      <a16:colId xmlns:a16="http://schemas.microsoft.com/office/drawing/2014/main" val="766148899"/>
                    </a:ext>
                  </a:extLst>
                </a:gridCol>
                <a:gridCol w="2342993">
                  <a:extLst>
                    <a:ext uri="{9D8B030D-6E8A-4147-A177-3AD203B41FA5}">
                      <a16:colId xmlns:a16="http://schemas.microsoft.com/office/drawing/2014/main" val="1759988633"/>
                    </a:ext>
                  </a:extLst>
                </a:gridCol>
                <a:gridCol w="3151404">
                  <a:extLst>
                    <a:ext uri="{9D8B030D-6E8A-4147-A177-3AD203B41FA5}">
                      <a16:colId xmlns:a16="http://schemas.microsoft.com/office/drawing/2014/main" val="1827267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序号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搜索字符串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部件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结构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65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1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日下面加个立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上下结构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36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2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上边日下边立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日立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上下结构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2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3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日下面立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上下结构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604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4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日字下面立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上下结构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566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…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…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…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…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52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28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一日一立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 dirty="0">
                          <a:effectLst/>
                        </a:rPr>
                        <a:t> 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901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spc="20">
                          <a:effectLst/>
                        </a:rPr>
                        <a:t>29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上面一个日字下面一个立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>
                          <a:effectLst/>
                        </a:rPr>
                        <a:t>日立</a:t>
                      </a:r>
                      <a:endParaRPr lang="en-US" sz="40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4000" kern="100" spc="20" dirty="0">
                          <a:effectLst/>
                        </a:rPr>
                        <a:t>上下结构</a:t>
                      </a:r>
                      <a:endParaRPr lang="en-US" sz="40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84894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F1748D1-87D0-B0EB-C58C-8F8B7BB2E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3745"/>
              </p:ext>
            </p:extLst>
          </p:nvPr>
        </p:nvGraphicFramePr>
        <p:xfrm>
          <a:off x="17361072" y="7837908"/>
          <a:ext cx="13333206" cy="716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9258">
                  <a:extLst>
                    <a:ext uri="{9D8B030D-6E8A-4147-A177-3AD203B41FA5}">
                      <a16:colId xmlns:a16="http://schemas.microsoft.com/office/drawing/2014/main" val="3046956256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1540675405"/>
                    </a:ext>
                  </a:extLst>
                </a:gridCol>
                <a:gridCol w="1499258">
                  <a:extLst>
                    <a:ext uri="{9D8B030D-6E8A-4147-A177-3AD203B41FA5}">
                      <a16:colId xmlns:a16="http://schemas.microsoft.com/office/drawing/2014/main" val="4206956227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2253679013"/>
                    </a:ext>
                  </a:extLst>
                </a:gridCol>
                <a:gridCol w="1487613">
                  <a:extLst>
                    <a:ext uri="{9D8B030D-6E8A-4147-A177-3AD203B41FA5}">
                      <a16:colId xmlns:a16="http://schemas.microsoft.com/office/drawing/2014/main" val="3305246223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2177310416"/>
                    </a:ext>
                  </a:extLst>
                </a:gridCol>
                <a:gridCol w="1487613">
                  <a:extLst>
                    <a:ext uri="{9D8B030D-6E8A-4147-A177-3AD203B41FA5}">
                      <a16:colId xmlns:a16="http://schemas.microsoft.com/office/drawing/2014/main" val="164659777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465352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3483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阚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3312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芈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2451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靳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2310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937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1995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羽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1783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翟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1703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鄞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1658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16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赣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1597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邹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1558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1496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祁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1436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95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华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1417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虞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1417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闫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1391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濮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1390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909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沂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1374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1254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绥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1233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力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1194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070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青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1190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肇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1185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斤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1183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忻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1162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69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页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1065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郴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1006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堃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1004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986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16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暨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980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黔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966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日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958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缪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934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42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毓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921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筱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910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婺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897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綦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890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187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岑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874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文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846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湛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842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兖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829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220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昱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821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于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820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811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行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932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芮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樊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覃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789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龚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787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53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777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荥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775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 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810061"/>
                  </a:ext>
                </a:extLst>
              </a:tr>
            </a:tbl>
          </a:graphicData>
        </a:graphic>
      </p:graphicFrame>
      <p:sp>
        <p:nvSpPr>
          <p:cNvPr id="33" name="内容占位符 11">
            <a:extLst>
              <a:ext uri="{FF2B5EF4-FFF2-40B4-BE49-F238E27FC236}">
                <a16:creationId xmlns:a16="http://schemas.microsoft.com/office/drawing/2014/main" id="{1B811886-117D-BF3C-DB70-26B8D8D5D52D}"/>
              </a:ext>
            </a:extLst>
          </p:cNvPr>
          <p:cNvSpPr txBox="1">
            <a:spLocks/>
          </p:cNvSpPr>
          <p:nvPr/>
        </p:nvSpPr>
        <p:spPr>
          <a:xfrm>
            <a:off x="1230421" y="35440420"/>
            <a:ext cx="14348406" cy="55989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生僻字组成部件提取结果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15">
            <a:extLst>
              <a:ext uri="{FF2B5EF4-FFF2-40B4-BE49-F238E27FC236}">
                <a16:creationId xmlns:a16="http://schemas.microsoft.com/office/drawing/2014/main" id="{E4D85D38-CA1F-3F87-AA7B-1C9C14658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11" y="41703062"/>
            <a:ext cx="8364855" cy="1332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0">
            <a:extLst>
              <a:ext uri="{FF2B5EF4-FFF2-40B4-BE49-F238E27FC236}">
                <a16:creationId xmlns:a16="http://schemas.microsoft.com/office/drawing/2014/main" id="{D3FDA5B4-72E0-88FC-BB07-41DCDAB23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9644" y="795331"/>
            <a:ext cx="2716212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cc60afa-0a92-432e-aa50-6e5fcfe54a00"/>
  <p:tag name="COMMONDATA" val="eyJoZGlkIjoiOWM2MjUxMTJlNWVjMWZmYWJmYjdlNzY3NTdjZTMyYm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2106</TotalTime>
  <Words>849</Words>
  <Application>Microsoft Office PowerPoint</Application>
  <PresentationFormat>自定义</PresentationFormat>
  <Paragraphs>345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</dc:creator>
  <cp:lastModifiedBy>tingchao liu</cp:lastModifiedBy>
  <cp:revision>593</cp:revision>
  <dcterms:created xsi:type="dcterms:W3CDTF">2022-04-21T10:31:00Z</dcterms:created>
  <dcterms:modified xsi:type="dcterms:W3CDTF">2024-11-04T05:36:32Z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28B07B6093F44271A821391EC6414BC7_12</vt:lpwstr>
  </property>
</Properties>
</file>