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399288" cy="43200638"/>
  <p:notesSz cx="7104063" cy="10234613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94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FE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howGuides="1">
      <p:cViewPr>
        <p:scale>
          <a:sx n="19" d="100"/>
          <a:sy n="19" d="100"/>
        </p:scale>
        <p:origin x="2232" y="-620"/>
      </p:cViewPr>
      <p:guideLst>
        <p:guide orient="horz" pos="13694"/>
        <p:guide pos="102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59013" y="1279525"/>
            <a:ext cx="25876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1pPr>
    <a:lvl2pPr marL="472857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2pPr>
    <a:lvl3pPr marL="945714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3pPr>
    <a:lvl4pPr marL="1418572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4pPr>
    <a:lvl5pPr marL="1891429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5pPr>
    <a:lvl6pPr marL="2364286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6pPr>
    <a:lvl7pPr marL="2837143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7pPr>
    <a:lvl8pPr marL="3310001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8pPr>
    <a:lvl9pPr marL="3782858" algn="l" defTabSz="945714" rtl="0" eaLnBrk="1" latinLnBrk="0" hangingPunct="1">
      <a:defRPr sz="1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0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0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7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27511" y="3474357"/>
            <a:ext cx="27945113" cy="350178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0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github.com/paineliu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848871"/>
            <a:ext cx="32399288" cy="332311"/>
          </a:xfrm>
          <a:prstGeom prst="rect">
            <a:avLst/>
          </a:prstGeom>
          <a:gradFill>
            <a:gsLst>
              <a:gs pos="0">
                <a:schemeClr val="accent6"/>
              </a:gs>
              <a:gs pos="78000">
                <a:schemeClr val="accent6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79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6775" y="556663"/>
            <a:ext cx="20384777" cy="121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67" b="1" dirty="0">
                <a:latin typeface="Arial" panose="020B0604020202020204" pitchFamily="34" charset="0"/>
                <a:cs typeface="Arial" panose="020B0604020202020204" pitchFamily="34" charset="0"/>
              </a:rPr>
              <a:t>基于大语言模型的</a:t>
            </a:r>
            <a:r>
              <a:rPr lang="en-US" altLang="zh-CN" sz="7267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7267" b="1" dirty="0">
                <a:latin typeface="Arial" panose="020B0604020202020204" pitchFamily="34" charset="0"/>
                <a:cs typeface="Arial" panose="020B0604020202020204" pitchFamily="34" charset="0"/>
              </a:rPr>
              <a:t>语料库自然语言检索</a:t>
            </a: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2250522"/>
            <a:ext cx="32399287" cy="949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IMLIP 2024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618322" y="42369177"/>
            <a:ext cx="10204855" cy="65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altLang="zh-CN" sz="3633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liutingchao@hotmail.com</a:t>
            </a:r>
            <a:endParaRPr lang="en-US" altLang="zh-CN" sz="363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6199164" y="5613536"/>
            <a:ext cx="0" cy="3628834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25559" y="5613538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摘要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type="subTitle" idx="1"/>
          </p:nvPr>
        </p:nvSpPr>
        <p:spPr>
          <a:xfrm>
            <a:off x="1230421" y="6884611"/>
            <a:ext cx="13806835" cy="6177270"/>
          </a:xfrm>
        </p:spPr>
        <p:txBody>
          <a:bodyPr>
            <a:normAutofit/>
          </a:bodyPr>
          <a:lstStyle/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语料库在语言学和自然语言处理领域至关重要。北京语言大学的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语料库，资源丰富且检索高效，备受推崇，然而，其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检索式的复杂性限制了普及。为此，本文提出</a:t>
            </a:r>
            <a:r>
              <a:rPr lang="en-US" altLang="zh-CN" sz="3633" b="1" dirty="0" err="1"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模型，目标是实现自然语言对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语料库的检索。首先构建了一个均衡的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检索式数据集，利用大语言模型为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检索式生成了自然语言描述。随后，微调大语言模型进使其能够支持自然语言到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检索式的转换。实验结果证明了</a:t>
            </a:r>
            <a:r>
              <a:rPr lang="en-US" altLang="zh-CN" sz="3633" b="1" dirty="0" err="1"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模型的优异性能。这一成果不仅降低了</a:t>
            </a:r>
            <a:r>
              <a:rPr lang="en-US" altLang="zh-CN" sz="3633" b="1" dirty="0"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latin typeface="Arial" panose="020B0604020202020204" pitchFamily="34" charset="0"/>
                <a:cs typeface="Arial" panose="020B0604020202020204" pitchFamily="34" charset="0"/>
              </a:rPr>
              <a:t>语料库的使用难度，而且有助于促进其在更广泛领域的传播和应用，为语言学研究和自然语言处理实践带来便利。</a:t>
            </a:r>
            <a:endParaRPr lang="en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endParaRPr lang="en-US" altLang="zh-CN" sz="3633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7165071" y="24441762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7170004" y="32097427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结论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75" y="582333"/>
            <a:ext cx="3688979" cy="357776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199615" y="2414580"/>
            <a:ext cx="23999097" cy="19141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刘廷超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CN" sz="4000" b="1" dirty="0">
                <a:latin typeface="Arial" panose="020B0604020202020204" pitchFamily="34" charset="0"/>
                <a:cs typeface="Arial" panose="020B0604020202020204" pitchFamily="34" charset="0"/>
              </a:rPr>
              <a:t>鲁鹿鸣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荀恩东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靳泽莹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杨兆勇</a:t>
            </a: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8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endParaRPr lang="en-US" altLang="zh-C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  信息科学学院</a:t>
            </a:r>
            <a:endParaRPr lang="en-US" altLang="zh-CN" sz="5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08"/>
              </a:lnSpc>
              <a:spcBef>
                <a:spcPts val="1918"/>
              </a:spcBef>
              <a:spcAft>
                <a:spcPts val="1413"/>
              </a:spcAft>
            </a:pPr>
            <a:r>
              <a:rPr lang="en-US" altLang="zh-CN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5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 北京语言大学  高精尖语言资源中心</a:t>
            </a:r>
            <a:endParaRPr lang="en-US" altLang="zh-CN" sz="5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A21638-D5E5-2491-10E4-1191D5F992CD}"/>
              </a:ext>
            </a:extLst>
          </p:cNvPr>
          <p:cNvSpPr/>
          <p:nvPr/>
        </p:nvSpPr>
        <p:spPr>
          <a:xfrm>
            <a:off x="1143174" y="12138325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检索式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内容占位符 11">
            <a:extLst>
              <a:ext uri="{FF2B5EF4-FFF2-40B4-BE49-F238E27FC236}">
                <a16:creationId xmlns:a16="http://schemas.microsoft.com/office/drawing/2014/main" id="{CBECE63F-5CB3-4EA7-23EA-6672AD4E412B}"/>
              </a:ext>
            </a:extLst>
          </p:cNvPr>
          <p:cNvSpPr txBox="1">
            <a:spLocks/>
          </p:cNvSpPr>
          <p:nvPr/>
        </p:nvSpPr>
        <p:spPr>
          <a:xfrm>
            <a:off x="17154646" y="7037600"/>
            <a:ext cx="13924875" cy="105767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通过在线大语言模型生成</a:t>
            </a: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检索式的自然语言描述，生成微调数据集对本地大语言模型微调，得到</a:t>
            </a:r>
            <a:r>
              <a:rPr lang="en-US" altLang="zh-CN" sz="3633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模型。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内容占位符 11">
            <a:extLst>
              <a:ext uri="{FF2B5EF4-FFF2-40B4-BE49-F238E27FC236}">
                <a16:creationId xmlns:a16="http://schemas.microsoft.com/office/drawing/2014/main" id="{C2AF0AAA-6195-2F72-3949-CC91BEB02110}"/>
              </a:ext>
            </a:extLst>
          </p:cNvPr>
          <p:cNvSpPr txBox="1">
            <a:spLocks/>
          </p:cNvSpPr>
          <p:nvPr/>
        </p:nvSpPr>
        <p:spPr>
          <a:xfrm>
            <a:off x="17154646" y="25863926"/>
            <a:ext cx="13959198" cy="115290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准确率测试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内容占位符 11">
            <a:extLst>
              <a:ext uri="{FF2B5EF4-FFF2-40B4-BE49-F238E27FC236}">
                <a16:creationId xmlns:a16="http://schemas.microsoft.com/office/drawing/2014/main" id="{29552BFC-C182-F4DD-E37B-7496A37E4483}"/>
              </a:ext>
            </a:extLst>
          </p:cNvPr>
          <p:cNvSpPr txBox="1">
            <a:spLocks/>
          </p:cNvSpPr>
          <p:nvPr/>
        </p:nvSpPr>
        <p:spPr>
          <a:xfrm>
            <a:off x="17511236" y="33482960"/>
            <a:ext cx="13894607" cy="8464282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kern="100" spc="2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TextToBCC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为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语料库增添了自然语言查询的功能。通过构建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检索式微调数据集，并对大语言模型进行精细微调，顺利实现了自然语言向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检索式的转换。贡献如下：</a:t>
            </a:r>
            <a:endParaRPr lang="en-US" sz="4000" kern="100" spc="2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1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）构建了一个全面而均衡的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检索式数据集，为模型的训练提供了坚实的基础。</a:t>
            </a:r>
            <a:endParaRPr lang="en-US" sz="4000" kern="100" spc="2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2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）提出了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检索式与自然语言的联合训练方法，使得</a:t>
            </a:r>
            <a:r>
              <a:rPr lang="en-US" sz="4000" kern="100" spc="20" dirty="0" err="1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TextToBCC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模型能够同时支持检索式和自然语言查询，显著提升用户体验。</a:t>
            </a:r>
            <a:endParaRPr lang="en-US" sz="4000" kern="100" spc="2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方正书宋简体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3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）引入纠错数据，使模型具备了</a:t>
            </a:r>
            <a:r>
              <a:rPr lang="en-US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BCC</a:t>
            </a:r>
            <a:r>
              <a:rPr lang="zh-CN" sz="4000" kern="100" spc="2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方正书宋简体"/>
                <a:cs typeface="宋体" panose="02010600030101010101" pitchFamily="2" charset="-122"/>
              </a:rPr>
              <a:t>检索式的纠错功能，提高了模型的实用性。</a:t>
            </a:r>
            <a:endParaRPr lang="en-US" altLang="zh-CN" sz="4000" kern="100" spc="20" dirty="0">
              <a:solidFill>
                <a:schemeClr val="tx1"/>
              </a:solidFill>
              <a:effectLst/>
              <a:latin typeface="宋体" panose="02010600030101010101" pitchFamily="2" charset="-122"/>
              <a:ea typeface="方正书宋简体"/>
              <a:cs typeface="宋体" panose="02010600030101010101" pitchFamily="2" charset="-122"/>
            </a:endParaRPr>
          </a:p>
          <a:p>
            <a:pPr marL="0" marR="0" indent="23241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4000" kern="100" spc="20" dirty="0">
              <a:solidFill>
                <a:schemeClr val="tx1"/>
              </a:solidFill>
              <a:latin typeface="Times New Roman" panose="02020603050405020304" pitchFamily="18" charset="0"/>
              <a:ea typeface="方正书宋简体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r>
              <a:rPr lang="en" altLang="zh-CN" sz="3633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" altLang="zh-CN" sz="363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https://github.com/paineliu/</a:t>
            </a:r>
            <a:r>
              <a:rPr lang="en-US" altLang="zh-CN" sz="4845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endParaRPr lang="en" altLang="zh-CN" sz="4845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6"/>
              </a:spcBef>
              <a:spcAft>
                <a:spcPts val="606"/>
              </a:spcAft>
            </a:pP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7C851EC5-3A69-7886-15D2-64148C2DA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343" y="40880027"/>
            <a:ext cx="1042289" cy="1021852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1476489-B1A9-D0AB-1AB6-77503E9D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09515"/>
              </p:ext>
            </p:extLst>
          </p:nvPr>
        </p:nvGraphicFramePr>
        <p:xfrm>
          <a:off x="1474442" y="14696420"/>
          <a:ext cx="13458451" cy="7343678"/>
        </p:xfrm>
        <a:graphic>
          <a:graphicData uri="http://schemas.openxmlformats.org/drawingml/2006/table">
            <a:tbl>
              <a:tblPr/>
              <a:tblGrid>
                <a:gridCol w="4388625">
                  <a:extLst>
                    <a:ext uri="{9D8B030D-6E8A-4147-A177-3AD203B41FA5}">
                      <a16:colId xmlns:a16="http://schemas.microsoft.com/office/drawing/2014/main" val="1564068267"/>
                    </a:ext>
                  </a:extLst>
                </a:gridCol>
                <a:gridCol w="9069826">
                  <a:extLst>
                    <a:ext uri="{9D8B030D-6E8A-4147-A177-3AD203B41FA5}">
                      <a16:colId xmlns:a16="http://schemas.microsoft.com/office/drawing/2014/main" val="2238288778"/>
                    </a:ext>
                  </a:extLst>
                </a:gridCol>
              </a:tblGrid>
              <a:tr h="73966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BCC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检索式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中文表达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1695149"/>
                  </a:ext>
                </a:extLst>
              </a:tr>
              <a:tr h="7396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高大的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高大的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名词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967860"/>
                  </a:ext>
                </a:extLst>
              </a:tr>
              <a:tr h="98994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了一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了一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9683006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见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面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见后面离合出现面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266629"/>
                  </a:ext>
                </a:extLst>
              </a:tr>
              <a:tr h="88523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洗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澡</a:t>
                      </a:r>
                      <a:endParaRPr lang="en-US" sz="3600" kern="100" spc="2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洗后面隔一个字后接澡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0214550"/>
                  </a:ext>
                </a:extLst>
              </a:tr>
              <a:tr h="899587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二字动词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793976"/>
                  </a:ext>
                </a:extLst>
              </a:tr>
              <a:tr h="10596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(v){$1=$2}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爱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动词，并且两个动词相同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5173345"/>
                  </a:ext>
                </a:extLst>
              </a:tr>
              <a:tr h="88523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(nr) 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说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 q {len($1)&gt;1;</a:t>
                      </a:r>
                    </a:p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begin($1)=[</a:t>
                      </a:r>
                      <a:r>
                        <a:rPr lang="zh-CN" alt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老</a:t>
                      </a:r>
                      <a:r>
                        <a:rPr lang="en-US" sz="3600" kern="100" spc="2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人名加说加数词再加量词，人名长度大于</a:t>
                      </a:r>
                      <a:r>
                        <a:rPr 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3600" kern="100" spc="2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并且以“老”字开头</a:t>
                      </a:r>
                      <a:endParaRPr lang="en-US" sz="3600" kern="100" spc="2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9966276"/>
                  </a:ext>
                </a:extLst>
              </a:tr>
            </a:tbl>
          </a:graphicData>
        </a:graphic>
      </p:graphicFrame>
      <p:sp>
        <p:nvSpPr>
          <p:cNvPr id="13" name="内容占位符 11">
            <a:extLst>
              <a:ext uri="{FF2B5EF4-FFF2-40B4-BE49-F238E27FC236}">
                <a16:creationId xmlns:a16="http://schemas.microsoft.com/office/drawing/2014/main" id="{2B001818-2B91-01A8-7745-EACE92A0ED1A}"/>
              </a:ext>
            </a:extLst>
          </p:cNvPr>
          <p:cNvSpPr txBox="1">
            <a:spLocks/>
          </p:cNvSpPr>
          <p:nvPr/>
        </p:nvSpPr>
        <p:spPr>
          <a:xfrm>
            <a:off x="1143174" y="13771827"/>
            <a:ext cx="14348406" cy="645619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检索式示例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6675F4-3266-E1D6-3B04-530D34B95299}"/>
              </a:ext>
            </a:extLst>
          </p:cNvPr>
          <p:cNvSpPr/>
          <p:nvPr/>
        </p:nvSpPr>
        <p:spPr>
          <a:xfrm>
            <a:off x="17170004" y="5725199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41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TextToBCC</a:t>
            </a:r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6BF369-C6E1-078B-6DD1-85AF91DD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10882"/>
              </p:ext>
            </p:extLst>
          </p:nvPr>
        </p:nvGraphicFramePr>
        <p:xfrm>
          <a:off x="17361074" y="26735504"/>
          <a:ext cx="13505590" cy="49561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01118">
                  <a:extLst>
                    <a:ext uri="{9D8B030D-6E8A-4147-A177-3AD203B41FA5}">
                      <a16:colId xmlns:a16="http://schemas.microsoft.com/office/drawing/2014/main" val="252157056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2401507642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2639510560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3035390620"/>
                    </a:ext>
                  </a:extLst>
                </a:gridCol>
                <a:gridCol w="2701118">
                  <a:extLst>
                    <a:ext uri="{9D8B030D-6E8A-4147-A177-3AD203B41FA5}">
                      <a16:colId xmlns:a16="http://schemas.microsoft.com/office/drawing/2014/main" val="3718324597"/>
                    </a:ext>
                  </a:extLst>
                </a:gridCol>
              </a:tblGrid>
              <a:tr h="367305">
                <a:tc>
                  <a:txBody>
                    <a:bodyPr/>
                    <a:lstStyle/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Qwen-7B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ChatGLM3-6B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67997"/>
                  </a:ext>
                </a:extLst>
              </a:tr>
              <a:tr h="367305">
                <a:tc>
                  <a:txBody>
                    <a:bodyPr/>
                    <a:lstStyle/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EX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EX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767028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字符串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88.20%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89.47%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86.04%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86.42%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0124380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词性标签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72.17%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84.92%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67.63%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80.49%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973327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通配符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73.94%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79.34%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71.83%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78.40%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678007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限制条件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60.96%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74.07%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57.25%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70.68%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357741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集合符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65.85%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72.70%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63.41%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69.69%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705309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属性约束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56.29%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66.33%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55.27%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66.16%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658284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平均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69.57%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77.81%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66.91%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75.31%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698253"/>
                  </a:ext>
                </a:extLst>
              </a:tr>
            </a:tbl>
          </a:graphicData>
        </a:graphic>
      </p:graphicFrame>
      <p:pic>
        <p:nvPicPr>
          <p:cNvPr id="22" name="图形 4">
            <a:extLst>
              <a:ext uri="{FF2B5EF4-FFF2-40B4-BE49-F238E27FC236}">
                <a16:creationId xmlns:a16="http://schemas.microsoft.com/office/drawing/2014/main" id="{EE1D64E2-951D-4472-1F66-2AF0EC982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33784" y="8346334"/>
            <a:ext cx="12614173" cy="6298708"/>
          </a:xfrm>
          <a:prstGeom prst="rect">
            <a:avLst/>
          </a:prstGeom>
        </p:spPr>
      </p:pic>
      <p:sp>
        <p:nvSpPr>
          <p:cNvPr id="23" name="内容占位符 11">
            <a:extLst>
              <a:ext uri="{FF2B5EF4-FFF2-40B4-BE49-F238E27FC236}">
                <a16:creationId xmlns:a16="http://schemas.microsoft.com/office/drawing/2014/main" id="{646B5412-B3A0-6A7F-A3BF-D4A155385FA2}"/>
              </a:ext>
            </a:extLst>
          </p:cNvPr>
          <p:cNvSpPr txBox="1">
            <a:spLocks/>
          </p:cNvSpPr>
          <p:nvPr/>
        </p:nvSpPr>
        <p:spPr>
          <a:xfrm>
            <a:off x="1225559" y="22717692"/>
            <a:ext cx="14348406" cy="645619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检索式数据分布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BDEC0B1-8464-0FEE-64F7-B3411293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50651"/>
              </p:ext>
            </p:extLst>
          </p:nvPr>
        </p:nvGraphicFramePr>
        <p:xfrm>
          <a:off x="1447575" y="23845893"/>
          <a:ext cx="13466313" cy="42983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07701">
                  <a:extLst>
                    <a:ext uri="{9D8B030D-6E8A-4147-A177-3AD203B41FA5}">
                      <a16:colId xmlns:a16="http://schemas.microsoft.com/office/drawing/2014/main" val="2942073765"/>
                    </a:ext>
                  </a:extLst>
                </a:gridCol>
                <a:gridCol w="4604129">
                  <a:extLst>
                    <a:ext uri="{9D8B030D-6E8A-4147-A177-3AD203B41FA5}">
                      <a16:colId xmlns:a16="http://schemas.microsoft.com/office/drawing/2014/main" val="2238392636"/>
                    </a:ext>
                  </a:extLst>
                </a:gridCol>
                <a:gridCol w="4054483">
                  <a:extLst>
                    <a:ext uri="{9D8B030D-6E8A-4147-A177-3AD203B41FA5}">
                      <a16:colId xmlns:a16="http://schemas.microsoft.com/office/drawing/2014/main" val="3233624678"/>
                    </a:ext>
                  </a:extLst>
                </a:gridCol>
              </a:tblGrid>
              <a:tr h="61404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类型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数量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比例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6697047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字符串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14767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41.18%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3215685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词性标签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8716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24.30%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3403627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通配符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836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2.33%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8770483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集合符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8065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22.49%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5118589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属性约束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561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1.56%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0518496"/>
                  </a:ext>
                </a:extLst>
              </a:tr>
              <a:tr h="61404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限制条件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2918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8.14%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9498002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9579DD9-53D4-986E-BAC5-B4573230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86174"/>
              </p:ext>
            </p:extLst>
          </p:nvPr>
        </p:nvGraphicFramePr>
        <p:xfrm>
          <a:off x="17361072" y="16110859"/>
          <a:ext cx="13505593" cy="79392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46620">
                  <a:extLst>
                    <a:ext uri="{9D8B030D-6E8A-4147-A177-3AD203B41FA5}">
                      <a16:colId xmlns:a16="http://schemas.microsoft.com/office/drawing/2014/main" val="3396895736"/>
                    </a:ext>
                  </a:extLst>
                </a:gridCol>
                <a:gridCol w="4819875">
                  <a:extLst>
                    <a:ext uri="{9D8B030D-6E8A-4147-A177-3AD203B41FA5}">
                      <a16:colId xmlns:a16="http://schemas.microsoft.com/office/drawing/2014/main" val="3568552237"/>
                    </a:ext>
                  </a:extLst>
                </a:gridCol>
                <a:gridCol w="5739098">
                  <a:extLst>
                    <a:ext uri="{9D8B030D-6E8A-4147-A177-3AD203B41FA5}">
                      <a16:colId xmlns:a16="http://schemas.microsoft.com/office/drawing/2014/main" val="818934017"/>
                    </a:ext>
                  </a:extLst>
                </a:gridCol>
              </a:tblGrid>
              <a:tr h="435128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检索式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通义千问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2954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ChatGLM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850240"/>
                  </a:ext>
                </a:extLst>
              </a:tr>
              <a:tr h="8901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./d</a:t>
                      </a:r>
                      <a:r>
                        <a:rPr lang="zh-CN" sz="3600" kern="100" spc="20">
                          <a:effectLst/>
                        </a:rPr>
                        <a:t>高 ，支持率</a:t>
                      </a:r>
                      <a:r>
                        <a:rPr lang="en-US" sz="3600" kern="100" spc="20">
                          <a:effectLst/>
                        </a:rPr>
                        <a:t> ./d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单音节副词后接高，逗号，支持率，再接单音节副词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单音节副词后接高，并且高后面是逗号和空格，接着是支持率，支持率后面再接一个单音节副词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383514"/>
                  </a:ext>
                </a:extLst>
              </a:tr>
              <a:tr h="43512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投票率</a:t>
                      </a:r>
                      <a:r>
                        <a:rPr lang="en-US" sz="3600" kern="100" spc="20" dirty="0">
                          <a:effectLst/>
                        </a:rPr>
                        <a:t> ./[d v] </a:t>
                      </a:r>
                      <a:r>
                        <a:rPr lang="zh-CN" sz="3600" kern="100" spc="20" dirty="0">
                          <a:effectLst/>
                        </a:rPr>
                        <a:t>高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投票率后接单音节副词或动词，紧接着是高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投票率后面隔一个字接一个副词或动词，再接高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5689257"/>
                  </a:ext>
                </a:extLst>
              </a:tr>
              <a:tr h="88921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，</a:t>
                      </a:r>
                      <a:r>
                        <a:rPr lang="en-US" sz="3600" kern="100" spc="20">
                          <a:effectLst/>
                        </a:rPr>
                        <a:t>~ </a:t>
                      </a:r>
                      <a:r>
                        <a:rPr lang="zh-CN" sz="3600" kern="100" spc="20">
                          <a:effectLst/>
                        </a:rPr>
                        <a:t>灿烂</a:t>
                      </a:r>
                      <a:endParaRPr lang="en-US" sz="3600" kern="100" spc="20">
                        <a:effectLst/>
                      </a:endParaRPr>
                    </a:p>
                    <a:p>
                      <a:pPr marL="0" marR="0" indent="221615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>
                          <a:effectLst/>
                        </a:rPr>
                        <a:t> 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句子中以逗号分隔，其后紧跟任何词性的一个词，最后是灿烂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>
                          <a:effectLst/>
                        </a:rPr>
                        <a:t>逗号后面接一个词，再接灿烂</a:t>
                      </a:r>
                      <a:endParaRPr lang="en-US" sz="3600" kern="100" spc="2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493685"/>
                  </a:ext>
                </a:extLst>
              </a:tr>
              <a:tr h="435128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kern="100" spc="20" dirty="0">
                          <a:effectLst/>
                        </a:rPr>
                        <a:t>(v)</a:t>
                      </a:r>
                      <a:r>
                        <a:rPr lang="zh-CN" sz="3600" kern="100" spc="20" dirty="0">
                          <a:effectLst/>
                        </a:rPr>
                        <a:t>当代</a:t>
                      </a:r>
                      <a:r>
                        <a:rPr lang="en-US" sz="3600" kern="100" spc="20" dirty="0">
                          <a:effectLst/>
                        </a:rPr>
                        <a:t> (</a:t>
                      </a:r>
                      <a:r>
                        <a:rPr lang="en-US" sz="3600" kern="100" spc="20" dirty="0" err="1">
                          <a:effectLst/>
                        </a:rPr>
                        <a:t>vn</a:t>
                      </a:r>
                      <a:r>
                        <a:rPr lang="en-US" sz="3600" kern="100" spc="20" dirty="0">
                          <a:effectLst/>
                        </a:rPr>
                        <a:t>){</a:t>
                      </a:r>
                      <a:r>
                        <a:rPr lang="en-US" sz="3600" kern="100" spc="20" dirty="0" err="1">
                          <a:effectLst/>
                        </a:rPr>
                        <a:t>len</a:t>
                      </a:r>
                      <a:r>
                        <a:rPr lang="en-US" sz="3600" kern="100" spc="20" dirty="0">
                          <a:effectLst/>
                        </a:rPr>
                        <a:t>($1)=2; end($2)=[</a:t>
                      </a:r>
                      <a:r>
                        <a:rPr lang="zh-CN" sz="3600" kern="100" spc="20" dirty="0">
                          <a:effectLst/>
                        </a:rPr>
                        <a:t>高 妈</a:t>
                      </a:r>
                      <a:r>
                        <a:rPr lang="en-US" sz="3600" kern="100" spc="20" dirty="0">
                          <a:effectLst/>
                        </a:rPr>
                        <a:t>]}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长度为</a:t>
                      </a:r>
                      <a:r>
                        <a:rPr lang="en-US" sz="3600" kern="100" spc="20" dirty="0">
                          <a:effectLst/>
                        </a:rPr>
                        <a:t>2</a:t>
                      </a:r>
                      <a:r>
                        <a:rPr lang="zh-CN" sz="3600" kern="100" spc="20" dirty="0">
                          <a:effectLst/>
                        </a:rPr>
                        <a:t>的动词后接当代，再接以高或妈结尾的名动词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3600" kern="100" spc="20" dirty="0">
                          <a:effectLst/>
                        </a:rPr>
                        <a:t>动词后面接当代，当代后面接名动词，该动词是双音节，并且名动词以高、妈结尾</a:t>
                      </a:r>
                      <a:endParaRPr lang="en-US" sz="3600" kern="100" spc="2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040205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1076724" y="29295811"/>
            <a:ext cx="14151600" cy="96966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444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数据处理</a:t>
            </a:r>
            <a:endParaRPr lang="en-US" altLang="zh-CN" sz="4441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内容占位符 11">
            <a:extLst>
              <a:ext uri="{FF2B5EF4-FFF2-40B4-BE49-F238E27FC236}">
                <a16:creationId xmlns:a16="http://schemas.microsoft.com/office/drawing/2014/main" id="{CDC074DE-19C6-F7DD-C4CF-20F386A3A30F}"/>
              </a:ext>
            </a:extLst>
          </p:cNvPr>
          <p:cNvSpPr txBox="1">
            <a:spLocks/>
          </p:cNvSpPr>
          <p:nvPr/>
        </p:nvSpPr>
        <p:spPr>
          <a:xfrm>
            <a:off x="1076724" y="31127063"/>
            <a:ext cx="14348406" cy="559899"/>
          </a:xfrm>
          <a:prstGeom prst="rect">
            <a:avLst/>
          </a:prstGeom>
        </p:spPr>
        <p:txBody>
          <a:bodyPr vert="horz" lIns="92288" tIns="46144" rIns="92288" bIns="46144" rtlCol="0">
            <a:normAutofit lnSpcReduction="10000"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抽取</a:t>
            </a:r>
            <a:r>
              <a:rPr lang="en-US" altLang="zh-CN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BCC</a:t>
            </a: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检索日志数据和错误日志数据，构造检索式数据集。</a:t>
            </a:r>
            <a:endParaRPr lang="en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形 3">
            <a:extLst>
              <a:ext uri="{FF2B5EF4-FFF2-40B4-BE49-F238E27FC236}">
                <a16:creationId xmlns:a16="http://schemas.microsoft.com/office/drawing/2014/main" id="{941BB4DE-F473-BAA6-68E5-F51539AE3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29148" y="32141233"/>
            <a:ext cx="13042719" cy="8607058"/>
          </a:xfrm>
          <a:prstGeom prst="rect">
            <a:avLst/>
          </a:prstGeom>
        </p:spPr>
      </p:pic>
      <p:sp>
        <p:nvSpPr>
          <p:cNvPr id="30" name="内容占位符 11">
            <a:extLst>
              <a:ext uri="{FF2B5EF4-FFF2-40B4-BE49-F238E27FC236}">
                <a16:creationId xmlns:a16="http://schemas.microsoft.com/office/drawing/2014/main" id="{1FEC9843-0B1E-8E79-4C4F-0CCBE6AE4E93}"/>
              </a:ext>
            </a:extLst>
          </p:cNvPr>
          <p:cNvSpPr txBox="1">
            <a:spLocks/>
          </p:cNvSpPr>
          <p:nvPr/>
        </p:nvSpPr>
        <p:spPr>
          <a:xfrm>
            <a:off x="17170286" y="15118535"/>
            <a:ext cx="13959198" cy="1152907"/>
          </a:xfrm>
          <a:prstGeom prst="rect">
            <a:avLst/>
          </a:prstGeom>
        </p:spPr>
        <p:txBody>
          <a:bodyPr vert="horz" lIns="92288" tIns="46144" rIns="92288" bIns="46144" rtlCol="0">
            <a:normAutofit/>
          </a:bodyPr>
          <a:lstStyle>
            <a:lvl1pPr marL="0" indent="0" algn="ctr" defTabSz="3027680" rtl="0" eaLnBrk="1" latinLnBrk="0" hangingPunct="1">
              <a:lnSpc>
                <a:spcPct val="90000"/>
              </a:lnSpc>
              <a:spcBef>
                <a:spcPts val="3315"/>
              </a:spcBef>
              <a:buFont typeface="Arial" panose="020B0604020202020204" pitchFamily="34" charset="0"/>
              <a:buNone/>
              <a:defRPr sz="596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15138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6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52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536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920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304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880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10085" indent="0" algn="ctr" defTabSz="3027680" rtl="0" eaLnBrk="1" latinLnBrk="0" hangingPunct="1">
              <a:lnSpc>
                <a:spcPct val="90000"/>
              </a:lnSpc>
              <a:spcBef>
                <a:spcPts val="1660"/>
              </a:spcBef>
              <a:buFont typeface="Arial" panose="020B0604020202020204" pitchFamily="34" charset="0"/>
              <a:buNone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6815" indent="-576815" algn="l">
              <a:spcBef>
                <a:spcPts val="606"/>
              </a:spcBef>
              <a:spcAft>
                <a:spcPts val="606"/>
              </a:spcAft>
              <a:buFont typeface="Arial" panose="020B0604020202020204" pitchFamily="34" charset="0"/>
              <a:buChar char="•"/>
            </a:pPr>
            <a:r>
              <a:rPr lang="zh-CN" altLang="en-US" sz="3633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大语言模型生成自然语言描述示例</a:t>
            </a:r>
            <a:endParaRPr lang="en-US" altLang="zh-CN" sz="3633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5">
            <a:extLst>
              <a:ext uri="{FF2B5EF4-FFF2-40B4-BE49-F238E27FC236}">
                <a16:creationId xmlns:a16="http://schemas.microsoft.com/office/drawing/2014/main" id="{45185AF3-B874-9E98-E2B3-0C4AF793F0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111" y="41703062"/>
            <a:ext cx="8364855" cy="1332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30">
            <a:extLst>
              <a:ext uri="{FF2B5EF4-FFF2-40B4-BE49-F238E27FC236}">
                <a16:creationId xmlns:a16="http://schemas.microsoft.com/office/drawing/2014/main" id="{2A95114C-90DC-6D80-00E5-3E1C9D455E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19644" y="795331"/>
            <a:ext cx="2716212" cy="3238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cc60afa-0a92-432e-aa50-6e5fcfe54a00"/>
  <p:tag name="COMMONDATA" val="eyJoZGlkIjoiOWM2MjUxMTJlNWVjMWZmYWJmYjdlNzY3NTdjZTMyYm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2076</TotalTime>
  <Words>780</Words>
  <Application>Microsoft Office PowerPoint</Application>
  <PresentationFormat>自定义</PresentationFormat>
  <Paragraphs>123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</dc:creator>
  <cp:lastModifiedBy>tingchao liu</cp:lastModifiedBy>
  <cp:revision>580</cp:revision>
  <dcterms:created xsi:type="dcterms:W3CDTF">2022-04-21T10:31:00Z</dcterms:created>
  <dcterms:modified xsi:type="dcterms:W3CDTF">2024-11-04T06:03:07Z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28B07B6093F44271A821391EC6414BC7_12</vt:lpwstr>
  </property>
</Properties>
</file>