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58" r:id="rId5"/>
    <p:sldId id="261" r:id="rId6"/>
    <p:sldId id="263" r:id="rId7"/>
    <p:sldId id="265" r:id="rId8"/>
  </p:sldIdLst>
  <p:sldSz cx="12192000" cy="6858000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44D7"/>
    <a:srgbClr val="1F4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6352" autoAdjust="0"/>
  </p:normalViewPr>
  <p:slideViewPr>
    <p:cSldViewPr snapToGrid="0" showGuides="1">
      <p:cViewPr varScale="1">
        <p:scale>
          <a:sx n="101" d="100"/>
          <a:sy n="101" d="100"/>
        </p:scale>
        <p:origin x="356" y="72"/>
      </p:cViewPr>
      <p:guideLst>
        <p:guide orient="horz" pos="21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45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45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D01A1C4-8DEA-0241-9840-D3FA869841F6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45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45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A7B3A45-105C-F847-8B67-01C8D2C9B02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AC759B3B-7B62-3D41-B368-1CE8867DAC19}" type="datetimeFigureOut">
              <a:rPr lang="zh-CN" altLang="en-US"/>
              <a:t>2024/3/29</a:t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7893818-849F-C442-978E-6CC57E7BC88C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 wrap="square" numCol="1" anchorCtr="0" compatLnSpc="1"/>
          <a:lstStyle/>
          <a:p>
            <a:pPr fontAlgn="base">
              <a:defRPr/>
            </a:pPr>
            <a:r>
              <a:rPr lang="zh-CN" altLang="en-US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 wrap="square" numCol="1" anchorCtr="0" compatLnSpc="1"/>
          <a:lstStyle/>
          <a:p>
            <a:pPr fontAlgn="base">
              <a:defRPr/>
            </a:pPr>
            <a:r>
              <a:rPr lang="zh-CN" altLang="en-US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 wrap="square" numCol="1" anchorCtr="0" compatLnSpc="1"/>
          <a:lstStyle/>
          <a:p>
            <a:pPr fontAlgn="base">
              <a:defRPr/>
            </a:pPr>
            <a:r>
              <a:rPr lang="zh-CN" altLang="en-US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 wrap="square" numCol="1" anchorCtr="0" compatLnSpc="1"/>
          <a:lstStyle/>
          <a:p>
            <a:pPr fontAlgn="base">
              <a:defRPr/>
            </a:pPr>
            <a:r>
              <a:rPr lang="zh-CN" altLang="en-US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 wrap="square" numCol="1" anchorCtr="0" compatLnSpc="1"/>
          <a:lstStyle/>
          <a:p>
            <a:pPr fontAlgn="base">
              <a:defRPr/>
            </a:pPr>
            <a:r>
              <a:rPr lang="zh-CN" altLang="en-US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 wrap="square" numCol="1" anchorCtr="0" compatLnSpc="1"/>
          <a:lstStyle/>
          <a:p>
            <a:pPr fontAlgn="base">
              <a:defRPr/>
            </a:pPr>
            <a:r>
              <a:rPr lang="zh-CN" altLang="en-US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 wrap="square" numCol="1" anchorCtr="0" compatLnSpc="1"/>
          <a:lstStyle/>
          <a:p>
            <a:pPr fontAlgn="base">
              <a:defRPr/>
            </a:pPr>
            <a:r>
              <a:rPr lang="zh-CN" altLang="en-US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CC4D2-1FF1-1648-83B8-B957F955CE5A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1A7B0-CAB2-3444-A684-F013317E39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31F77-64AF-CA48-97B9-5BF061520792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55AE-41BE-7740-B4C5-DE636DD30E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CD2D-1240-1048-8D40-E85C2F3CB3D4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CABB4-4EAA-834E-AB9E-5E6B516592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9D798-EF3E-694B-9B9B-6F56278C5F8E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A8CE-94B9-B04E-BDA5-DABE743387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D664-9515-2C47-AFC8-3C8CB120E345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7416-46AC-9342-946E-FBD569E46B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5E15B-307E-1E46-B604-DAF72949FE90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CA77D-9855-0846-8C0E-FCF8769B76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CE47C-9585-6D4D-983E-C2FD30C5A100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7D49B-A8C3-D14A-8050-92DFAD7D67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ED356-DA09-EE41-A7E1-0BF502F8F440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60767-77FD-1342-9705-623F03225C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F1B3F-674E-A245-BB03-B38D44032FC8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EF095-13FA-F44F-986D-62D96A1F76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7462F-439A-F24F-A3B8-09572B4E1B5E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B711C-070D-634C-B918-62B853FFC4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769C4F-9D95-4642-952A-1041A49488A9}" type="datetimeFigureOut">
              <a:rPr lang="zh-CN" altLang="en-US"/>
              <a:t>2024/3/29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2CAFFF-63FA-1D4D-B524-694A51A4B00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"/>
          <p:cNvSpPr txBox="1">
            <a:spLocks noChangeArrowheads="1"/>
          </p:cNvSpPr>
          <p:nvPr/>
        </p:nvSpPr>
        <p:spPr bwMode="auto">
          <a:xfrm>
            <a:off x="3114675" y="760413"/>
            <a:ext cx="201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4713" y="2390229"/>
            <a:ext cx="6496050" cy="1091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3800" b="1" spc="300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哀 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4713" y="4078238"/>
            <a:ext cx="6496050" cy="1091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3800" b="1" spc="300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恳 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B7E060-7D2E-3954-CBA8-561871C50B30}"/>
              </a:ext>
            </a:extLst>
          </p:cNvPr>
          <p:cNvGrpSpPr/>
          <p:nvPr/>
        </p:nvGrpSpPr>
        <p:grpSpPr>
          <a:xfrm>
            <a:off x="3721215" y="1933199"/>
            <a:ext cx="849776" cy="431982"/>
            <a:chOff x="5644495" y="1958247"/>
            <a:chExt cx="849776" cy="43198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6DF43DC-70D3-D291-202D-9A10807AF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2826"/>
            <a:stretch/>
          </p:blipFill>
          <p:spPr>
            <a:xfrm>
              <a:off x="5644495" y="1969409"/>
              <a:ext cx="335681" cy="42082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2B29468-C28C-6BFB-BAAC-73FD202AA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043" t="1" b="-480"/>
            <a:stretch/>
          </p:blipFill>
          <p:spPr>
            <a:xfrm>
              <a:off x="5961888" y="1958247"/>
              <a:ext cx="532383" cy="422838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C43D29-AB0C-741C-9B9B-605D6DFFFED2}"/>
              </a:ext>
            </a:extLst>
          </p:cNvPr>
          <p:cNvGrpSpPr/>
          <p:nvPr/>
        </p:nvGrpSpPr>
        <p:grpSpPr>
          <a:xfrm>
            <a:off x="3566987" y="3675972"/>
            <a:ext cx="1111499" cy="375163"/>
            <a:chOff x="5318763" y="3579539"/>
            <a:chExt cx="1111499" cy="37516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C53E051-7C24-7454-ED9A-70C355004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5289" b="13847"/>
            <a:stretch/>
          </p:blipFill>
          <p:spPr>
            <a:xfrm>
              <a:off x="5318763" y="3579539"/>
              <a:ext cx="643125" cy="32321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D4FBE71-7571-D3CB-29C7-0197DA9D1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711"/>
            <a:stretch/>
          </p:blipFill>
          <p:spPr>
            <a:xfrm>
              <a:off x="5897879" y="3579539"/>
              <a:ext cx="532383" cy="375163"/>
            </a:xfrm>
            <a:prstGeom prst="rect">
              <a:avLst/>
            </a:prstGeom>
          </p:spPr>
        </p:pic>
      </p:grpSp>
    </p:spTree>
  </p:cSld>
  <p:clrMapOvr>
    <a:masterClrMapping/>
  </p:clrMapOvr>
  <p:transition advTm="1199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"/>
          <p:cNvSpPr txBox="1">
            <a:spLocks noChangeArrowheads="1"/>
          </p:cNvSpPr>
          <p:nvPr/>
        </p:nvSpPr>
        <p:spPr bwMode="auto">
          <a:xfrm>
            <a:off x="2446625" y="760413"/>
            <a:ext cx="3352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词义及搭配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4713" y="1627696"/>
            <a:ext cx="64960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fontAlgn="auto" hangingPunct="1">
              <a:buFont typeface="Arial" panose="020B0604020202090204" pitchFamily="34" charset="0"/>
              <a:buChar char="•"/>
              <a:defRPr/>
            </a:pPr>
            <a:r>
              <a:rPr lang="zh-CN" altLang="en-US" sz="2800" b="1" spc="300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2297" y="2324584"/>
            <a:ext cx="6496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defRPr/>
            </a:pPr>
            <a:r>
              <a:rPr lang="zh-CN" altLang="en-US" sz="2000" spc="20" noProof="1">
                <a:latin typeface="Microsoft YaHei" panose="020B0503020204020204" charset="-122"/>
                <a:ea typeface="微软雅黑" panose="020B0503020204020204" pitchFamily="34" charset="-122"/>
              </a:rPr>
              <a:t>悲伤痛苦地提出请求，希望得到帮助或救助。</a:t>
            </a:r>
            <a:endParaRPr lang="en-US" altLang="zh-CN" sz="2000" spc="20" noProof="1">
              <a:latin typeface="Microsoft YaHei" panose="020B050302020402020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3585107"/>
            <a:ext cx="64960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fontAlgn="auto" hangingPunct="1">
              <a:buFont typeface="Arial" panose="020B0604020202090204" pitchFamily="34" charset="0"/>
              <a:buChar char="•"/>
              <a:defRPr/>
            </a:pPr>
            <a:r>
              <a:rPr lang="zh-CN" altLang="en-US" sz="2800" b="1" spc="300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恳求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5178" y="4302073"/>
            <a:ext cx="6496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defRPr/>
            </a:pPr>
            <a:r>
              <a:rPr lang="zh-CN" altLang="en-US" sz="2000" noProof="1">
                <a:latin typeface="Microsoft YaHei" panose="020B0503020204020204" charset="-122"/>
                <a:ea typeface="微软雅黑" panose="020B0503020204020204" pitchFamily="34" charset="-122"/>
              </a:rPr>
              <a:t>诚恳殷切地提出请求，希望得到帮助、支持或满足。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2297" y="2872784"/>
            <a:ext cx="64289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defRPr/>
            </a:pPr>
            <a:r>
              <a:rPr lang="zh-CN" altLang="en-US" sz="2000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苦苦</a:t>
            </a: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哀求 </a:t>
            </a: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  <a:sym typeface="Wingdings" panose="05000000000000000000" pitchFamily="2" charset="2"/>
              </a:rPr>
              <a:t>｜ </a:t>
            </a: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哀求</a:t>
            </a:r>
            <a:r>
              <a:rPr lang="zh-CN" altLang="en-US" sz="2000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饶命</a:t>
            </a:r>
            <a:endParaRPr lang="en-US" altLang="zh-CN" sz="2000" noProof="1">
              <a:solidFill>
                <a:srgbClr val="1E44D7"/>
              </a:solidFill>
              <a:latin typeface="Microsoft YaHei" panose="020B050302020402020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2610" y="4830194"/>
            <a:ext cx="6496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恳求</a:t>
            </a:r>
            <a:r>
              <a:rPr lang="zh-CN" altLang="en-US" sz="2000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  <a:sym typeface="Wingdings" panose="05000000000000000000" pitchFamily="2" charset="2"/>
              </a:rPr>
              <a:t>｜</a:t>
            </a: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恳求</a:t>
            </a:r>
            <a:r>
              <a:rPr lang="zh-CN" altLang="en-US" sz="2000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帮助</a:t>
            </a: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  <a:sym typeface="Wingdings" panose="05000000000000000000" pitchFamily="2" charset="2"/>
              </a:rPr>
              <a:t>｜</a:t>
            </a:r>
            <a:r>
              <a:rPr lang="zh-CN" altLang="en-US" sz="2000" b="1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恳求</a:t>
            </a:r>
            <a:r>
              <a:rPr lang="zh-CN" altLang="en-US" sz="2000" noProof="1">
                <a:solidFill>
                  <a:srgbClr val="1E44D7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批准</a:t>
            </a:r>
            <a:endParaRPr lang="en-US" altLang="zh-CN" sz="2000" noProof="1">
              <a:solidFill>
                <a:srgbClr val="1E44D7"/>
              </a:solidFill>
              <a:latin typeface="Microsoft YaHei" panose="020B050302020402020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199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"/>
          <p:cNvSpPr txBox="1">
            <a:spLocks noChangeArrowheads="1"/>
          </p:cNvSpPr>
          <p:nvPr/>
        </p:nvSpPr>
        <p:spPr bwMode="auto">
          <a:xfrm>
            <a:off x="2446625" y="760413"/>
            <a:ext cx="3352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4713" y="1873284"/>
            <a:ext cx="64960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fontAlgn="auto" hangingPunct="1">
              <a:buFont typeface="Arial" panose="020B0604020202090204" pitchFamily="34" charset="0"/>
              <a:buChar char="•"/>
              <a:defRPr/>
            </a:pPr>
            <a:r>
              <a:rPr lang="zh-CN" altLang="en-US" sz="2800" b="1" spc="300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6193" y="2586045"/>
            <a:ext cx="6496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defRPr/>
            </a:pPr>
            <a:r>
              <a:rPr lang="zh-CN" altLang="en-US" sz="2000" noProof="1">
                <a:latin typeface="Microsoft YaHei" panose="020B0503020204020204" charset="-122"/>
                <a:ea typeface="微软雅黑" panose="020B0503020204020204" pitchFamily="34" charset="-122"/>
              </a:rPr>
              <a:t>看到他那</a:t>
            </a:r>
            <a:r>
              <a:rPr lang="zh-CN" altLang="en-US" sz="2000" b="1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哀求</a:t>
            </a:r>
            <a:r>
              <a:rPr lang="zh-CN" altLang="en-US" sz="2000" noProof="1">
                <a:latin typeface="Microsoft YaHei" panose="020B0503020204020204" charset="-122"/>
                <a:ea typeface="微软雅黑" panose="020B0503020204020204" pitchFamily="34" charset="-122"/>
              </a:rPr>
              <a:t>的目光，我真不忍心让他失望。</a:t>
            </a:r>
            <a:endParaRPr lang="en-US" altLang="zh-CN" sz="2000" noProof="1">
              <a:latin typeface="Microsoft YaHei" panose="020B050302020402020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713" y="3429000"/>
            <a:ext cx="64960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fontAlgn="auto" hangingPunct="1">
              <a:buFont typeface="Arial" panose="020B0604020202090204" pitchFamily="34" charset="0"/>
              <a:buChar char="•"/>
              <a:defRPr/>
            </a:pPr>
            <a:r>
              <a:rPr lang="zh-CN" altLang="en-US" sz="2800" b="1" spc="300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恳求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50201" y="4104039"/>
            <a:ext cx="6496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defRPr/>
            </a:pPr>
            <a:r>
              <a:rPr lang="zh-CN" altLang="en-US" sz="2000" noProof="1">
                <a:latin typeface="Microsoft YaHei" panose="020B0503020204020204" charset="-122"/>
                <a:ea typeface="微软雅黑" panose="020B0503020204020204" pitchFamily="34" charset="-122"/>
              </a:rPr>
              <a:t>他</a:t>
            </a:r>
            <a:r>
              <a:rPr lang="zh-CN" altLang="en-US" sz="2000" b="1" noProof="1">
                <a:solidFill>
                  <a:srgbClr val="1F45D8"/>
                </a:solidFill>
                <a:latin typeface="Microsoft YaHei" panose="020B0503020204020204" charset="-122"/>
                <a:ea typeface="微软雅黑" panose="020B0503020204020204" pitchFamily="34" charset="-122"/>
              </a:rPr>
              <a:t>恳求</a:t>
            </a:r>
            <a:r>
              <a:rPr lang="zh-CN" altLang="en-US" sz="2000" noProof="1">
                <a:latin typeface="Microsoft YaHei" panose="020B0503020204020204" charset="-122"/>
                <a:ea typeface="微软雅黑" panose="020B0503020204020204" pitchFamily="34" charset="-122"/>
              </a:rPr>
              <a:t>老板原谅他这一次。</a:t>
            </a:r>
          </a:p>
        </p:txBody>
      </p:sp>
    </p:spTree>
  </p:cSld>
  <p:clrMapOvr>
    <a:masterClrMapping/>
  </p:clrMapOvr>
  <p:transition advTm="1199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3"/>
          <p:cNvSpPr txBox="1">
            <a:spLocks noChangeArrowheads="1"/>
          </p:cNvSpPr>
          <p:nvPr/>
        </p:nvSpPr>
        <p:spPr bwMode="auto">
          <a:xfrm>
            <a:off x="874713" y="2006600"/>
            <a:ext cx="6496050" cy="1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她向父母苦苦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不要逼她嫁人。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他跪在地上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饶命。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上级能批准这个开发计划。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你不要去冒这个险。</a:t>
            </a:r>
          </a:p>
        </p:txBody>
      </p:sp>
      <p:sp>
        <p:nvSpPr>
          <p:cNvPr id="18435" name="文本框 1"/>
          <p:cNvSpPr txBox="1">
            <a:spLocks noChangeArrowheads="1"/>
          </p:cNvSpPr>
          <p:nvPr/>
        </p:nvSpPr>
        <p:spPr bwMode="auto">
          <a:xfrm>
            <a:off x="3114675" y="760413"/>
            <a:ext cx="201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 习</a:t>
            </a:r>
          </a:p>
        </p:txBody>
      </p:sp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3"/>
          <p:cNvSpPr txBox="1">
            <a:spLocks noChangeArrowheads="1"/>
          </p:cNvSpPr>
          <p:nvPr/>
        </p:nvSpPr>
        <p:spPr bwMode="auto">
          <a:xfrm>
            <a:off x="874713" y="2006600"/>
            <a:ext cx="6496050" cy="1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她向父母苦苦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哀求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不要逼她嫁人。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他跪在地上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哀求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饶命。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恳求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上级能批准这个开发计划。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恳求</a:t>
            </a:r>
            <a:r>
              <a:rPr lang="en-US" altLang="zh-CN" sz="2000" b="1" dirty="0">
                <a:solidFill>
                  <a:srgbClr val="1E44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你不要去冒这个险。</a:t>
            </a:r>
          </a:p>
        </p:txBody>
      </p:sp>
      <p:sp>
        <p:nvSpPr>
          <p:cNvPr id="18435" name="文本框 1"/>
          <p:cNvSpPr txBox="1">
            <a:spLocks noChangeArrowheads="1"/>
          </p:cNvSpPr>
          <p:nvPr/>
        </p:nvSpPr>
        <p:spPr bwMode="auto">
          <a:xfrm>
            <a:off x="3114675" y="760413"/>
            <a:ext cx="201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 习</a:t>
            </a:r>
          </a:p>
        </p:txBody>
      </p:sp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3"/>
          <p:cNvSpPr txBox="1">
            <a:spLocks noChangeArrowheads="1"/>
          </p:cNvSpPr>
          <p:nvPr/>
        </p:nvSpPr>
        <p:spPr bwMode="auto">
          <a:xfrm>
            <a:off x="931469" y="5065486"/>
            <a:ext cx="649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更多练习，请微信扫描二维码</a:t>
            </a:r>
          </a:p>
        </p:txBody>
      </p:sp>
      <p:sp>
        <p:nvSpPr>
          <p:cNvPr id="18435" name="文本框 1"/>
          <p:cNvSpPr txBox="1">
            <a:spLocks noChangeArrowheads="1"/>
          </p:cNvSpPr>
          <p:nvPr/>
        </p:nvSpPr>
        <p:spPr bwMode="auto">
          <a:xfrm>
            <a:off x="3114675" y="760413"/>
            <a:ext cx="201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 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b="3645"/>
          <a:stretch/>
        </p:blipFill>
        <p:spPr>
          <a:xfrm>
            <a:off x="2312035" y="1735455"/>
            <a:ext cx="3621907" cy="3330031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3"/>
          <p:cNvSpPr txBox="1">
            <a:spLocks noChangeArrowheads="1"/>
          </p:cNvSpPr>
          <p:nvPr/>
        </p:nvSpPr>
        <p:spPr bwMode="auto">
          <a:xfrm>
            <a:off x="2621280" y="2677160"/>
            <a:ext cx="6949440" cy="306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教学内容：杨寄洲、贾永芬：《1700对近义词用法对比》，北京语言大学出版社，2005年。</a:t>
            </a:r>
          </a:p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教学讲稿：文心一言4.0</a:t>
            </a:r>
          </a:p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声音来源：微软Xiaoxiao语音</a:t>
            </a:r>
          </a:p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语音合成：微软Edge-TTS</a:t>
            </a:r>
          </a:p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数字人生成：wav2lip+GFPGAN</a:t>
            </a:r>
          </a:p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视频加工：剪映</a:t>
            </a:r>
          </a:p>
        </p:txBody>
      </p:sp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2595880" y="633095"/>
            <a:ext cx="2553335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6600" b="1" dirty="0">
                <a:solidFill>
                  <a:srgbClr val="1F45D8"/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END</a:t>
            </a:r>
          </a:p>
        </p:txBody>
      </p:sp>
      <p:sp>
        <p:nvSpPr>
          <p:cNvPr id="3" name="矩形 2"/>
          <p:cNvSpPr/>
          <p:nvPr/>
        </p:nvSpPr>
        <p:spPr>
          <a:xfrm>
            <a:off x="2692400" y="2247900"/>
            <a:ext cx="6732000" cy="3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200</Words>
  <Application>Microsoft Office PowerPoint</Application>
  <PresentationFormat>宽屏</PresentationFormat>
  <Paragraphs>41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Microsoft YaHei</vt:lpstr>
      <vt:lpstr>Microsoft YaHei</vt:lpstr>
      <vt:lpstr>Arial</vt:lpstr>
      <vt:lpstr>Arial Black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Curry Cui</dc:creator>
  <cp:lastModifiedBy>Curry Cui</cp:lastModifiedBy>
  <cp:revision>53</cp:revision>
  <dcterms:created xsi:type="dcterms:W3CDTF">2023-11-28T07:02:27Z</dcterms:created>
  <dcterms:modified xsi:type="dcterms:W3CDTF">2024-03-29T06:19:25Z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40A1B213F7F450D09E5943650F97F62E_43</vt:lpwstr>
  </property>
</Properties>
</file>