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79" r:id="rId3"/>
    <p:sldId id="259" r:id="rId4"/>
    <p:sldId id="260" r:id="rId5"/>
    <p:sldId id="262" r:id="rId6"/>
    <p:sldId id="263" r:id="rId7"/>
    <p:sldId id="264" r:id="rId8"/>
    <p:sldId id="265" r:id="rId9"/>
    <p:sldId id="273" r:id="rId10"/>
    <p:sldId id="274" r:id="rId11"/>
    <p:sldId id="275" r:id="rId12"/>
    <p:sldId id="276" r:id="rId13"/>
    <p:sldId id="277" r:id="rId14"/>
    <p:sldId id="278" r:id="rId15"/>
    <p:sldId id="267" r:id="rId16"/>
    <p:sldId id="269" r:id="rId17"/>
    <p:sldId id="271" r:id="rId18"/>
    <p:sldId id="272" r:id="rId19"/>
    <p:sldId id="26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60BA"/>
    <a:srgbClr val="FCE5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>
        <p:guide orient="horz" pos="2183"/>
        <p:guide pos="23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79444-4E66-4927-A683-4B7503566C87}" type="datetimeFigureOut">
              <a:rPr lang="ru-RU" smtClean="0"/>
              <a:t>02.12.2022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841BC-797A-44F4-AA5C-6C903FEF9A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9140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79444-4E66-4927-A683-4B7503566C87}" type="datetimeFigureOut">
              <a:rPr lang="ru-RU" smtClean="0"/>
              <a:t>02.12.2022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841BC-797A-44F4-AA5C-6C903FEF9A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8152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79444-4E66-4927-A683-4B7503566C87}" type="datetimeFigureOut">
              <a:rPr lang="ru-RU" smtClean="0"/>
              <a:t>02.12.2022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841BC-797A-44F4-AA5C-6C903FEF9A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0987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79444-4E66-4927-A683-4B7503566C87}" type="datetimeFigureOut">
              <a:rPr lang="ru-RU" smtClean="0"/>
              <a:t>02.12.2022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841BC-797A-44F4-AA5C-6C903FEF9A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3606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79444-4E66-4927-A683-4B7503566C87}" type="datetimeFigureOut">
              <a:rPr lang="ru-RU" smtClean="0"/>
              <a:t>02.12.2022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841BC-797A-44F4-AA5C-6C903FEF9A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8683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79444-4E66-4927-A683-4B7503566C87}" type="datetimeFigureOut">
              <a:rPr lang="ru-RU" smtClean="0"/>
              <a:t>02.12.2022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841BC-797A-44F4-AA5C-6C903FEF9A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9606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79444-4E66-4927-A683-4B7503566C87}" type="datetimeFigureOut">
              <a:rPr lang="ru-RU" smtClean="0"/>
              <a:t>02.12.2022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841BC-797A-44F4-AA5C-6C903FEF9A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3303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79444-4E66-4927-A683-4B7503566C87}" type="datetimeFigureOut">
              <a:rPr lang="ru-RU" smtClean="0"/>
              <a:t>02.12.2022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841BC-797A-44F4-AA5C-6C903FEF9A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3676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79444-4E66-4927-A683-4B7503566C87}" type="datetimeFigureOut">
              <a:rPr lang="ru-RU" smtClean="0"/>
              <a:t>02.12.2022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841BC-797A-44F4-AA5C-6C903FEF9A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6320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79444-4E66-4927-A683-4B7503566C87}" type="datetimeFigureOut">
              <a:rPr lang="ru-RU" smtClean="0"/>
              <a:t>02.12.2022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841BC-797A-44F4-AA5C-6C903FEF9A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0276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79444-4E66-4927-A683-4B7503566C87}" type="datetimeFigureOut">
              <a:rPr lang="ru-RU" smtClean="0"/>
              <a:t>02.12.2022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841BC-797A-44F4-AA5C-6C903FEF9A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1278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79444-4E66-4927-A683-4B7503566C87}" type="datetimeFigureOut">
              <a:rPr lang="ru-RU" smtClean="0"/>
              <a:t>02.12.2022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841BC-797A-44F4-AA5C-6C903FEF9A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56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E0CDA28-4C9F-FC6E-FBEB-538E52D21C19}"/>
              </a:ext>
            </a:extLst>
          </p:cNvPr>
          <p:cNvSpPr/>
          <p:nvPr/>
        </p:nvSpPr>
        <p:spPr>
          <a:xfrm>
            <a:off x="6583678" y="0"/>
            <a:ext cx="5608321" cy="6858000"/>
          </a:xfrm>
          <a:prstGeom prst="rect">
            <a:avLst/>
          </a:prstGeom>
          <a:solidFill>
            <a:srgbClr val="FCE5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A9ACAB25-3298-FB47-01C3-E9E0A6A72DF3}"/>
              </a:ext>
            </a:extLst>
          </p:cNvPr>
          <p:cNvSpPr/>
          <p:nvPr/>
        </p:nvSpPr>
        <p:spPr>
          <a:xfrm>
            <a:off x="-766354" y="361406"/>
            <a:ext cx="505097" cy="478971"/>
          </a:xfrm>
          <a:prstGeom prst="ellipse">
            <a:avLst/>
          </a:prstGeom>
          <a:solidFill>
            <a:srgbClr val="FCE5F3"/>
          </a:solidFill>
          <a:ln>
            <a:solidFill>
              <a:srgbClr val="FCE5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3F0BD6FC-9144-C4C3-4510-0F8727A7C9D0}"/>
              </a:ext>
            </a:extLst>
          </p:cNvPr>
          <p:cNvSpPr/>
          <p:nvPr/>
        </p:nvSpPr>
        <p:spPr>
          <a:xfrm>
            <a:off x="6589121" y="0"/>
            <a:ext cx="45719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D73651B9-7D0B-B927-E335-920FAC63CDD1}"/>
              </a:ext>
            </a:extLst>
          </p:cNvPr>
          <p:cNvCxnSpPr>
            <a:cxnSpLocks/>
            <a:stCxn id="8" idx="0"/>
          </p:cNvCxnSpPr>
          <p:nvPr/>
        </p:nvCxnSpPr>
        <p:spPr>
          <a:xfrm>
            <a:off x="6611981" y="0"/>
            <a:ext cx="5419997" cy="6858000"/>
          </a:xfrm>
          <a:prstGeom prst="line">
            <a:avLst/>
          </a:prstGeom>
          <a:ln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8EC5AB59-8D3C-32CB-34DC-9E2F1FD8180B}"/>
              </a:ext>
            </a:extLst>
          </p:cNvPr>
          <p:cNvCxnSpPr>
            <a:cxnSpLocks/>
            <a:endCxn id="8" idx="2"/>
          </p:cNvCxnSpPr>
          <p:nvPr/>
        </p:nvCxnSpPr>
        <p:spPr>
          <a:xfrm flipH="1">
            <a:off x="6611981" y="0"/>
            <a:ext cx="5419997" cy="6858000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37FD01DD-DE45-170B-72B7-EA31E91121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4352" y="2509237"/>
            <a:ext cx="2107936" cy="208888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668B5EF-0C73-8862-F7C2-06BC3E9B564C}"/>
              </a:ext>
            </a:extLst>
          </p:cNvPr>
          <p:cNvSpPr txBox="1"/>
          <p:nvPr/>
        </p:nvSpPr>
        <p:spPr>
          <a:xfrm>
            <a:off x="-513806" y="1236617"/>
            <a:ext cx="77490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spc="600" dirty="0">
                <a:latin typeface="Century Gothic" panose="020B0502020202020204" pitchFamily="34" charset="0"/>
                <a:cs typeface="Helvetica" panose="020B0604020202020204" pitchFamily="34" charset="0"/>
              </a:rPr>
              <a:t>ПРОЕКТ НА ТЕМУ:</a:t>
            </a:r>
          </a:p>
          <a:p>
            <a:pPr algn="ctr"/>
            <a:r>
              <a:rPr lang="ru-RU" sz="2400" spc="600" dirty="0">
                <a:latin typeface="Century Gothic" panose="020B0502020202020204" pitchFamily="34" charset="0"/>
                <a:cs typeface="Helvetica" panose="020B0604020202020204" pitchFamily="34" charset="0"/>
              </a:rPr>
              <a:t>ПРИЛОЖЕНИЕ ДЛЯ АНДРОЙД</a:t>
            </a:r>
          </a:p>
          <a:p>
            <a:pPr algn="ctr"/>
            <a:r>
              <a:rPr lang="ru-RU" sz="2400" spc="600" dirty="0">
                <a:latin typeface="Century Gothic" panose="020B0502020202020204" pitchFamily="34" charset="0"/>
                <a:cs typeface="Helvetica" panose="020B0604020202020204" pitchFamily="34" charset="0"/>
              </a:rPr>
              <a:t>УМНЫЙ БУДИЛЬНИК</a:t>
            </a:r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EAECC314-58D8-E417-72FA-05D7788CE513}"/>
              </a:ext>
            </a:extLst>
          </p:cNvPr>
          <p:cNvSpPr/>
          <p:nvPr/>
        </p:nvSpPr>
        <p:spPr>
          <a:xfrm>
            <a:off x="1358537" y="2812804"/>
            <a:ext cx="1254036" cy="120032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C54EE7C-EDA2-FFCB-719D-2205C775F058}"/>
              </a:ext>
            </a:extLst>
          </p:cNvPr>
          <p:cNvSpPr txBox="1"/>
          <p:nvPr/>
        </p:nvSpPr>
        <p:spPr>
          <a:xfrm>
            <a:off x="1685588" y="2805975"/>
            <a:ext cx="40616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spc="87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S</a:t>
            </a:r>
            <a:r>
              <a:rPr lang="en-US" sz="4800" spc="870" dirty="0" err="1">
                <a:solidFill>
                  <a:srgbClr val="F660BA"/>
                </a:solidFill>
                <a:latin typeface="Century Gothic" panose="020B0502020202020204" pitchFamily="34" charset="0"/>
              </a:rPr>
              <a:t>morning</a:t>
            </a:r>
            <a:endParaRPr lang="ru-RU" sz="4800" spc="870" dirty="0">
              <a:solidFill>
                <a:srgbClr val="F660BA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2859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>
            <a:extLst>
              <a:ext uri="{FF2B5EF4-FFF2-40B4-BE49-F238E27FC236}">
                <a16:creationId xmlns:a16="http://schemas.microsoft.com/office/drawing/2014/main" id="{31359448-3EB7-4892-8F91-0E680DEC979D}"/>
              </a:ext>
            </a:extLst>
          </p:cNvPr>
          <p:cNvSpPr/>
          <p:nvPr/>
        </p:nvSpPr>
        <p:spPr>
          <a:xfrm>
            <a:off x="1668780" y="437286"/>
            <a:ext cx="1000126" cy="922657"/>
          </a:xfrm>
          <a:prstGeom prst="ellipse">
            <a:avLst/>
          </a:prstGeom>
          <a:solidFill>
            <a:schemeClr val="tx1"/>
          </a:solidFill>
          <a:ln>
            <a:solidFill>
              <a:srgbClr val="FCE5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5E9309-4FC4-4959-BE71-0DAE435D2D8A}"/>
              </a:ext>
            </a:extLst>
          </p:cNvPr>
          <p:cNvSpPr txBox="1"/>
          <p:nvPr/>
        </p:nvSpPr>
        <p:spPr>
          <a:xfrm>
            <a:off x="2017348" y="603718"/>
            <a:ext cx="720421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spc="600" dirty="0">
                <a:solidFill>
                  <a:schemeClr val="bg1"/>
                </a:solidFill>
                <a:latin typeface="Century Gothic" panose="020B0502020202020204" pitchFamily="34" charset="0"/>
              </a:rPr>
              <a:t>Т</a:t>
            </a:r>
            <a:r>
              <a:rPr lang="ru-RU" sz="4400" spc="600" dirty="0">
                <a:solidFill>
                  <a:srgbClr val="F660BA"/>
                </a:solidFill>
                <a:latin typeface="Century Gothic" panose="020B0502020202020204" pitchFamily="34" charset="0"/>
              </a:rPr>
              <a:t>ехнологии. </a:t>
            </a:r>
            <a:r>
              <a:rPr lang="en-US" sz="4400" spc="600" dirty="0">
                <a:latin typeface="Century Gothic" panose="020B0502020202020204" pitchFamily="34" charset="0"/>
              </a:rPr>
              <a:t>Activity</a:t>
            </a:r>
            <a:endParaRPr lang="ru-RU" sz="4400" spc="600" dirty="0">
              <a:latin typeface="Century Gothic" panose="020B0502020202020204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80DF021F-8FC5-4119-9DD2-449E9A84EFA4}"/>
              </a:ext>
            </a:extLst>
          </p:cNvPr>
          <p:cNvSpPr/>
          <p:nvPr/>
        </p:nvSpPr>
        <p:spPr>
          <a:xfrm>
            <a:off x="668654" y="1650967"/>
            <a:ext cx="1000126" cy="922657"/>
          </a:xfrm>
          <a:prstGeom prst="ellipse">
            <a:avLst/>
          </a:prstGeom>
          <a:solidFill>
            <a:srgbClr val="FCE5F3"/>
          </a:solidFill>
          <a:ln>
            <a:solidFill>
              <a:srgbClr val="FCE5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660BA"/>
              </a:solidFill>
            </a:endParaRP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53A6750F-8FFC-4494-8323-FF7341C731E2}"/>
              </a:ext>
            </a:extLst>
          </p:cNvPr>
          <p:cNvSpPr txBox="1">
            <a:spLocks/>
          </p:cNvSpPr>
          <p:nvPr/>
        </p:nvSpPr>
        <p:spPr>
          <a:xfrm>
            <a:off x="1165273" y="2112295"/>
            <a:ext cx="4308427" cy="3998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rgbClr val="F660BA"/>
                </a:solidFill>
                <a:latin typeface="Century Gothic" panose="020B0502020202020204" pitchFamily="34" charset="0"/>
              </a:rPr>
              <a:t>Activity</a:t>
            </a:r>
          </a:p>
          <a:p>
            <a:pPr>
              <a:buFontTx/>
              <a:buChar char="-"/>
            </a:pPr>
            <a:r>
              <a:rPr lang="ru-RU" sz="2400" dirty="0">
                <a:latin typeface="Century Gothic" panose="020B0502020202020204" pitchFamily="34" charset="0"/>
              </a:rPr>
              <a:t>Окно, с которым взаимодействует пользователь, внешняя часть приложения.</a:t>
            </a:r>
          </a:p>
          <a:p>
            <a:pPr>
              <a:buFontTx/>
              <a:buChar char="-"/>
            </a:pPr>
            <a:r>
              <a:rPr lang="ru-RU" sz="2400" dirty="0">
                <a:latin typeface="Century Gothic" panose="020B0502020202020204" pitchFamily="34" charset="0"/>
              </a:rPr>
              <a:t>Именно на нем отображены все выходные данные,           и находятся поля ввода.</a:t>
            </a:r>
            <a:endParaRPr lang="ru-RU" sz="2400" dirty="0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330AD1CF-EA1C-4ACA-AE76-53065726AE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1650967"/>
            <a:ext cx="2056304" cy="3984202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7790B891-C9B0-43A7-A4EE-5AF75DC426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4706" y="1672891"/>
            <a:ext cx="2056304" cy="396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384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>
            <a:extLst>
              <a:ext uri="{FF2B5EF4-FFF2-40B4-BE49-F238E27FC236}">
                <a16:creationId xmlns:a16="http://schemas.microsoft.com/office/drawing/2014/main" id="{31359448-3EB7-4892-8F91-0E680DEC979D}"/>
              </a:ext>
            </a:extLst>
          </p:cNvPr>
          <p:cNvSpPr/>
          <p:nvPr/>
        </p:nvSpPr>
        <p:spPr>
          <a:xfrm>
            <a:off x="1668780" y="437286"/>
            <a:ext cx="1000126" cy="922657"/>
          </a:xfrm>
          <a:prstGeom prst="ellipse">
            <a:avLst/>
          </a:prstGeom>
          <a:solidFill>
            <a:schemeClr val="tx1"/>
          </a:solidFill>
          <a:ln>
            <a:solidFill>
              <a:srgbClr val="FCE5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5E9309-4FC4-4959-BE71-0DAE435D2D8A}"/>
              </a:ext>
            </a:extLst>
          </p:cNvPr>
          <p:cNvSpPr txBox="1"/>
          <p:nvPr/>
        </p:nvSpPr>
        <p:spPr>
          <a:xfrm>
            <a:off x="2017348" y="603718"/>
            <a:ext cx="101841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spc="600" dirty="0">
                <a:solidFill>
                  <a:schemeClr val="bg1"/>
                </a:solidFill>
                <a:latin typeface="Century Gothic" panose="020B0502020202020204" pitchFamily="34" charset="0"/>
              </a:rPr>
              <a:t>Т</a:t>
            </a:r>
            <a:r>
              <a:rPr lang="ru-RU" sz="4400" spc="600" dirty="0">
                <a:solidFill>
                  <a:srgbClr val="F660BA"/>
                </a:solidFill>
                <a:latin typeface="Century Gothic" panose="020B0502020202020204" pitchFamily="34" charset="0"/>
              </a:rPr>
              <a:t>ехнологии.</a:t>
            </a:r>
            <a:r>
              <a:rPr lang="en-US" sz="4400" spc="600" dirty="0">
                <a:solidFill>
                  <a:srgbClr val="F660BA"/>
                </a:solidFill>
                <a:latin typeface="Century Gothic" panose="020B0502020202020204" pitchFamily="34" charset="0"/>
              </a:rPr>
              <a:t> </a:t>
            </a:r>
            <a:r>
              <a:rPr lang="en-US" sz="4400" spc="600" dirty="0" err="1">
                <a:latin typeface="Century Gothic" panose="020B0502020202020204" pitchFamily="34" charset="0"/>
              </a:rPr>
              <a:t>ConstrainLayout</a:t>
            </a:r>
            <a:endParaRPr lang="ru-RU" sz="4400" spc="600" dirty="0">
              <a:latin typeface="Century Gothic" panose="020B0502020202020204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80DF021F-8FC5-4119-9DD2-449E9A84EFA4}"/>
              </a:ext>
            </a:extLst>
          </p:cNvPr>
          <p:cNvSpPr/>
          <p:nvPr/>
        </p:nvSpPr>
        <p:spPr>
          <a:xfrm>
            <a:off x="668654" y="1650967"/>
            <a:ext cx="1000126" cy="922657"/>
          </a:xfrm>
          <a:prstGeom prst="ellipse">
            <a:avLst/>
          </a:prstGeom>
          <a:solidFill>
            <a:srgbClr val="FCE5F3"/>
          </a:solidFill>
          <a:ln>
            <a:solidFill>
              <a:srgbClr val="FCE5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660BA"/>
              </a:solidFill>
            </a:endParaRP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53A6750F-8FFC-4494-8323-FF7341C731E2}"/>
              </a:ext>
            </a:extLst>
          </p:cNvPr>
          <p:cNvSpPr txBox="1">
            <a:spLocks/>
          </p:cNvSpPr>
          <p:nvPr/>
        </p:nvSpPr>
        <p:spPr>
          <a:xfrm>
            <a:off x="751428" y="2069376"/>
            <a:ext cx="457594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 err="1">
                <a:solidFill>
                  <a:srgbClr val="F660BA"/>
                </a:solidFill>
                <a:latin typeface="Century Gothic" panose="020B0502020202020204" pitchFamily="34" charset="0"/>
              </a:rPr>
              <a:t>ConstraintLayout</a:t>
            </a:r>
            <a:endParaRPr lang="en-US" sz="2400" b="1" dirty="0">
              <a:solidFill>
                <a:srgbClr val="F660BA"/>
              </a:solidFill>
              <a:latin typeface="Century Gothic" panose="020B0502020202020204" pitchFamily="34" charset="0"/>
            </a:endParaRPr>
          </a:p>
          <a:p>
            <a:pPr>
              <a:buFontTx/>
              <a:buChar char="-"/>
            </a:pPr>
            <a:r>
              <a:rPr lang="ru-RU" sz="2400" dirty="0">
                <a:latin typeface="Century Gothic" panose="020B0502020202020204" pitchFamily="34" charset="0"/>
              </a:rPr>
              <a:t>Контейнер, призванный для создания гибких и масштабируемых визуальных объектов. </a:t>
            </a:r>
          </a:p>
          <a:p>
            <a:pPr>
              <a:buFontTx/>
              <a:buChar char="-"/>
            </a:pPr>
            <a:r>
              <a:rPr lang="ru-RU" sz="2400" dirty="0">
                <a:latin typeface="Century Gothic" panose="020B0502020202020204" pitchFamily="34" charset="0"/>
              </a:rPr>
              <a:t>Технология, связывающая элементы</a:t>
            </a:r>
            <a:r>
              <a:rPr lang="en-US" sz="2400" dirty="0">
                <a:latin typeface="Century Gothic" panose="020B0502020202020204" pitchFamily="34" charset="0"/>
              </a:rPr>
              <a:t> ”</a:t>
            </a:r>
            <a:r>
              <a:rPr lang="ru-RU" sz="2400" dirty="0">
                <a:latin typeface="Century Gothic" panose="020B0502020202020204" pitchFamily="34" charset="0"/>
              </a:rPr>
              <a:t>пружинами</a:t>
            </a:r>
            <a:r>
              <a:rPr lang="en-US" sz="2400" dirty="0">
                <a:latin typeface="Century Gothic" panose="020B0502020202020204" pitchFamily="34" charset="0"/>
              </a:rPr>
              <a:t>”</a:t>
            </a:r>
            <a:r>
              <a:rPr lang="ru-RU" sz="2400" dirty="0">
                <a:latin typeface="Century Gothic" panose="020B0502020202020204" pitchFamily="34" charset="0"/>
              </a:rPr>
              <a:t>, которые притягивают и отталкивают объекты.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2903A7A-B75B-4EBF-BB68-6B3718C955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051" y="2112295"/>
            <a:ext cx="4876800" cy="399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500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>
            <a:extLst>
              <a:ext uri="{FF2B5EF4-FFF2-40B4-BE49-F238E27FC236}">
                <a16:creationId xmlns:a16="http://schemas.microsoft.com/office/drawing/2014/main" id="{31359448-3EB7-4892-8F91-0E680DEC979D}"/>
              </a:ext>
            </a:extLst>
          </p:cNvPr>
          <p:cNvSpPr/>
          <p:nvPr/>
        </p:nvSpPr>
        <p:spPr>
          <a:xfrm>
            <a:off x="1668780" y="437286"/>
            <a:ext cx="1000126" cy="922657"/>
          </a:xfrm>
          <a:prstGeom prst="ellipse">
            <a:avLst/>
          </a:prstGeom>
          <a:solidFill>
            <a:schemeClr val="tx1"/>
          </a:solidFill>
          <a:ln>
            <a:solidFill>
              <a:srgbClr val="FCE5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5E9309-4FC4-4959-BE71-0DAE435D2D8A}"/>
              </a:ext>
            </a:extLst>
          </p:cNvPr>
          <p:cNvSpPr txBox="1"/>
          <p:nvPr/>
        </p:nvSpPr>
        <p:spPr>
          <a:xfrm>
            <a:off x="1903800" y="437286"/>
            <a:ext cx="942758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spc="600" dirty="0">
                <a:solidFill>
                  <a:schemeClr val="bg1"/>
                </a:solidFill>
                <a:latin typeface="Century Gothic" panose="020B0502020202020204" pitchFamily="34" charset="0"/>
              </a:rPr>
              <a:t>Т</a:t>
            </a:r>
            <a:r>
              <a:rPr lang="ru-RU" sz="4400" spc="600" dirty="0">
                <a:solidFill>
                  <a:srgbClr val="F660BA"/>
                </a:solidFill>
                <a:latin typeface="Century Gothic" panose="020B0502020202020204" pitchFamily="34" charset="0"/>
              </a:rPr>
              <a:t>ехнологии.</a:t>
            </a:r>
            <a:r>
              <a:rPr lang="en-US" sz="4400" spc="600" dirty="0">
                <a:solidFill>
                  <a:srgbClr val="F660BA"/>
                </a:solidFill>
                <a:latin typeface="Century Gothic" panose="020B0502020202020204" pitchFamily="34" charset="0"/>
              </a:rPr>
              <a:t> </a:t>
            </a:r>
            <a:r>
              <a:rPr lang="ru-RU" sz="4400" spc="600" dirty="0">
                <a:latin typeface="Century Gothic" panose="020B0502020202020204" pitchFamily="34" charset="0"/>
              </a:rPr>
              <a:t>Прописанные</a:t>
            </a:r>
          </a:p>
          <a:p>
            <a:r>
              <a:rPr lang="ru-RU" sz="4400" spc="600" dirty="0">
                <a:solidFill>
                  <a:schemeClr val="bg1"/>
                </a:solidFill>
                <a:latin typeface="Century Gothic" panose="020B0502020202020204" pitchFamily="34" charset="0"/>
              </a:rPr>
              <a:t>	</a:t>
            </a:r>
            <a:r>
              <a:rPr lang="ru-RU" sz="4400" spc="600" dirty="0">
                <a:latin typeface="Century Gothic" panose="020B0502020202020204" pitchFamily="34" charset="0"/>
              </a:rPr>
              <a:t>Элементы интерфейса</a:t>
            </a: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80DF021F-8FC5-4119-9DD2-449E9A84EFA4}"/>
              </a:ext>
            </a:extLst>
          </p:cNvPr>
          <p:cNvSpPr/>
          <p:nvPr/>
        </p:nvSpPr>
        <p:spPr>
          <a:xfrm>
            <a:off x="668654" y="1650967"/>
            <a:ext cx="1000126" cy="922657"/>
          </a:xfrm>
          <a:prstGeom prst="ellipse">
            <a:avLst/>
          </a:prstGeom>
          <a:solidFill>
            <a:srgbClr val="FCE5F3"/>
          </a:solidFill>
          <a:ln>
            <a:solidFill>
              <a:srgbClr val="FCE5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660BA"/>
              </a:solidFill>
            </a:endParaRP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53A6750F-8FFC-4494-8323-FF7341C731E2}"/>
              </a:ext>
            </a:extLst>
          </p:cNvPr>
          <p:cNvSpPr txBox="1">
            <a:spLocks/>
          </p:cNvSpPr>
          <p:nvPr/>
        </p:nvSpPr>
        <p:spPr>
          <a:xfrm>
            <a:off x="870697" y="1883836"/>
            <a:ext cx="1046068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b="1" dirty="0"/>
              <a:t>- </a:t>
            </a:r>
            <a:r>
              <a:rPr lang="ru-RU" sz="2400" b="1" dirty="0">
                <a:solidFill>
                  <a:srgbClr val="F660BA"/>
                </a:solidFill>
                <a:latin typeface="Century Gothic" panose="020B0502020202020204" pitchFamily="34" charset="0"/>
              </a:rPr>
              <a:t>В </a:t>
            </a:r>
            <a:r>
              <a:rPr lang="en-US" sz="2400" b="1" dirty="0">
                <a:solidFill>
                  <a:srgbClr val="F660BA"/>
                </a:solidFill>
                <a:latin typeface="Century Gothic" panose="020B0502020202020204" pitchFamily="34" charset="0"/>
              </a:rPr>
              <a:t>android studio </a:t>
            </a:r>
            <a:r>
              <a:rPr lang="ru-RU" sz="2400" dirty="0">
                <a:latin typeface="Century Gothic" panose="020B0502020202020204" pitchFamily="34" charset="0"/>
              </a:rPr>
              <a:t>есть большой набор готовых элементов интерфейса.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10F9FAF-14DF-44B2-A987-4DDEF08D6E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717" y="3330386"/>
            <a:ext cx="2231136" cy="308457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37EE746-625F-4B22-B2C9-9CD621F9E5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0245" y="3360866"/>
            <a:ext cx="2231136" cy="3066288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37D6BD4-FE6D-427E-B240-69E3799B71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4481" y="3373058"/>
            <a:ext cx="2231136" cy="305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850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>
            <a:extLst>
              <a:ext uri="{FF2B5EF4-FFF2-40B4-BE49-F238E27FC236}">
                <a16:creationId xmlns:a16="http://schemas.microsoft.com/office/drawing/2014/main" id="{31359448-3EB7-4892-8F91-0E680DEC979D}"/>
              </a:ext>
            </a:extLst>
          </p:cNvPr>
          <p:cNvSpPr/>
          <p:nvPr/>
        </p:nvSpPr>
        <p:spPr>
          <a:xfrm>
            <a:off x="1668780" y="437286"/>
            <a:ext cx="1000126" cy="922657"/>
          </a:xfrm>
          <a:prstGeom prst="ellipse">
            <a:avLst/>
          </a:prstGeom>
          <a:solidFill>
            <a:schemeClr val="tx1"/>
          </a:solidFill>
          <a:ln>
            <a:solidFill>
              <a:srgbClr val="FCE5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5E9309-4FC4-4959-BE71-0DAE435D2D8A}"/>
              </a:ext>
            </a:extLst>
          </p:cNvPr>
          <p:cNvSpPr txBox="1"/>
          <p:nvPr/>
        </p:nvSpPr>
        <p:spPr>
          <a:xfrm>
            <a:off x="2012991" y="437286"/>
            <a:ext cx="72346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spc="600" dirty="0">
                <a:solidFill>
                  <a:schemeClr val="bg1"/>
                </a:solidFill>
                <a:latin typeface="Century Gothic" panose="020B0502020202020204" pitchFamily="34" charset="0"/>
              </a:rPr>
              <a:t>Т</a:t>
            </a:r>
            <a:r>
              <a:rPr lang="ru-RU" sz="4400" spc="600" dirty="0">
                <a:solidFill>
                  <a:srgbClr val="F660BA"/>
                </a:solidFill>
                <a:latin typeface="Century Gothic" panose="020B0502020202020204" pitchFamily="34" charset="0"/>
              </a:rPr>
              <a:t>ехнологии.</a:t>
            </a:r>
            <a:r>
              <a:rPr lang="en-US" sz="4400" spc="600" dirty="0">
                <a:solidFill>
                  <a:srgbClr val="F660BA"/>
                </a:solidFill>
                <a:latin typeface="Century Gothic" panose="020B0502020202020204" pitchFamily="34" charset="0"/>
              </a:rPr>
              <a:t> </a:t>
            </a:r>
            <a:r>
              <a:rPr lang="ru-RU" sz="4400" spc="600" dirty="0">
                <a:latin typeface="Century Gothic" panose="020B0502020202020204" pitchFamily="34" charset="0"/>
              </a:rPr>
              <a:t>Сервис</a:t>
            </a: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80DF021F-8FC5-4119-9DD2-449E9A84EFA4}"/>
              </a:ext>
            </a:extLst>
          </p:cNvPr>
          <p:cNvSpPr/>
          <p:nvPr/>
        </p:nvSpPr>
        <p:spPr>
          <a:xfrm>
            <a:off x="668654" y="1650967"/>
            <a:ext cx="1000126" cy="922657"/>
          </a:xfrm>
          <a:prstGeom prst="ellipse">
            <a:avLst/>
          </a:prstGeom>
          <a:solidFill>
            <a:srgbClr val="FCE5F3"/>
          </a:solidFill>
          <a:ln>
            <a:solidFill>
              <a:srgbClr val="FCE5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660BA"/>
              </a:solidFill>
            </a:endParaRP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53A6750F-8FFC-4494-8323-FF7341C731E2}"/>
              </a:ext>
            </a:extLst>
          </p:cNvPr>
          <p:cNvSpPr txBox="1">
            <a:spLocks/>
          </p:cNvSpPr>
          <p:nvPr/>
        </p:nvSpPr>
        <p:spPr>
          <a:xfrm>
            <a:off x="751428" y="2069376"/>
            <a:ext cx="457594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- </a:t>
            </a:r>
            <a:r>
              <a:rPr lang="ru-RU" sz="2400" dirty="0">
                <a:latin typeface="Century Gothic" panose="020B0502020202020204" pitchFamily="34" charset="0"/>
              </a:rPr>
              <a:t>Так как будильник не может работать без фонового таймера, мы будем использовать сервис, а именно, сервис первого плана.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D978A64-6125-4C2F-9692-8B04E8A87E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8802" y="2069376"/>
            <a:ext cx="5314122" cy="3191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620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>
            <a:extLst>
              <a:ext uri="{FF2B5EF4-FFF2-40B4-BE49-F238E27FC236}">
                <a16:creationId xmlns:a16="http://schemas.microsoft.com/office/drawing/2014/main" id="{31359448-3EB7-4892-8F91-0E680DEC979D}"/>
              </a:ext>
            </a:extLst>
          </p:cNvPr>
          <p:cNvSpPr/>
          <p:nvPr/>
        </p:nvSpPr>
        <p:spPr>
          <a:xfrm>
            <a:off x="1668780" y="437286"/>
            <a:ext cx="1000126" cy="922657"/>
          </a:xfrm>
          <a:prstGeom prst="ellipse">
            <a:avLst/>
          </a:prstGeom>
          <a:solidFill>
            <a:schemeClr val="tx1"/>
          </a:solidFill>
          <a:ln>
            <a:solidFill>
              <a:srgbClr val="FCE5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5E9309-4FC4-4959-BE71-0DAE435D2D8A}"/>
              </a:ext>
            </a:extLst>
          </p:cNvPr>
          <p:cNvSpPr txBox="1"/>
          <p:nvPr/>
        </p:nvSpPr>
        <p:spPr>
          <a:xfrm>
            <a:off x="2012991" y="622826"/>
            <a:ext cx="696376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spc="600" dirty="0">
                <a:solidFill>
                  <a:schemeClr val="bg1"/>
                </a:solidFill>
                <a:latin typeface="Century Gothic" panose="020B0502020202020204" pitchFamily="34" charset="0"/>
              </a:rPr>
              <a:t>Т</a:t>
            </a:r>
            <a:r>
              <a:rPr lang="ru-RU" sz="4400" spc="600" dirty="0">
                <a:solidFill>
                  <a:srgbClr val="F660BA"/>
                </a:solidFill>
                <a:latin typeface="Century Gothic" panose="020B0502020202020204" pitchFamily="34" charset="0"/>
              </a:rPr>
              <a:t>ехнологии.</a:t>
            </a:r>
            <a:r>
              <a:rPr lang="en-US" sz="4400" spc="600" dirty="0">
                <a:solidFill>
                  <a:srgbClr val="F660BA"/>
                </a:solidFill>
                <a:latin typeface="Century Gothic" panose="020B0502020202020204" pitchFamily="34" charset="0"/>
              </a:rPr>
              <a:t> </a:t>
            </a:r>
            <a:r>
              <a:rPr lang="ru-RU" sz="4400" spc="600" dirty="0">
                <a:latin typeface="Century Gothic" panose="020B0502020202020204" pitchFamily="34" charset="0"/>
              </a:rPr>
              <a:t>Класс </a:t>
            </a:r>
            <a:endParaRPr lang="en-US" sz="4400" spc="600" dirty="0">
              <a:latin typeface="Century Gothic" panose="020B0502020202020204" pitchFamily="34" charset="0"/>
            </a:endParaRPr>
          </a:p>
          <a:p>
            <a:r>
              <a:rPr lang="en-US" sz="4400" spc="600" dirty="0" err="1">
                <a:latin typeface="Century Gothic" panose="020B0502020202020204" pitchFamily="34" charset="0"/>
              </a:rPr>
              <a:t>AlarmClock</a:t>
            </a:r>
            <a:endParaRPr lang="ru-RU" sz="4400" spc="600" dirty="0">
              <a:latin typeface="Century Gothic" panose="020B0502020202020204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80DF021F-8FC5-4119-9DD2-449E9A84EFA4}"/>
              </a:ext>
            </a:extLst>
          </p:cNvPr>
          <p:cNvSpPr/>
          <p:nvPr/>
        </p:nvSpPr>
        <p:spPr>
          <a:xfrm>
            <a:off x="516254" y="1872947"/>
            <a:ext cx="1000126" cy="922657"/>
          </a:xfrm>
          <a:prstGeom prst="ellipse">
            <a:avLst/>
          </a:prstGeom>
          <a:solidFill>
            <a:srgbClr val="FCE5F3"/>
          </a:solidFill>
          <a:ln>
            <a:solidFill>
              <a:srgbClr val="FCE5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660BA"/>
              </a:solidFill>
            </a:endParaRP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53A6750F-8FFC-4494-8323-FF7341C731E2}"/>
              </a:ext>
            </a:extLst>
          </p:cNvPr>
          <p:cNvSpPr txBox="1">
            <a:spLocks/>
          </p:cNvSpPr>
          <p:nvPr/>
        </p:nvSpPr>
        <p:spPr>
          <a:xfrm>
            <a:off x="800072" y="2334276"/>
            <a:ext cx="1122853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ru-RU" sz="2400" dirty="0">
                <a:latin typeface="Century Gothic" panose="020B0502020202020204" pitchFamily="34" charset="0"/>
              </a:rPr>
              <a:t>Основной класс, объекты которого будут содержать наборы данных и методов, необходимых для работы будильника.</a:t>
            </a:r>
            <a:r>
              <a:rPr lang="en-US" sz="2400" dirty="0">
                <a:latin typeface="Century Gothic" panose="020B0502020202020204" pitchFamily="34" charset="0"/>
              </a:rPr>
              <a:t> </a:t>
            </a:r>
            <a:r>
              <a:rPr lang="ru-RU" sz="2400" dirty="0">
                <a:latin typeface="Century Gothic" panose="020B0502020202020204" pitchFamily="34" charset="0"/>
              </a:rPr>
              <a:t>Время, дни недели, мелодия, громкость, количество заданий - все это будет храниться в классе </a:t>
            </a:r>
            <a:r>
              <a:rPr lang="en-US" sz="2400" dirty="0" err="1">
                <a:solidFill>
                  <a:srgbClr val="F660BA"/>
                </a:solidFill>
                <a:latin typeface="Century Gothic" panose="020B0502020202020204" pitchFamily="34" charset="0"/>
              </a:rPr>
              <a:t>AlarmClock</a:t>
            </a:r>
            <a:r>
              <a:rPr lang="ru-RU" sz="2400" dirty="0">
                <a:solidFill>
                  <a:srgbClr val="F660BA"/>
                </a:solidFill>
                <a:latin typeface="Century Gothic" panose="020B0502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389928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>
            <a:extLst>
              <a:ext uri="{FF2B5EF4-FFF2-40B4-BE49-F238E27FC236}">
                <a16:creationId xmlns:a16="http://schemas.microsoft.com/office/drawing/2014/main" id="{8EFD77D0-E0AB-4E5A-AF9B-7FDBF7A150FF}"/>
              </a:ext>
            </a:extLst>
          </p:cNvPr>
          <p:cNvSpPr/>
          <p:nvPr/>
        </p:nvSpPr>
        <p:spPr>
          <a:xfrm>
            <a:off x="2400300" y="447673"/>
            <a:ext cx="1000126" cy="922657"/>
          </a:xfrm>
          <a:prstGeom prst="ellipse">
            <a:avLst/>
          </a:prstGeom>
          <a:solidFill>
            <a:schemeClr val="tx1"/>
          </a:solidFill>
          <a:ln>
            <a:solidFill>
              <a:srgbClr val="FCE5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DCC17B-EF20-4A78-B5E5-4249B6ADCB68}"/>
              </a:ext>
            </a:extLst>
          </p:cNvPr>
          <p:cNvSpPr txBox="1"/>
          <p:nvPr/>
        </p:nvSpPr>
        <p:spPr>
          <a:xfrm>
            <a:off x="2577135" y="378511"/>
            <a:ext cx="81131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spc="600" dirty="0">
                <a:solidFill>
                  <a:schemeClr val="bg1"/>
                </a:solidFill>
                <a:latin typeface="Century Gothic" panose="020B0502020202020204" pitchFamily="34" charset="0"/>
              </a:rPr>
              <a:t>Д</a:t>
            </a:r>
            <a:r>
              <a:rPr lang="ru-RU" sz="4400" spc="600" dirty="0">
                <a:solidFill>
                  <a:srgbClr val="F660BA"/>
                </a:solidFill>
                <a:latin typeface="Century Gothic" panose="020B0502020202020204" pitchFamily="34" charset="0"/>
              </a:rPr>
              <a:t>ИЗАЙН ПРИЛОЖЕНИЯ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F9912CB-60B6-4D68-8CFE-C7942E8F9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220" y="1688474"/>
            <a:ext cx="3000794" cy="4991797"/>
          </a:xfrm>
          <a:prstGeom prst="round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DADCD29-857C-4760-841C-78071A2F2F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6514" y="1406110"/>
            <a:ext cx="2586931" cy="5094873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8D1A1FD3-DC12-4FF1-8946-885AD804FD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69533" y="1406110"/>
            <a:ext cx="2441440" cy="5306744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7CBED99-1DC3-4A0A-9F71-4539466E4A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8497" y="1370330"/>
            <a:ext cx="2133368" cy="5274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7964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3639C17-5CE4-41B2-952F-78437DF4A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951" y="343491"/>
            <a:ext cx="2546405" cy="617101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75F17A2-90FC-4733-86FF-8FC6932CE4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6811" y="613559"/>
            <a:ext cx="2546404" cy="543071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C778742-9A2A-45E0-A578-7E6454320A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8699" y="617747"/>
            <a:ext cx="2567175" cy="5726776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5D63027-913D-4753-B3B7-0F1C8528FB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36558" y="343490"/>
            <a:ext cx="2671262" cy="5859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0917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63211FD-C432-468E-9D9C-0582D7C9F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59" y="651008"/>
            <a:ext cx="2513128" cy="555598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379F744-AE77-422D-8F3B-A007C3FB73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4465" y="388729"/>
            <a:ext cx="2513128" cy="608054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FAD5A00-730D-4A8B-9228-5AC247715F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8872" y="649543"/>
            <a:ext cx="2664465" cy="5912197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EDA0000-2DCB-4F4D-831E-8804423CC5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73095" y="603250"/>
            <a:ext cx="2513128" cy="560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9669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599FA22-B4D9-40B2-89CF-6610F07BD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642" y="1055503"/>
            <a:ext cx="6842118" cy="474699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DC20FCA-AF1F-424F-96F2-3F11409220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712" y="1544178"/>
            <a:ext cx="3804016" cy="3769643"/>
          </a:xfrm>
          <a:prstGeom prst="rect">
            <a:avLst/>
          </a:prstGeom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DF0E1108-1C7F-4D2C-BEDB-5D193F9FBC06}"/>
              </a:ext>
            </a:extLst>
          </p:cNvPr>
          <p:cNvSpPr/>
          <p:nvPr/>
        </p:nvSpPr>
        <p:spPr>
          <a:xfrm>
            <a:off x="4660900" y="749300"/>
            <a:ext cx="7327900" cy="406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80463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>
            <a:extLst>
              <a:ext uri="{FF2B5EF4-FFF2-40B4-BE49-F238E27FC236}">
                <a16:creationId xmlns:a16="http://schemas.microsoft.com/office/drawing/2014/main" id="{63C375EC-44DE-F97D-4D51-39FA22968F1A}"/>
              </a:ext>
            </a:extLst>
          </p:cNvPr>
          <p:cNvSpPr/>
          <p:nvPr/>
        </p:nvSpPr>
        <p:spPr>
          <a:xfrm>
            <a:off x="9920287" y="735336"/>
            <a:ext cx="1000126" cy="922657"/>
          </a:xfrm>
          <a:prstGeom prst="ellipse">
            <a:avLst/>
          </a:prstGeom>
          <a:solidFill>
            <a:schemeClr val="tx1"/>
          </a:solidFill>
          <a:ln>
            <a:solidFill>
              <a:srgbClr val="FCE5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10DAD3-00AC-1383-CED3-F638B9DF305E}"/>
              </a:ext>
            </a:extLst>
          </p:cNvPr>
          <p:cNvSpPr txBox="1"/>
          <p:nvPr/>
        </p:nvSpPr>
        <p:spPr>
          <a:xfrm>
            <a:off x="2185988" y="211443"/>
            <a:ext cx="897255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spc="600" dirty="0">
                <a:solidFill>
                  <a:srgbClr val="F660BA"/>
                </a:solidFill>
                <a:latin typeface="Century Gothic" panose="020B0502020202020204" pitchFamily="34" charset="0"/>
              </a:rPr>
              <a:t>ВОЗМОЖНОСТИ</a:t>
            </a:r>
            <a:r>
              <a:rPr lang="ru-RU" sz="4400" spc="600" dirty="0">
                <a:latin typeface="Century Gothic" panose="020B0502020202020204" pitchFamily="34" charset="0"/>
              </a:rPr>
              <a:t> ДЛЯ ДОРАБОТКИ И РАЗВИТ</a:t>
            </a:r>
            <a:r>
              <a:rPr lang="ru-RU" sz="4400" spc="600" dirty="0">
                <a:solidFill>
                  <a:schemeClr val="bg1"/>
                </a:solidFill>
                <a:latin typeface="Century Gothic" panose="020B0502020202020204" pitchFamily="34" charset="0"/>
              </a:rPr>
              <a:t>ИЯ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F9D26D-07C6-4652-9B25-1ECD6524E716}"/>
              </a:ext>
            </a:extLst>
          </p:cNvPr>
          <p:cNvSpPr txBox="1"/>
          <p:nvPr/>
        </p:nvSpPr>
        <p:spPr>
          <a:xfrm>
            <a:off x="6248400" y="3189357"/>
            <a:ext cx="54727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Century Gothic" panose="020B0502020202020204" pitchFamily="34" charset="0"/>
              </a:rPr>
              <a:t>В качестве доработки</a:t>
            </a:r>
            <a:r>
              <a:rPr lang="en-US" sz="2400" dirty="0">
                <a:latin typeface="Century Gothic" panose="020B0502020202020204" pitchFamily="34" charset="0"/>
              </a:rPr>
              <a:t> </a:t>
            </a:r>
            <a:r>
              <a:rPr lang="ru-RU" sz="2400" dirty="0">
                <a:latin typeface="Century Gothic" panose="020B0502020202020204" pitchFamily="34" charset="0"/>
              </a:rPr>
              <a:t>мы планируем добавить </a:t>
            </a:r>
            <a:r>
              <a:rPr lang="ru-RU" sz="2400" dirty="0">
                <a:solidFill>
                  <a:srgbClr val="F660BA"/>
                </a:solidFill>
                <a:latin typeface="Century Gothic" panose="020B0502020202020204" pitchFamily="34" charset="0"/>
              </a:rPr>
              <a:t>Напоминания.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C877E90-4D72-4047-BFC4-9DB716AB7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673" y="1792119"/>
            <a:ext cx="5746347" cy="4854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462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>
            <a:extLst>
              <a:ext uri="{FF2B5EF4-FFF2-40B4-BE49-F238E27FC236}">
                <a16:creationId xmlns:a16="http://schemas.microsoft.com/office/drawing/2014/main" id="{5F4F3FC3-37B4-434A-B9C3-4C245CC47C9D}"/>
              </a:ext>
            </a:extLst>
          </p:cNvPr>
          <p:cNvSpPr/>
          <p:nvPr/>
        </p:nvSpPr>
        <p:spPr>
          <a:xfrm>
            <a:off x="3365500" y="532337"/>
            <a:ext cx="1000126" cy="922657"/>
          </a:xfrm>
          <a:prstGeom prst="ellipse">
            <a:avLst/>
          </a:prstGeom>
          <a:solidFill>
            <a:schemeClr val="tx1"/>
          </a:solidFill>
          <a:ln>
            <a:solidFill>
              <a:srgbClr val="FCE5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C548FB-6093-48F4-A6E1-885303BC540B}"/>
              </a:ext>
            </a:extLst>
          </p:cNvPr>
          <p:cNvSpPr txBox="1"/>
          <p:nvPr/>
        </p:nvSpPr>
        <p:spPr>
          <a:xfrm>
            <a:off x="3478282" y="608946"/>
            <a:ext cx="55707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spc="300" dirty="0">
                <a:solidFill>
                  <a:schemeClr val="bg1"/>
                </a:solidFill>
                <a:latin typeface="Century Gothic" panose="020B0502020202020204" pitchFamily="34" charset="0"/>
              </a:rPr>
              <a:t>Н</a:t>
            </a:r>
            <a:r>
              <a:rPr lang="ru-RU" sz="4400" spc="300" dirty="0">
                <a:solidFill>
                  <a:srgbClr val="F660BA"/>
                </a:solidFill>
                <a:latin typeface="Century Gothic" panose="020B0502020202020204" pitchFamily="34" charset="0"/>
              </a:rPr>
              <a:t>АША </a:t>
            </a:r>
            <a:r>
              <a:rPr lang="ru-RU" sz="4400" spc="300" dirty="0">
                <a:latin typeface="Century Gothic" panose="020B0502020202020204" pitchFamily="34" charset="0"/>
              </a:rPr>
              <a:t>КОМАНДА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0571C3-02BA-4B33-B8D3-8547660B3A02}"/>
              </a:ext>
            </a:extLst>
          </p:cNvPr>
          <p:cNvSpPr txBox="1"/>
          <p:nvPr/>
        </p:nvSpPr>
        <p:spPr>
          <a:xfrm>
            <a:off x="2307167" y="1866904"/>
            <a:ext cx="58843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F660BA"/>
                </a:solidFill>
              </a:rPr>
              <a:t>Программист </a:t>
            </a:r>
            <a:r>
              <a:rPr lang="ru-RU" sz="2400" dirty="0"/>
              <a:t>– Севостьянов Илья исп-201</a:t>
            </a:r>
          </a:p>
          <a:p>
            <a:endParaRPr lang="ru-RU" sz="2400" dirty="0"/>
          </a:p>
          <a:p>
            <a:endParaRPr lang="ru-RU" sz="2400" dirty="0"/>
          </a:p>
          <a:p>
            <a:endParaRPr lang="ru-RU" sz="2400" dirty="0"/>
          </a:p>
          <a:p>
            <a:r>
              <a:rPr lang="ru-RU" sz="2400" dirty="0">
                <a:solidFill>
                  <a:srgbClr val="F660BA"/>
                </a:solidFill>
              </a:rPr>
              <a:t>Дизайнер </a:t>
            </a:r>
            <a:r>
              <a:rPr lang="ru-RU" sz="2400" dirty="0"/>
              <a:t>– Шустова Анастасия исп-202</a:t>
            </a:r>
          </a:p>
          <a:p>
            <a:endParaRPr lang="ru-RU" sz="2400" dirty="0"/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D2450302-5D3F-4AF5-8609-13F1D6A27A75}"/>
              </a:ext>
            </a:extLst>
          </p:cNvPr>
          <p:cNvCxnSpPr>
            <a:cxnSpLocks/>
          </p:cNvCxnSpPr>
          <p:nvPr/>
        </p:nvCxnSpPr>
        <p:spPr>
          <a:xfrm>
            <a:off x="1998007" y="2105029"/>
            <a:ext cx="0" cy="1447800"/>
          </a:xfrm>
          <a:prstGeom prst="line">
            <a:avLst/>
          </a:prstGeom>
          <a:ln w="38100">
            <a:solidFill>
              <a:srgbClr val="F660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>
            <a:extLst>
              <a:ext uri="{FF2B5EF4-FFF2-40B4-BE49-F238E27FC236}">
                <a16:creationId xmlns:a16="http://schemas.microsoft.com/office/drawing/2014/main" id="{6FE7EF9D-68D2-4EB5-8ECC-FAE18738B3A2}"/>
              </a:ext>
            </a:extLst>
          </p:cNvPr>
          <p:cNvSpPr/>
          <p:nvPr/>
        </p:nvSpPr>
        <p:spPr>
          <a:xfrm>
            <a:off x="1883707" y="1866904"/>
            <a:ext cx="228600" cy="247650"/>
          </a:xfrm>
          <a:prstGeom prst="ellipse">
            <a:avLst/>
          </a:prstGeom>
          <a:noFill/>
          <a:ln w="28575">
            <a:solidFill>
              <a:srgbClr val="F660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C4F477AB-FBE1-4F43-8CE5-7AA5ACB95BF4}"/>
              </a:ext>
            </a:extLst>
          </p:cNvPr>
          <p:cNvSpPr/>
          <p:nvPr/>
        </p:nvSpPr>
        <p:spPr>
          <a:xfrm>
            <a:off x="1883707" y="3552829"/>
            <a:ext cx="228600" cy="247650"/>
          </a:xfrm>
          <a:prstGeom prst="ellipse">
            <a:avLst/>
          </a:prstGeom>
          <a:noFill/>
          <a:ln w="28575">
            <a:solidFill>
              <a:srgbClr val="F660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5062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Блок-схема: объединение 5">
            <a:extLst>
              <a:ext uri="{FF2B5EF4-FFF2-40B4-BE49-F238E27FC236}">
                <a16:creationId xmlns:a16="http://schemas.microsoft.com/office/drawing/2014/main" id="{DC5885D5-683A-D420-86C7-7F42AA806A3F}"/>
              </a:ext>
            </a:extLst>
          </p:cNvPr>
          <p:cNvSpPr/>
          <p:nvPr/>
        </p:nvSpPr>
        <p:spPr>
          <a:xfrm rot="18881393">
            <a:off x="8895751" y="4792887"/>
            <a:ext cx="4860542" cy="2452390"/>
          </a:xfrm>
          <a:prstGeom prst="flowChartMerge">
            <a:avLst/>
          </a:prstGeom>
          <a:solidFill>
            <a:srgbClr val="FCE5F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9849701F-CE2A-FC43-7B77-2FAA67372A97}"/>
              </a:ext>
            </a:extLst>
          </p:cNvPr>
          <p:cNvSpPr/>
          <p:nvPr/>
        </p:nvSpPr>
        <p:spPr>
          <a:xfrm>
            <a:off x="2943225" y="447674"/>
            <a:ext cx="1000126" cy="922657"/>
          </a:xfrm>
          <a:prstGeom prst="ellipse">
            <a:avLst/>
          </a:prstGeom>
          <a:solidFill>
            <a:schemeClr val="tx1"/>
          </a:solidFill>
          <a:ln>
            <a:solidFill>
              <a:srgbClr val="FCE5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24B085-FAAB-CE5A-17DE-F2A4E4B78781}"/>
              </a:ext>
            </a:extLst>
          </p:cNvPr>
          <p:cNvSpPr txBox="1"/>
          <p:nvPr/>
        </p:nvSpPr>
        <p:spPr>
          <a:xfrm>
            <a:off x="3295650" y="600890"/>
            <a:ext cx="52373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spc="600" dirty="0">
                <a:solidFill>
                  <a:schemeClr val="bg1"/>
                </a:solidFill>
                <a:latin typeface="Century Gothic" panose="020B0502020202020204" pitchFamily="34" charset="0"/>
              </a:rPr>
              <a:t>И</a:t>
            </a:r>
            <a:r>
              <a:rPr lang="ru-RU" sz="4400" spc="600" dirty="0">
                <a:latin typeface="Century Gothic" panose="020B0502020202020204" pitchFamily="34" charset="0"/>
              </a:rPr>
              <a:t>ДЕЯ </a:t>
            </a:r>
            <a:r>
              <a:rPr lang="ru-RU" sz="4400" spc="600" dirty="0">
                <a:solidFill>
                  <a:srgbClr val="F660BA"/>
                </a:solidFill>
                <a:latin typeface="Century Gothic" panose="020B0502020202020204" pitchFamily="34" charset="0"/>
              </a:rPr>
              <a:t>ПРОЕКТА</a:t>
            </a:r>
          </a:p>
        </p:txBody>
      </p:sp>
      <p:sp>
        <p:nvSpPr>
          <p:cNvPr id="10" name="Блок-схема: объединение 9">
            <a:extLst>
              <a:ext uri="{FF2B5EF4-FFF2-40B4-BE49-F238E27FC236}">
                <a16:creationId xmlns:a16="http://schemas.microsoft.com/office/drawing/2014/main" id="{88620D4D-C086-3EFA-57F0-304E51341B8A}"/>
              </a:ext>
            </a:extLst>
          </p:cNvPr>
          <p:cNvSpPr/>
          <p:nvPr/>
        </p:nvSpPr>
        <p:spPr>
          <a:xfrm rot="8114512">
            <a:off x="-969777" y="-242823"/>
            <a:ext cx="3083968" cy="1542921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7B193B-C3F6-4B9D-982A-1E86CEE839C0}"/>
              </a:ext>
            </a:extLst>
          </p:cNvPr>
          <p:cNvSpPr txBox="1"/>
          <p:nvPr/>
        </p:nvSpPr>
        <p:spPr>
          <a:xfrm>
            <a:off x="1280160" y="1920240"/>
            <a:ext cx="101041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>
                <a:latin typeface="Century Gothic" panose="020B0502020202020204" pitchFamily="34" charset="0"/>
              </a:rPr>
              <a:t>Мы решили создать мобильное приложение Умный будильник </a:t>
            </a:r>
            <a:r>
              <a:rPr lang="ru-RU" sz="2200" dirty="0">
                <a:solidFill>
                  <a:srgbClr val="F660BA"/>
                </a:solidFill>
                <a:latin typeface="Century Gothic" panose="020B0502020202020204" pitchFamily="34" charset="0"/>
              </a:rPr>
              <a:t>«</a:t>
            </a:r>
            <a:r>
              <a:rPr lang="en-US" sz="2200" dirty="0" err="1">
                <a:solidFill>
                  <a:srgbClr val="F660BA"/>
                </a:solidFill>
                <a:latin typeface="Century Gothic" panose="020B0502020202020204" pitchFamily="34" charset="0"/>
              </a:rPr>
              <a:t>Smorning</a:t>
            </a:r>
            <a:r>
              <a:rPr lang="ru-RU" sz="2200" dirty="0">
                <a:solidFill>
                  <a:srgbClr val="F660BA"/>
                </a:solidFill>
                <a:latin typeface="Century Gothic" panose="020B0502020202020204" pitchFamily="34" charset="0"/>
              </a:rPr>
              <a:t>», </a:t>
            </a:r>
            <a:r>
              <a:rPr lang="ru-RU" sz="2200" dirty="0">
                <a:latin typeface="Century Gothic" panose="020B0502020202020204" pitchFamily="34" charset="0"/>
              </a:rPr>
              <a:t>с помощью которого вы сможете быстрее просыпаться по утрам!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397943-57D0-40CF-AC6D-9B7D9ED70ED9}"/>
              </a:ext>
            </a:extLst>
          </p:cNvPr>
          <p:cNvSpPr txBox="1"/>
          <p:nvPr/>
        </p:nvSpPr>
        <p:spPr>
          <a:xfrm>
            <a:off x="1280160" y="3168045"/>
            <a:ext cx="7620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660BA"/>
              </a:buClr>
              <a:buFont typeface="Courier New" panose="02070309020205020404" pitchFamily="49" charset="0"/>
              <a:buChar char="o"/>
            </a:pPr>
            <a:r>
              <a:rPr lang="ru-RU" sz="2400" dirty="0">
                <a:latin typeface="Century Gothic" panose="020B0502020202020204" pitchFamily="34" charset="0"/>
              </a:rPr>
              <a:t>Умный будильник поможет вам быстро и качественно проснуться рано утром;</a:t>
            </a:r>
          </a:p>
          <a:p>
            <a:pPr marL="342900" indent="-342900">
              <a:buClr>
                <a:srgbClr val="F660BA"/>
              </a:buClr>
              <a:buFont typeface="Courier New" panose="02070309020205020404" pitchFamily="49" charset="0"/>
              <a:buChar char="o"/>
            </a:pPr>
            <a:r>
              <a:rPr lang="ru-RU" sz="2400" dirty="0">
                <a:latin typeface="Century Gothic" panose="020B0502020202020204" pitchFamily="34" charset="0"/>
              </a:rPr>
              <a:t>Будильник поможет настроить ваш мозг на продуктивный день;</a:t>
            </a:r>
          </a:p>
        </p:txBody>
      </p:sp>
    </p:spTree>
    <p:extLst>
      <p:ext uri="{BB962C8B-B14F-4D97-AF65-F5344CB8AC3E}">
        <p14:creationId xmlns:p14="http://schemas.microsoft.com/office/powerpoint/2010/main" val="787270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2CA3E74C-4D88-E07E-9708-3DE19F3822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148" y="1745445"/>
            <a:ext cx="4886739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600" b="1" dirty="0">
                <a:solidFill>
                  <a:srgbClr val="F660BA"/>
                </a:solidFill>
                <a:latin typeface="Century Gothic" panose="020B0502020202020204" pitchFamily="34" charset="0"/>
              </a:rPr>
              <a:t>Activity 1</a:t>
            </a:r>
            <a:endParaRPr lang="ru-RU" sz="2600" b="1" dirty="0">
              <a:solidFill>
                <a:srgbClr val="F660BA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ru-RU" sz="2200" dirty="0">
                <a:latin typeface="Century Gothic" panose="020B0502020202020204" pitchFamily="34" charset="0"/>
              </a:rPr>
              <a:t>Перед нами открывается первое </a:t>
            </a:r>
            <a:r>
              <a:rPr lang="en-US" sz="2200" dirty="0">
                <a:latin typeface="Century Gothic" panose="020B0502020202020204" pitchFamily="34" charset="0"/>
              </a:rPr>
              <a:t>activity</a:t>
            </a:r>
            <a:r>
              <a:rPr lang="ru-RU" sz="2200" dirty="0">
                <a:latin typeface="Century Gothic" panose="020B0502020202020204" pitchFamily="34" charset="0"/>
              </a:rPr>
              <a:t>, которое является стартовым (только при первом открытии, после стартовое </a:t>
            </a:r>
            <a:r>
              <a:rPr lang="en-US" sz="2200" dirty="0">
                <a:latin typeface="Century Gothic" panose="020B0502020202020204" pitchFamily="34" charset="0"/>
              </a:rPr>
              <a:t>activity</a:t>
            </a:r>
            <a:r>
              <a:rPr lang="ru-RU" sz="2200" dirty="0">
                <a:latin typeface="Century Gothic" panose="020B0502020202020204" pitchFamily="34" charset="0"/>
              </a:rPr>
              <a:t> будет сменено на третье)</a:t>
            </a:r>
            <a:r>
              <a:rPr lang="en-CA" sz="2200" dirty="0">
                <a:latin typeface="Century Gothic" panose="020B0502020202020204" pitchFamily="34" charset="0"/>
              </a:rPr>
              <a:t>.</a:t>
            </a:r>
            <a:r>
              <a:rPr lang="ru-RU" sz="2200" dirty="0">
                <a:latin typeface="Century Gothic" panose="020B0502020202020204" pitchFamily="34" charset="0"/>
              </a:rPr>
              <a:t> На нем есть две кнопки. Кнопка </a:t>
            </a:r>
            <a:r>
              <a:rPr lang="ru-RU" sz="2200" b="1" dirty="0">
                <a:solidFill>
                  <a:srgbClr val="F660BA"/>
                </a:solidFill>
                <a:latin typeface="Century Gothic" panose="020B0502020202020204" pitchFamily="34" charset="0"/>
              </a:rPr>
              <a:t>«подробнее» </a:t>
            </a:r>
            <a:r>
              <a:rPr lang="ru-RU" sz="2200" dirty="0">
                <a:latin typeface="Century Gothic" panose="020B0502020202020204" pitchFamily="34" charset="0"/>
              </a:rPr>
              <a:t>вызывает </a:t>
            </a:r>
            <a:r>
              <a:rPr lang="en-US" sz="2200" dirty="0">
                <a:latin typeface="Century Gothic" panose="020B0502020202020204" pitchFamily="34" charset="0"/>
              </a:rPr>
              <a:t>activity </a:t>
            </a:r>
            <a:r>
              <a:rPr lang="ru-RU" sz="2200" dirty="0">
                <a:latin typeface="Century Gothic" panose="020B0502020202020204" pitchFamily="34" charset="0"/>
              </a:rPr>
              <a:t>2, в котором кратко описана вся суть и теория приложения.</a:t>
            </a:r>
            <a:endParaRPr lang="en-US" sz="2200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ru-RU" sz="2200" dirty="0">
                <a:latin typeface="Century Gothic" panose="020B0502020202020204" pitchFamily="34" charset="0"/>
              </a:rPr>
              <a:t>Кнопка </a:t>
            </a:r>
            <a:r>
              <a:rPr lang="ru-RU" sz="2200" b="1" dirty="0">
                <a:solidFill>
                  <a:srgbClr val="F660BA"/>
                </a:solidFill>
                <a:latin typeface="Century Gothic" panose="020B0502020202020204" pitchFamily="34" charset="0"/>
              </a:rPr>
              <a:t>«начать работу» </a:t>
            </a:r>
            <a:r>
              <a:rPr lang="ru-RU" sz="2200" dirty="0">
                <a:latin typeface="Century Gothic" panose="020B0502020202020204" pitchFamily="34" charset="0"/>
              </a:rPr>
              <a:t>запускает</a:t>
            </a:r>
            <a:r>
              <a:rPr lang="ru-RU" sz="2200" b="1" dirty="0">
                <a:solidFill>
                  <a:srgbClr val="F660BA"/>
                </a:solidFill>
                <a:latin typeface="Century Gothic" panose="020B0502020202020204" pitchFamily="34" charset="0"/>
              </a:rPr>
              <a:t> </a:t>
            </a:r>
            <a:r>
              <a:rPr lang="en-US" sz="2200" dirty="0">
                <a:latin typeface="Century Gothic" panose="020B0502020202020204" pitchFamily="34" charset="0"/>
              </a:rPr>
              <a:t>activity 3</a:t>
            </a:r>
            <a:r>
              <a:rPr lang="ru-RU" sz="2200" dirty="0">
                <a:latin typeface="Century Gothic" panose="020B0502020202020204" pitchFamily="34" charset="0"/>
              </a:rPr>
              <a:t>, в котором и происходит вся работа с приложением.</a:t>
            </a:r>
            <a:endParaRPr lang="en-CA" sz="2200" dirty="0">
              <a:latin typeface="Century Gothic" panose="020B050202020202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329ACD9-853F-48FB-80EC-C3F012E0E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7402" y="1101762"/>
            <a:ext cx="2987637" cy="5756238"/>
          </a:xfrm>
          <a:prstGeom prst="rect">
            <a:avLst/>
          </a:prstGeom>
        </p:spPr>
      </p:pic>
      <p:sp>
        <p:nvSpPr>
          <p:cNvPr id="5" name="Овал 4">
            <a:extLst>
              <a:ext uri="{FF2B5EF4-FFF2-40B4-BE49-F238E27FC236}">
                <a16:creationId xmlns:a16="http://schemas.microsoft.com/office/drawing/2014/main" id="{5F1AD025-BEDD-4789-B832-7068BF6AE240}"/>
              </a:ext>
            </a:extLst>
          </p:cNvPr>
          <p:cNvSpPr/>
          <p:nvPr/>
        </p:nvSpPr>
        <p:spPr>
          <a:xfrm>
            <a:off x="2400300" y="447673"/>
            <a:ext cx="1000126" cy="922657"/>
          </a:xfrm>
          <a:prstGeom prst="ellipse">
            <a:avLst/>
          </a:prstGeom>
          <a:solidFill>
            <a:schemeClr val="tx1"/>
          </a:solidFill>
          <a:ln>
            <a:solidFill>
              <a:srgbClr val="FCE5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F13298-D7BB-48DF-A3D8-26E6F0DFB5E2}"/>
              </a:ext>
            </a:extLst>
          </p:cNvPr>
          <p:cNvSpPr txBox="1"/>
          <p:nvPr/>
        </p:nvSpPr>
        <p:spPr>
          <a:xfrm>
            <a:off x="2563882" y="586079"/>
            <a:ext cx="89466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spc="600" dirty="0">
                <a:solidFill>
                  <a:schemeClr val="bg1"/>
                </a:solidFill>
                <a:latin typeface="Century Gothic" panose="020B0502020202020204" pitchFamily="34" charset="0"/>
              </a:rPr>
              <a:t>С</a:t>
            </a:r>
            <a:r>
              <a:rPr lang="ru-RU" sz="4400" spc="600" dirty="0">
                <a:solidFill>
                  <a:srgbClr val="F660BA"/>
                </a:solidFill>
                <a:latin typeface="Century Gothic" panose="020B0502020202020204" pitchFamily="34" charset="0"/>
              </a:rPr>
              <a:t>ТРУКТУРА </a:t>
            </a:r>
            <a:r>
              <a:rPr lang="ru-RU" sz="4400" spc="600" dirty="0">
                <a:latin typeface="Century Gothic" panose="020B0502020202020204" pitchFamily="34" charset="0"/>
              </a:rPr>
              <a:t>ПРИЛОЖЕНИЯ</a:t>
            </a:r>
          </a:p>
        </p:txBody>
      </p:sp>
    </p:spTree>
    <p:extLst>
      <p:ext uri="{BB962C8B-B14F-4D97-AF65-F5344CB8AC3E}">
        <p14:creationId xmlns:p14="http://schemas.microsoft.com/office/powerpoint/2010/main" val="3266205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>
            <a:extLst>
              <a:ext uri="{FF2B5EF4-FFF2-40B4-BE49-F238E27FC236}">
                <a16:creationId xmlns:a16="http://schemas.microsoft.com/office/drawing/2014/main" id="{91099618-0F3D-4A98-9483-2B7DC4BF436D}"/>
              </a:ext>
            </a:extLst>
          </p:cNvPr>
          <p:cNvSpPr/>
          <p:nvPr/>
        </p:nvSpPr>
        <p:spPr>
          <a:xfrm>
            <a:off x="2400300" y="447673"/>
            <a:ext cx="1000126" cy="922657"/>
          </a:xfrm>
          <a:prstGeom prst="ellipse">
            <a:avLst/>
          </a:prstGeom>
          <a:solidFill>
            <a:schemeClr val="tx1"/>
          </a:solidFill>
          <a:ln>
            <a:solidFill>
              <a:srgbClr val="FCE5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C9A871-95FE-4E05-9AC1-D0E0A62DFB04}"/>
              </a:ext>
            </a:extLst>
          </p:cNvPr>
          <p:cNvSpPr txBox="1"/>
          <p:nvPr/>
        </p:nvSpPr>
        <p:spPr>
          <a:xfrm>
            <a:off x="2563882" y="586079"/>
            <a:ext cx="89466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spc="600" dirty="0">
                <a:solidFill>
                  <a:schemeClr val="bg1"/>
                </a:solidFill>
                <a:latin typeface="Century Gothic" panose="020B0502020202020204" pitchFamily="34" charset="0"/>
              </a:rPr>
              <a:t>С</a:t>
            </a:r>
            <a:r>
              <a:rPr lang="ru-RU" sz="4400" spc="600" dirty="0">
                <a:solidFill>
                  <a:srgbClr val="F660BA"/>
                </a:solidFill>
                <a:latin typeface="Century Gothic" panose="020B0502020202020204" pitchFamily="34" charset="0"/>
              </a:rPr>
              <a:t>ТРУКТУРА </a:t>
            </a:r>
            <a:r>
              <a:rPr lang="ru-RU" sz="4400" spc="600" dirty="0">
                <a:latin typeface="Century Gothic" panose="020B0502020202020204" pitchFamily="34" charset="0"/>
              </a:rPr>
              <a:t>ПРИЛОЖЕНИЯ</a:t>
            </a: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9FB99326-93BC-478E-8389-2B434F7BD240}"/>
              </a:ext>
            </a:extLst>
          </p:cNvPr>
          <p:cNvSpPr/>
          <p:nvPr/>
        </p:nvSpPr>
        <p:spPr>
          <a:xfrm>
            <a:off x="458857" y="2057812"/>
            <a:ext cx="1000126" cy="922657"/>
          </a:xfrm>
          <a:prstGeom prst="ellipse">
            <a:avLst/>
          </a:prstGeom>
          <a:solidFill>
            <a:srgbClr val="FCE5F3"/>
          </a:solidFill>
          <a:ln>
            <a:solidFill>
              <a:srgbClr val="FCE5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660BA"/>
              </a:solidFill>
            </a:endParaRPr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A6DD71B1-F181-41E9-83DB-8D00529F183D}"/>
              </a:ext>
            </a:extLst>
          </p:cNvPr>
          <p:cNvSpPr txBox="1">
            <a:spLocks/>
          </p:cNvSpPr>
          <p:nvPr/>
        </p:nvSpPr>
        <p:spPr>
          <a:xfrm>
            <a:off x="771526" y="2315247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rgbClr val="F660BA"/>
                </a:solidFill>
                <a:latin typeface="Century Gothic" panose="020B0502020202020204" pitchFamily="34" charset="0"/>
              </a:rPr>
              <a:t>Activity 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entury Gothic" panose="020B0502020202020204" pitchFamily="34" charset="0"/>
              </a:rPr>
              <a:t>Activity, </a:t>
            </a:r>
            <a:r>
              <a:rPr lang="ru-RU" sz="2400" dirty="0">
                <a:latin typeface="Century Gothic" panose="020B0502020202020204" pitchFamily="34" charset="0"/>
              </a:rPr>
              <a:t>в котором собрана теория о работе приложения</a:t>
            </a:r>
            <a:r>
              <a:rPr lang="en-US" sz="2400" dirty="0">
                <a:latin typeface="Century Gothic" panose="020B0502020202020204" pitchFamily="34" charset="0"/>
              </a:rPr>
              <a:t>.</a:t>
            </a:r>
            <a:endParaRPr lang="ru-RU" sz="2400" dirty="0">
              <a:latin typeface="Century Gothic" panose="020B0502020202020204" pitchFamily="34" charset="0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7227286-A3CD-4CAA-9F93-5027ABB9F9FE}"/>
              </a:ext>
            </a:extLst>
          </p:cNvPr>
          <p:cNvSpPr/>
          <p:nvPr/>
        </p:nvSpPr>
        <p:spPr>
          <a:xfrm>
            <a:off x="7357533" y="4876800"/>
            <a:ext cx="2142067" cy="11514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35F0203-4C51-4AEC-A860-3DE44346A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9598" y="1652077"/>
            <a:ext cx="2620002" cy="461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013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721829A-C29A-4EE4-9AB7-2E27F7F3C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4304" y="1345133"/>
            <a:ext cx="2423918" cy="54255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EF9FEE3-011D-4834-A1DC-5FE0937064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469" y="1345133"/>
            <a:ext cx="2435245" cy="5425500"/>
          </a:xfrm>
          <a:prstGeom prst="rect">
            <a:avLst/>
          </a:prstGeom>
        </p:spPr>
      </p:pic>
      <p:sp>
        <p:nvSpPr>
          <p:cNvPr id="8" name="Овал 7">
            <a:extLst>
              <a:ext uri="{FF2B5EF4-FFF2-40B4-BE49-F238E27FC236}">
                <a16:creationId xmlns:a16="http://schemas.microsoft.com/office/drawing/2014/main" id="{BA32CFA2-D716-4D5D-A68D-BBCA0AD98F82}"/>
              </a:ext>
            </a:extLst>
          </p:cNvPr>
          <p:cNvSpPr/>
          <p:nvPr/>
        </p:nvSpPr>
        <p:spPr>
          <a:xfrm>
            <a:off x="1668780" y="437286"/>
            <a:ext cx="1000126" cy="922657"/>
          </a:xfrm>
          <a:prstGeom prst="ellipse">
            <a:avLst/>
          </a:prstGeom>
          <a:solidFill>
            <a:schemeClr val="tx1"/>
          </a:solidFill>
          <a:ln>
            <a:solidFill>
              <a:srgbClr val="FCE5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67DFE6-C4E0-40C7-B16D-7F731BAF5087}"/>
              </a:ext>
            </a:extLst>
          </p:cNvPr>
          <p:cNvSpPr txBox="1"/>
          <p:nvPr/>
        </p:nvSpPr>
        <p:spPr>
          <a:xfrm>
            <a:off x="1832362" y="575692"/>
            <a:ext cx="89466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spc="600" dirty="0">
                <a:solidFill>
                  <a:schemeClr val="bg1"/>
                </a:solidFill>
                <a:latin typeface="Century Gothic" panose="020B0502020202020204" pitchFamily="34" charset="0"/>
              </a:rPr>
              <a:t>С</a:t>
            </a:r>
            <a:r>
              <a:rPr lang="ru-RU" sz="4400" spc="600" dirty="0">
                <a:solidFill>
                  <a:srgbClr val="F660BA"/>
                </a:solidFill>
                <a:latin typeface="Century Gothic" panose="020B0502020202020204" pitchFamily="34" charset="0"/>
              </a:rPr>
              <a:t>ТРУКТУРА </a:t>
            </a:r>
            <a:r>
              <a:rPr lang="ru-RU" sz="4400" spc="600" dirty="0">
                <a:latin typeface="Century Gothic" panose="020B0502020202020204" pitchFamily="34" charset="0"/>
              </a:rPr>
              <a:t>ПРИЛОЖЕНИЯ</a:t>
            </a: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933F5FDF-6190-46CF-8F1B-60615FFFCB01}"/>
              </a:ext>
            </a:extLst>
          </p:cNvPr>
          <p:cNvSpPr/>
          <p:nvPr/>
        </p:nvSpPr>
        <p:spPr>
          <a:xfrm>
            <a:off x="339875" y="1529047"/>
            <a:ext cx="1000126" cy="922657"/>
          </a:xfrm>
          <a:prstGeom prst="ellipse">
            <a:avLst/>
          </a:prstGeom>
          <a:solidFill>
            <a:srgbClr val="FCE5F3"/>
          </a:solidFill>
          <a:ln>
            <a:solidFill>
              <a:srgbClr val="FCE5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660BA"/>
              </a:solidFill>
            </a:endParaRPr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22C3D1B4-675C-4F79-B5EC-C073030CD3E1}"/>
              </a:ext>
            </a:extLst>
          </p:cNvPr>
          <p:cNvSpPr txBox="1">
            <a:spLocks/>
          </p:cNvSpPr>
          <p:nvPr/>
        </p:nvSpPr>
        <p:spPr>
          <a:xfrm>
            <a:off x="488549" y="1855560"/>
            <a:ext cx="5378851" cy="36003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rgbClr val="F660BA"/>
                </a:solidFill>
                <a:latin typeface="Century Gothic" panose="020B0502020202020204" pitchFamily="34" charset="0"/>
              </a:rPr>
              <a:t>Activity 3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2200" dirty="0">
                <a:latin typeface="Century Gothic" panose="020B0502020202020204" pitchFamily="34" charset="0"/>
              </a:rPr>
              <a:t>В нем собран основной интерфейс по работе с приложением, а именно: создание и правка сигналов, настройка.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2200" dirty="0">
                <a:latin typeface="Century Gothic" panose="020B0502020202020204" pitchFamily="34" charset="0"/>
              </a:rPr>
              <a:t>Создание(+), Правка (Править)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2200" dirty="0">
                <a:latin typeface="Century Gothic" panose="020B0502020202020204" pitchFamily="34" charset="0"/>
              </a:rPr>
              <a:t>При вызове настроек открывается </a:t>
            </a:r>
            <a:r>
              <a:rPr lang="en-US" sz="2200" dirty="0">
                <a:latin typeface="Century Gothic" panose="020B0502020202020204" pitchFamily="34" charset="0"/>
              </a:rPr>
              <a:t>activity 5</a:t>
            </a:r>
            <a:r>
              <a:rPr lang="ru-RU" sz="2200" dirty="0">
                <a:latin typeface="Century Gothic" panose="020B0502020202020204" pitchFamily="34" charset="0"/>
              </a:rPr>
              <a:t>.</a:t>
            </a:r>
            <a:endParaRPr lang="en-US" sz="2200" dirty="0"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2200" dirty="0">
                <a:latin typeface="Century Gothic" panose="020B0502020202020204" pitchFamily="34" charset="0"/>
              </a:rPr>
              <a:t>При вызове создания(+) открывается </a:t>
            </a:r>
            <a:r>
              <a:rPr lang="en-US" sz="2200" dirty="0">
                <a:latin typeface="Century Gothic" panose="020B0502020202020204" pitchFamily="34" charset="0"/>
              </a:rPr>
              <a:t>activity</a:t>
            </a:r>
            <a:r>
              <a:rPr lang="ru-RU" sz="2200" dirty="0">
                <a:latin typeface="Century Gothic" panose="020B0502020202020204" pitchFamily="34" charset="0"/>
              </a:rPr>
              <a:t>4.</a:t>
            </a:r>
          </a:p>
        </p:txBody>
      </p:sp>
    </p:spTree>
    <p:extLst>
      <p:ext uri="{BB962C8B-B14F-4D97-AF65-F5344CB8AC3E}">
        <p14:creationId xmlns:p14="http://schemas.microsoft.com/office/powerpoint/2010/main" val="732380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8F20AFA-6526-4C47-94AC-F96E29CC8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8429" y="1483538"/>
            <a:ext cx="2049971" cy="5082021"/>
          </a:xfrm>
          <a:prstGeom prst="rect">
            <a:avLst/>
          </a:prstGeom>
        </p:spPr>
      </p:pic>
      <p:sp>
        <p:nvSpPr>
          <p:cNvPr id="6" name="Овал 5">
            <a:extLst>
              <a:ext uri="{FF2B5EF4-FFF2-40B4-BE49-F238E27FC236}">
                <a16:creationId xmlns:a16="http://schemas.microsoft.com/office/drawing/2014/main" id="{407D6599-275E-4F4D-9F56-D17E6D9F5B12}"/>
              </a:ext>
            </a:extLst>
          </p:cNvPr>
          <p:cNvSpPr/>
          <p:nvPr/>
        </p:nvSpPr>
        <p:spPr>
          <a:xfrm>
            <a:off x="1668780" y="437286"/>
            <a:ext cx="1000126" cy="922657"/>
          </a:xfrm>
          <a:prstGeom prst="ellipse">
            <a:avLst/>
          </a:prstGeom>
          <a:solidFill>
            <a:schemeClr val="tx1"/>
          </a:solidFill>
          <a:ln>
            <a:solidFill>
              <a:srgbClr val="FCE5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5C54CE-8912-42A8-AD96-693FE8AF2BE2}"/>
              </a:ext>
            </a:extLst>
          </p:cNvPr>
          <p:cNvSpPr txBox="1"/>
          <p:nvPr/>
        </p:nvSpPr>
        <p:spPr>
          <a:xfrm>
            <a:off x="1832362" y="575692"/>
            <a:ext cx="89466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spc="600" dirty="0">
                <a:solidFill>
                  <a:schemeClr val="bg1"/>
                </a:solidFill>
                <a:latin typeface="Century Gothic" panose="020B0502020202020204" pitchFamily="34" charset="0"/>
              </a:rPr>
              <a:t>С</a:t>
            </a:r>
            <a:r>
              <a:rPr lang="ru-RU" sz="4400" spc="600" dirty="0">
                <a:solidFill>
                  <a:srgbClr val="F660BA"/>
                </a:solidFill>
                <a:latin typeface="Century Gothic" panose="020B0502020202020204" pitchFamily="34" charset="0"/>
              </a:rPr>
              <a:t>ТРУКТУРА </a:t>
            </a:r>
            <a:r>
              <a:rPr lang="ru-RU" sz="4400" spc="600" dirty="0">
                <a:latin typeface="Century Gothic" panose="020B0502020202020204" pitchFamily="34" charset="0"/>
              </a:rPr>
              <a:t>ПРИЛОЖЕНИЯ</a:t>
            </a: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540E7278-9CED-4DDF-A316-961F37B5BF21}"/>
              </a:ext>
            </a:extLst>
          </p:cNvPr>
          <p:cNvSpPr/>
          <p:nvPr/>
        </p:nvSpPr>
        <p:spPr>
          <a:xfrm>
            <a:off x="668654" y="1650967"/>
            <a:ext cx="1000126" cy="922657"/>
          </a:xfrm>
          <a:prstGeom prst="ellipse">
            <a:avLst/>
          </a:prstGeom>
          <a:solidFill>
            <a:srgbClr val="FCE5F3"/>
          </a:solidFill>
          <a:ln>
            <a:solidFill>
              <a:srgbClr val="FCE5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660BA"/>
              </a:solidFill>
            </a:endParaRPr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72FF97DB-C218-4F5C-B53E-F924A384AAC2}"/>
              </a:ext>
            </a:extLst>
          </p:cNvPr>
          <p:cNvSpPr txBox="1">
            <a:spLocks/>
          </p:cNvSpPr>
          <p:nvPr/>
        </p:nvSpPr>
        <p:spPr>
          <a:xfrm>
            <a:off x="838200" y="1930970"/>
            <a:ext cx="605028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rgbClr val="F660BA"/>
                </a:solidFill>
                <a:latin typeface="Century Gothic" panose="020B0502020202020204" pitchFamily="34" charset="0"/>
              </a:rPr>
              <a:t>Activity 4</a:t>
            </a:r>
            <a:endParaRPr lang="ru-RU" sz="2400" b="1" dirty="0">
              <a:solidFill>
                <a:srgbClr val="F660BA"/>
              </a:solidFill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2200" dirty="0">
                <a:latin typeface="Century Gothic" panose="020B0502020202020204" pitchFamily="34" charset="0"/>
              </a:rPr>
              <a:t>Создание и настройка сигнала, где можно выбрать</a:t>
            </a:r>
            <a:r>
              <a:rPr lang="en-US" sz="2200" dirty="0">
                <a:latin typeface="Century Gothic" panose="020B0502020202020204" pitchFamily="34" charset="0"/>
              </a:rPr>
              <a:t>:</a:t>
            </a:r>
            <a:r>
              <a:rPr lang="ru-RU" sz="2200" dirty="0">
                <a:latin typeface="Century Gothic" panose="020B0502020202020204" pitchFamily="34" charset="0"/>
              </a:rPr>
              <a:t>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sz="2200" dirty="0">
                <a:solidFill>
                  <a:srgbClr val="F660BA"/>
                </a:solidFill>
                <a:latin typeface="Century Gothic" panose="020B0502020202020204" pitchFamily="34" charset="0"/>
              </a:rPr>
              <a:t> время;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sz="2200" dirty="0">
                <a:solidFill>
                  <a:srgbClr val="F660BA"/>
                </a:solidFill>
                <a:latin typeface="Century Gothic" panose="020B0502020202020204" pitchFamily="34" charset="0"/>
              </a:rPr>
              <a:t> день недели;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sz="2200" dirty="0">
                <a:solidFill>
                  <a:srgbClr val="F660BA"/>
                </a:solidFill>
                <a:latin typeface="Century Gothic" panose="020B0502020202020204" pitchFamily="34" charset="0"/>
              </a:rPr>
              <a:t> мелодию;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sz="2200" dirty="0">
                <a:solidFill>
                  <a:srgbClr val="F660BA"/>
                </a:solidFill>
                <a:latin typeface="Century Gothic" panose="020B0502020202020204" pitchFamily="34" charset="0"/>
              </a:rPr>
              <a:t> громкость;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sz="2200" dirty="0">
                <a:solidFill>
                  <a:srgbClr val="F660BA"/>
                </a:solidFill>
                <a:latin typeface="Century Gothic" panose="020B0502020202020204" pitchFamily="34" charset="0"/>
              </a:rPr>
              <a:t> кол-во упражнений для выключения будильника;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sz="2200" dirty="0">
                <a:solidFill>
                  <a:srgbClr val="F660BA"/>
                </a:solidFill>
                <a:latin typeface="Century Gothic" panose="020B0502020202020204" pitchFamily="34" charset="0"/>
              </a:rPr>
              <a:t> посмотреть примеры заданий кликнув </a:t>
            </a:r>
            <a:r>
              <a:rPr lang="en-US" sz="2200" dirty="0">
                <a:solidFill>
                  <a:srgbClr val="F660BA"/>
                </a:solidFill>
                <a:latin typeface="Century Gothic" panose="020B0502020202020204" pitchFamily="34" charset="0"/>
              </a:rPr>
              <a:t>“</a:t>
            </a:r>
            <a:r>
              <a:rPr lang="ru-RU" sz="2200" dirty="0">
                <a:solidFill>
                  <a:srgbClr val="F660BA"/>
                </a:solidFill>
                <a:latin typeface="Century Gothic" panose="020B0502020202020204" pitchFamily="34" charset="0"/>
              </a:rPr>
              <a:t>Попробовать упражнение</a:t>
            </a:r>
            <a:r>
              <a:rPr lang="en-US" sz="2200" dirty="0">
                <a:solidFill>
                  <a:srgbClr val="F660BA"/>
                </a:solidFill>
                <a:latin typeface="Century Gothic" panose="020B0502020202020204" pitchFamily="34" charset="0"/>
              </a:rPr>
              <a:t>”</a:t>
            </a:r>
            <a:r>
              <a:rPr lang="ru-RU" sz="2200" dirty="0">
                <a:solidFill>
                  <a:srgbClr val="F660BA"/>
                </a:solidFill>
                <a:latin typeface="Century Gothic" panose="020B0502020202020204" pitchFamily="34" charset="0"/>
              </a:rPr>
              <a:t>.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2001292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7CF92D4-3ADA-4793-BE92-B9B94974A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5702" y="1577205"/>
            <a:ext cx="2112623" cy="4726380"/>
          </a:xfrm>
          <a:prstGeom prst="rect">
            <a:avLst/>
          </a:prstGeom>
        </p:spPr>
      </p:pic>
      <p:sp>
        <p:nvSpPr>
          <p:cNvPr id="5" name="Овал 4">
            <a:extLst>
              <a:ext uri="{FF2B5EF4-FFF2-40B4-BE49-F238E27FC236}">
                <a16:creationId xmlns:a16="http://schemas.microsoft.com/office/drawing/2014/main" id="{31359448-3EB7-4892-8F91-0E680DEC979D}"/>
              </a:ext>
            </a:extLst>
          </p:cNvPr>
          <p:cNvSpPr/>
          <p:nvPr/>
        </p:nvSpPr>
        <p:spPr>
          <a:xfrm>
            <a:off x="1668780" y="437286"/>
            <a:ext cx="1000126" cy="922657"/>
          </a:xfrm>
          <a:prstGeom prst="ellipse">
            <a:avLst/>
          </a:prstGeom>
          <a:solidFill>
            <a:schemeClr val="tx1"/>
          </a:solidFill>
          <a:ln>
            <a:solidFill>
              <a:srgbClr val="FCE5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5E9309-4FC4-4959-BE71-0DAE435D2D8A}"/>
              </a:ext>
            </a:extLst>
          </p:cNvPr>
          <p:cNvSpPr txBox="1"/>
          <p:nvPr/>
        </p:nvSpPr>
        <p:spPr>
          <a:xfrm>
            <a:off x="1832362" y="575692"/>
            <a:ext cx="89466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spc="600" dirty="0">
                <a:solidFill>
                  <a:schemeClr val="bg1"/>
                </a:solidFill>
                <a:latin typeface="Century Gothic" panose="020B0502020202020204" pitchFamily="34" charset="0"/>
              </a:rPr>
              <a:t>С</a:t>
            </a:r>
            <a:r>
              <a:rPr lang="ru-RU" sz="4400" spc="600" dirty="0">
                <a:solidFill>
                  <a:srgbClr val="F660BA"/>
                </a:solidFill>
                <a:latin typeface="Century Gothic" panose="020B0502020202020204" pitchFamily="34" charset="0"/>
              </a:rPr>
              <a:t>ТРУКТУРА </a:t>
            </a:r>
            <a:r>
              <a:rPr lang="ru-RU" sz="4400" spc="600" dirty="0">
                <a:latin typeface="Century Gothic" panose="020B0502020202020204" pitchFamily="34" charset="0"/>
              </a:rPr>
              <a:t>ПРИЛОЖЕНИЯ</a:t>
            </a: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80DF021F-8FC5-4119-9DD2-449E9A84EFA4}"/>
              </a:ext>
            </a:extLst>
          </p:cNvPr>
          <p:cNvSpPr/>
          <p:nvPr/>
        </p:nvSpPr>
        <p:spPr>
          <a:xfrm>
            <a:off x="668654" y="1650967"/>
            <a:ext cx="1000126" cy="922657"/>
          </a:xfrm>
          <a:prstGeom prst="ellipse">
            <a:avLst/>
          </a:prstGeom>
          <a:solidFill>
            <a:srgbClr val="FCE5F3"/>
          </a:solidFill>
          <a:ln>
            <a:solidFill>
              <a:srgbClr val="FCE5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660BA"/>
              </a:solidFill>
            </a:endParaRP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53A6750F-8FFC-4494-8323-FF7341C731E2}"/>
              </a:ext>
            </a:extLst>
          </p:cNvPr>
          <p:cNvSpPr txBox="1">
            <a:spLocks/>
          </p:cNvSpPr>
          <p:nvPr/>
        </p:nvSpPr>
        <p:spPr>
          <a:xfrm>
            <a:off x="751428" y="2069376"/>
            <a:ext cx="544745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rgbClr val="F660BA"/>
                </a:solidFill>
                <a:latin typeface="Century Gothic" panose="020B0502020202020204" pitchFamily="34" charset="0"/>
              </a:rPr>
              <a:t>Activity 5</a:t>
            </a:r>
            <a:r>
              <a:rPr lang="ru-RU" sz="2400" b="1" dirty="0">
                <a:solidFill>
                  <a:srgbClr val="F660BA"/>
                </a:solidFill>
                <a:latin typeface="Century Gothic" panose="020B0502020202020204" pitchFamily="34" charset="0"/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2400" dirty="0">
                <a:latin typeface="Century Gothic" panose="020B0502020202020204" pitchFamily="34" charset="0"/>
              </a:rPr>
              <a:t>(Настройки) позволяют менять тему и иконку проекта.</a:t>
            </a:r>
            <a:endParaRPr lang="en-US" sz="2400" dirty="0"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952E5E0-F1A5-4236-AC71-15855E7442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5304" y="1577205"/>
            <a:ext cx="2180500" cy="4726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918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>
            <a:extLst>
              <a:ext uri="{FF2B5EF4-FFF2-40B4-BE49-F238E27FC236}">
                <a16:creationId xmlns:a16="http://schemas.microsoft.com/office/drawing/2014/main" id="{31359448-3EB7-4892-8F91-0E680DEC979D}"/>
              </a:ext>
            </a:extLst>
          </p:cNvPr>
          <p:cNvSpPr/>
          <p:nvPr/>
        </p:nvSpPr>
        <p:spPr>
          <a:xfrm>
            <a:off x="4014415" y="456362"/>
            <a:ext cx="1000126" cy="922657"/>
          </a:xfrm>
          <a:prstGeom prst="ellipse">
            <a:avLst/>
          </a:prstGeom>
          <a:solidFill>
            <a:schemeClr val="tx1"/>
          </a:solidFill>
          <a:ln>
            <a:solidFill>
              <a:srgbClr val="FCE5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5E9309-4FC4-4959-BE71-0DAE435D2D8A}"/>
              </a:ext>
            </a:extLst>
          </p:cNvPr>
          <p:cNvSpPr txBox="1"/>
          <p:nvPr/>
        </p:nvSpPr>
        <p:spPr>
          <a:xfrm>
            <a:off x="4362983" y="622794"/>
            <a:ext cx="41200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spc="600" dirty="0">
                <a:solidFill>
                  <a:schemeClr val="bg1"/>
                </a:solidFill>
                <a:latin typeface="Century Gothic" panose="020B0502020202020204" pitchFamily="34" charset="0"/>
              </a:rPr>
              <a:t>Т</a:t>
            </a:r>
            <a:r>
              <a:rPr lang="ru-RU" sz="4400" spc="600" dirty="0">
                <a:solidFill>
                  <a:srgbClr val="F660BA"/>
                </a:solidFill>
                <a:latin typeface="Century Gothic" panose="020B0502020202020204" pitchFamily="34" charset="0"/>
              </a:rPr>
              <a:t>ехнологии</a:t>
            </a: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80DF021F-8FC5-4119-9DD2-449E9A84EFA4}"/>
              </a:ext>
            </a:extLst>
          </p:cNvPr>
          <p:cNvSpPr/>
          <p:nvPr/>
        </p:nvSpPr>
        <p:spPr>
          <a:xfrm>
            <a:off x="668654" y="1650967"/>
            <a:ext cx="1000126" cy="922657"/>
          </a:xfrm>
          <a:prstGeom prst="ellipse">
            <a:avLst/>
          </a:prstGeom>
          <a:solidFill>
            <a:srgbClr val="FCE5F3"/>
          </a:solidFill>
          <a:ln>
            <a:solidFill>
              <a:srgbClr val="FCE5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660BA"/>
              </a:solidFill>
            </a:endParaRP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53A6750F-8FFC-4494-8323-FF7341C731E2}"/>
              </a:ext>
            </a:extLst>
          </p:cNvPr>
          <p:cNvSpPr txBox="1">
            <a:spLocks/>
          </p:cNvSpPr>
          <p:nvPr/>
        </p:nvSpPr>
        <p:spPr>
          <a:xfrm>
            <a:off x="751428" y="2069376"/>
            <a:ext cx="1077191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rgbClr val="F660BA"/>
                </a:solidFill>
                <a:latin typeface="Century Gothic" panose="020B0502020202020204" pitchFamily="34" charset="0"/>
              </a:rPr>
              <a:t>Android studio </a:t>
            </a:r>
            <a:r>
              <a:rPr lang="ru-RU" sz="2400" b="1" dirty="0">
                <a:solidFill>
                  <a:srgbClr val="F660BA"/>
                </a:solidFill>
                <a:latin typeface="Century Gothic" panose="020B0502020202020204" pitchFamily="34" charset="0"/>
              </a:rPr>
              <a:t>и прикладное</a:t>
            </a:r>
            <a:endParaRPr lang="ru-RU" sz="2400" b="1" dirty="0"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rgbClr val="F660BA"/>
                </a:solidFill>
                <a:latin typeface="Century Gothic" panose="020B0502020202020204" pitchFamily="34" charset="0"/>
              </a:rPr>
              <a:t> </a:t>
            </a:r>
            <a:r>
              <a:rPr lang="ru-RU" sz="2400" dirty="0">
                <a:latin typeface="Century Gothic" panose="020B0502020202020204" pitchFamily="34" charset="0"/>
              </a:rPr>
              <a:t>– Под прикладным подразумевается</a:t>
            </a:r>
            <a:r>
              <a:rPr lang="en-US" sz="2400" dirty="0">
                <a:latin typeface="Century Gothic" panose="020B0502020202020204" pitchFamily="34" charset="0"/>
              </a:rPr>
              <a:t>: activity, </a:t>
            </a:r>
            <a:r>
              <a:rPr lang="en-US" sz="2400" dirty="0" err="1">
                <a:latin typeface="Century Gothic" panose="020B0502020202020204" pitchFamily="34" charset="0"/>
              </a:rPr>
              <a:t>ConstraintLayout</a:t>
            </a:r>
            <a:r>
              <a:rPr lang="ru-RU" sz="2400" dirty="0">
                <a:latin typeface="Century Gothic" panose="020B0502020202020204" pitchFamily="34" charset="0"/>
              </a:rPr>
              <a:t>, встроенные элементы интерфейса(</a:t>
            </a:r>
            <a:r>
              <a:rPr lang="en-US" sz="2400" dirty="0">
                <a:latin typeface="Century Gothic" panose="020B0502020202020204" pitchFamily="34" charset="0"/>
              </a:rPr>
              <a:t>button, </a:t>
            </a:r>
            <a:r>
              <a:rPr lang="en-US" sz="2400" dirty="0" err="1">
                <a:latin typeface="Century Gothic" panose="020B0502020202020204" pitchFamily="34" charset="0"/>
              </a:rPr>
              <a:t>ImageView</a:t>
            </a:r>
            <a:r>
              <a:rPr lang="ru-RU" sz="2400" dirty="0">
                <a:latin typeface="Century Gothic" panose="020B0502020202020204" pitchFamily="34" charset="0"/>
              </a:rPr>
              <a:t>)</a:t>
            </a:r>
            <a:r>
              <a:rPr lang="en-US" sz="2400" dirty="0">
                <a:latin typeface="Century Gothic" panose="020B0502020202020204" pitchFamily="34" charset="0"/>
              </a:rPr>
              <a:t> </a:t>
            </a:r>
            <a:r>
              <a:rPr lang="ru-RU" sz="2400" dirty="0">
                <a:latin typeface="Century Gothic" panose="020B0502020202020204" pitchFamily="34" charset="0"/>
              </a:rPr>
              <a:t>и </a:t>
            </a:r>
            <a:r>
              <a:rPr lang="ru-RU" sz="2400" dirty="0" err="1">
                <a:latin typeface="Century Gothic" panose="020B0502020202020204" pitchFamily="34" charset="0"/>
              </a:rPr>
              <a:t>тд</a:t>
            </a:r>
            <a:r>
              <a:rPr lang="ru-RU" sz="2400" dirty="0">
                <a:latin typeface="Century Gothic" panose="020B0502020202020204" pitchFamily="34" charset="0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rgbClr val="F660BA"/>
                </a:solidFill>
                <a:latin typeface="Century Gothic" panose="020B0502020202020204" pitchFamily="34" charset="0"/>
              </a:rPr>
              <a:t>Service</a:t>
            </a:r>
            <a:endParaRPr lang="ru-RU" sz="2400" b="1" dirty="0">
              <a:solidFill>
                <a:srgbClr val="F660BA"/>
              </a:solidFill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entury Gothic" panose="020B0502020202020204" pitchFamily="34" charset="0"/>
              </a:rPr>
              <a:t> </a:t>
            </a:r>
            <a:r>
              <a:rPr lang="ru-RU" sz="2400" dirty="0">
                <a:latin typeface="Century Gothic" panose="020B0502020202020204" pitchFamily="34" charset="0"/>
              </a:rPr>
              <a:t>– Компонент </a:t>
            </a:r>
            <a:r>
              <a:rPr lang="en-US" sz="2400" dirty="0">
                <a:latin typeface="Century Gothic" panose="020B0502020202020204" pitchFamily="34" charset="0"/>
              </a:rPr>
              <a:t>android </a:t>
            </a:r>
            <a:r>
              <a:rPr lang="ru-RU" sz="2400" dirty="0">
                <a:latin typeface="Century Gothic" panose="020B0502020202020204" pitchFamily="34" charset="0"/>
              </a:rPr>
              <a:t>приложений, который позволяет выполнять действия в фоновом режиме.</a:t>
            </a:r>
            <a:endParaRPr lang="en-US" sz="2400" dirty="0"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973367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288</TotalTime>
  <Words>447</Words>
  <Application>Microsoft Office PowerPoint</Application>
  <PresentationFormat>Широкоэкранный</PresentationFormat>
  <Paragraphs>63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Century Gothic</vt:lpstr>
      <vt:lpstr>Courier New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Anastasia</dc:creator>
  <cp:lastModifiedBy>killer pain</cp:lastModifiedBy>
  <cp:revision>13</cp:revision>
  <dcterms:created xsi:type="dcterms:W3CDTF">2022-11-25T11:14:40Z</dcterms:created>
  <dcterms:modified xsi:type="dcterms:W3CDTF">2022-12-02T19:00:06Z</dcterms:modified>
</cp:coreProperties>
</file>