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58" r:id="rId6"/>
    <p:sldId id="270" r:id="rId7"/>
    <p:sldId id="259" r:id="rId8"/>
    <p:sldId id="271" r:id="rId9"/>
    <p:sldId id="260" r:id="rId10"/>
    <p:sldId id="272" r:id="rId11"/>
    <p:sldId id="261" r:id="rId12"/>
    <p:sldId id="274" r:id="rId13"/>
    <p:sldId id="275" r:id="rId14"/>
    <p:sldId id="262" r:id="rId15"/>
    <p:sldId id="277" r:id="rId16"/>
    <p:sldId id="287" r:id="rId17"/>
    <p:sldId id="264" r:id="rId18"/>
    <p:sldId id="279" r:id="rId19"/>
    <p:sldId id="280" r:id="rId20"/>
    <p:sldId id="265" r:id="rId21"/>
    <p:sldId id="283" r:id="rId22"/>
    <p:sldId id="284" r:id="rId23"/>
    <p:sldId id="285" r:id="rId24"/>
    <p:sldId id="286" r:id="rId25"/>
    <p:sldId id="336" r:id="rId26"/>
    <p:sldId id="337" r:id="rId27"/>
    <p:sldId id="303" r:id="rId28"/>
    <p:sldId id="311" r:id="rId29"/>
    <p:sldId id="312" r:id="rId30"/>
    <p:sldId id="313" r:id="rId31"/>
    <p:sldId id="334" r:id="rId32"/>
    <p:sldId id="338" r:id="rId33"/>
    <p:sldId id="335" r:id="rId34"/>
    <p:sldId id="314" r:id="rId35"/>
    <p:sldId id="281" r:id="rId36"/>
    <p:sldId id="301" r:id="rId37"/>
    <p:sldId id="282" r:id="rId38"/>
    <p:sldId id="300" r:id="rId39"/>
    <p:sldId id="302" r:id="rId40"/>
    <p:sldId id="299" r:id="rId41"/>
    <p:sldId id="333" r:id="rId42"/>
    <p:sldId id="298" r:id="rId43"/>
    <p:sldId id="332" r:id="rId44"/>
    <p:sldId id="304" r:id="rId45"/>
    <p:sldId id="305" r:id="rId46"/>
    <p:sldId id="306" r:id="rId47"/>
    <p:sldId id="307" r:id="rId48"/>
    <p:sldId id="308" r:id="rId49"/>
    <p:sldId id="309" r:id="rId50"/>
    <p:sldId id="330" r:id="rId51"/>
    <p:sldId id="329" r:id="rId52"/>
    <p:sldId id="33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2115" y="6093460"/>
            <a:ext cx="2527935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55"/>
            <a:ext cx="4037965" cy="601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02115" y="6093460"/>
            <a:ext cx="2527935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0955"/>
            <a:ext cx="4037965" cy="601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基础知识（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基本语法和语句规则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行和代码块：</a:t>
            </a:r>
            <a:endParaRPr lang="zh-CN" altLang="en-US"/>
          </a:p>
          <a:p>
            <a:pPr lvl="1"/>
            <a:r>
              <a:rPr lang="zh-CN" altLang="en-US"/>
              <a:t>一行可以包含一条语句，多条语句可以用分号;隔开。</a:t>
            </a:r>
            <a:endParaRPr lang="zh-CN" altLang="en-US"/>
          </a:p>
          <a:p>
            <a:pPr lvl="1"/>
            <a:r>
              <a:rPr lang="zh-CN" altLang="en-US"/>
              <a:t>代码块是一组相关的语句，通过缩进来表示。</a:t>
            </a:r>
            <a:endParaRPr lang="zh-CN" altLang="en-US"/>
          </a:p>
          <a:p>
            <a:pPr lvl="1"/>
            <a:r>
              <a:rPr lang="zh-CN" altLang="en-US"/>
              <a:t>注意：正确一致的缩进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4107180"/>
            <a:ext cx="3198495" cy="902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3677920"/>
            <a:ext cx="346964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下面代码是否能够正确执行？如果不能会报什么错误？如果能，结果是</a:t>
            </a:r>
            <a:r>
              <a:rPr lang="zh-CN" altLang="en-US"/>
              <a:t>什么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2961005"/>
            <a:ext cx="631063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当你的程序有问题时，执行会发生</a:t>
            </a:r>
            <a:r>
              <a:rPr lang="zh-CN" altLang="en-US"/>
              <a:t>错误。</a:t>
            </a:r>
            <a:endParaRPr lang="zh-CN" altLang="en-US"/>
          </a:p>
          <a:p>
            <a:r>
              <a:rPr lang="zh-CN" altLang="en-US"/>
              <a:t>这时候该如何定位错误以及修复</a:t>
            </a:r>
            <a:r>
              <a:rPr lang="zh-CN" altLang="en-US"/>
              <a:t>呢？</a:t>
            </a:r>
            <a:endParaRPr lang="zh-CN" altLang="en-US"/>
          </a:p>
          <a:p>
            <a:r>
              <a:rPr lang="zh-CN" altLang="en-US" b="1"/>
              <a:t>利用</a:t>
            </a:r>
            <a:r>
              <a:rPr lang="en-US" altLang="zh-CN" b="1"/>
              <a:t>Traceback</a:t>
            </a:r>
            <a:r>
              <a:rPr lang="zh-CN" altLang="en-US" b="1"/>
              <a:t>信息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3263900"/>
            <a:ext cx="4635500" cy="359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10" y="3851275"/>
            <a:ext cx="86614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数据类型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运算符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2400"/>
              <a:t>数据类型：</a:t>
            </a:r>
            <a:endParaRPr lang="zh-CN" altLang="en-US" sz="2400"/>
          </a:p>
          <a:p>
            <a:pPr lvl="1"/>
            <a:r>
              <a:rPr lang="zh-CN" altLang="en-US" sz="2400"/>
              <a:t>Python支持多种数据类型，包括整型、浮点型、字符串、布尔型等。</a:t>
            </a:r>
            <a:endParaRPr lang="zh-CN" altLang="en-US" sz="2400"/>
          </a:p>
          <a:p>
            <a:pPr lvl="1"/>
            <a:r>
              <a:rPr lang="zh-CN" altLang="en-US" sz="2400"/>
              <a:t>可以使用赋值语句将值赋给变量。</a:t>
            </a:r>
            <a:endParaRPr lang="zh-CN" altLang="en-US" sz="2400"/>
          </a:p>
          <a:p>
            <a:pPr lvl="0"/>
            <a:r>
              <a:rPr lang="zh-CN" altLang="en-US" sz="2400">
                <a:sym typeface="+mn-ea"/>
              </a:rPr>
              <a:t>运算符：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Python支持常见的算术运算符、比较运算符、逻辑运算符等。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运算符用于对数据进行操作和比较。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4500245"/>
            <a:ext cx="2421890" cy="1677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数据类型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运算</a:t>
            </a:r>
            <a:r>
              <a:rPr lang="zh-CN" altLang="en-US"/>
              <a:t>符</a:t>
            </a:r>
            <a:endParaRPr lang="zh-CN" altLang="en-US"/>
          </a:p>
          <a:p>
            <a:pPr lvl="1"/>
            <a:r>
              <a:rPr lang="zh-CN" altLang="en-US"/>
              <a:t>算数运算符</a:t>
            </a:r>
            <a:r>
              <a:rPr lang="en-US" altLang="zh-CN"/>
              <a:t>: + , - , *, /(</a:t>
            </a:r>
            <a:r>
              <a:rPr lang="zh-CN" altLang="en-US"/>
              <a:t>除</a:t>
            </a:r>
            <a:r>
              <a:rPr lang="en-US" altLang="zh-CN"/>
              <a:t>), //(</a:t>
            </a:r>
            <a:r>
              <a:rPr lang="zh-CN" altLang="en-US"/>
              <a:t>整除</a:t>
            </a:r>
            <a:r>
              <a:rPr lang="en-US" altLang="zh-CN"/>
              <a:t>), %(</a:t>
            </a:r>
            <a:r>
              <a:rPr lang="zh-CN" altLang="en-US"/>
              <a:t>模</a:t>
            </a:r>
            <a:r>
              <a:rPr lang="en-US" altLang="zh-CN"/>
              <a:t>) , **(</a:t>
            </a:r>
            <a:r>
              <a:rPr lang="zh-CN" altLang="en-US"/>
              <a:t>幂次方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比较运算符</a:t>
            </a:r>
            <a:r>
              <a:rPr lang="en-US" altLang="zh-CN"/>
              <a:t>: ==, &gt;, &lt; , &lt;=, &gt;=, is, is not</a:t>
            </a:r>
            <a:endParaRPr lang="en-US" altLang="zh-CN"/>
          </a:p>
          <a:p>
            <a:pPr lvl="1"/>
            <a:r>
              <a:rPr lang="zh-CN" altLang="en-US"/>
              <a:t>赋值运算符：</a:t>
            </a:r>
            <a:r>
              <a:rPr lang="en-US" altLang="zh-CN"/>
              <a:t>=, += , -=, /=, *=, %=, //=, **= </a:t>
            </a:r>
            <a:endParaRPr lang="zh-CN" altLang="en-US"/>
          </a:p>
          <a:p>
            <a:pPr lvl="1"/>
            <a:r>
              <a:rPr lang="zh-CN" altLang="en-US"/>
              <a:t>逻辑运算符</a:t>
            </a:r>
            <a:r>
              <a:rPr lang="en-US" altLang="zh-CN"/>
              <a:t>: and, or, not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4290695"/>
            <a:ext cx="22606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0" y="4303395"/>
            <a:ext cx="35306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一些示例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840" y="2296160"/>
            <a:ext cx="2115185" cy="160274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95" y="1553210"/>
            <a:ext cx="2115185" cy="4230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45" y="2011680"/>
            <a:ext cx="3375660" cy="1602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85" y="4504055"/>
            <a:ext cx="83439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条件控制语句</a:t>
            </a:r>
            <a:r>
              <a:rPr lang="en-US" altLang="zh-CN">
                <a:sym typeface="+mn-ea"/>
              </a:rPr>
              <a:t>if/elif/else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条件语句：</a:t>
            </a:r>
            <a:endParaRPr lang="zh-CN" altLang="en-US"/>
          </a:p>
          <a:p>
            <a:pPr lvl="1"/>
            <a:r>
              <a:rPr lang="zh-CN" altLang="en-US"/>
              <a:t>使用if语句来进行条件判断，根据条件执行不同的代码块。</a:t>
            </a:r>
            <a:endParaRPr lang="zh-CN" altLang="en-US"/>
          </a:p>
          <a:p>
            <a:pPr lvl="1"/>
            <a:r>
              <a:rPr lang="zh-CN" altLang="en-US"/>
              <a:t>可以使用elif和else来添加多个条件分支。</a:t>
            </a:r>
            <a:endParaRPr lang="zh-CN" altLang="en-US"/>
          </a:p>
          <a:p>
            <a:pPr lvl="0"/>
            <a:r>
              <a:rPr lang="zh-CN" altLang="en-US"/>
              <a:t>语法</a:t>
            </a:r>
            <a:r>
              <a:rPr lang="zh-CN" altLang="en-US"/>
              <a:t>规则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注意这里的</a:t>
            </a:r>
            <a:r>
              <a:rPr lang="en-US" altLang="zh-CN"/>
              <a:t>condition</a:t>
            </a:r>
            <a:r>
              <a:rPr lang="zh-CN" altLang="en-US"/>
              <a:t>的值是</a:t>
            </a:r>
            <a:r>
              <a:rPr lang="en-US" altLang="zh-CN"/>
              <a:t>True</a:t>
            </a:r>
            <a:r>
              <a:rPr lang="zh-CN" altLang="en-US"/>
              <a:t>或者</a:t>
            </a:r>
            <a:r>
              <a:rPr lang="en-US" altLang="zh-CN"/>
              <a:t>False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0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6480"/>
            <a:ext cx="2937510" cy="1038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70" y="3434080"/>
            <a:ext cx="3044190" cy="168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45" y="3342005"/>
            <a:ext cx="2478405" cy="187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40" y="222250"/>
            <a:ext cx="2054860" cy="2585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r>
              <a:rPr lang="zh-CN" altLang="en-US"/>
              <a:t>说明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9530" y="2011680"/>
            <a:ext cx="2616200" cy="168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2232025"/>
            <a:ext cx="1007745" cy="593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" y="4439285"/>
            <a:ext cx="2997200" cy="161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15" y="4654550"/>
            <a:ext cx="3677920" cy="1182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1575" y="1973580"/>
            <a:ext cx="3429000" cy="408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0" y="1973580"/>
            <a:ext cx="1580515" cy="1177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151505"/>
            <a:ext cx="4091305" cy="3843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475" y="3419475"/>
            <a:ext cx="1726565" cy="188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循环控制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循环语句：</a:t>
            </a:r>
            <a:endParaRPr lang="zh-CN" altLang="en-US"/>
          </a:p>
          <a:p>
            <a:pPr lvl="1"/>
            <a:r>
              <a:rPr lang="zh-CN" altLang="en-US"/>
              <a:t>使用for循环来遍历可迭代对象，执行相应的代码块。在 for 循环中，你可以执行任意操作，如条件判断、函数调用、数据处理等。for 循环是 Python 中常用的控制结构之一，它提供了一种方便的方式来遍历和处理可迭代对象的元素。</a:t>
            </a:r>
            <a:endParaRPr lang="zh-CN" altLang="en-US"/>
          </a:p>
          <a:p>
            <a:pPr lvl="1"/>
            <a:r>
              <a:rPr lang="zh-CN" altLang="en-US"/>
              <a:t>使用while循环在满足条件的情况下重复执行代码块。</a:t>
            </a:r>
            <a:endParaRPr lang="zh-CN" altLang="en-US"/>
          </a:p>
          <a:p>
            <a:pPr lvl="0"/>
            <a:r>
              <a:rPr lang="zh-CN" altLang="en-US"/>
              <a:t>语法</a:t>
            </a:r>
            <a:r>
              <a:rPr lang="zh-CN" altLang="en-US"/>
              <a:t>规则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4876165"/>
            <a:ext cx="2933700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4458970"/>
            <a:ext cx="40894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Python的基本语法和语句</a:t>
            </a:r>
            <a:endParaRPr lang="zh-CN" altLang="en-US"/>
          </a:p>
          <a:p>
            <a:r>
              <a:rPr lang="zh-CN" altLang="en-US"/>
              <a:t>变量、数据类型和运算符</a:t>
            </a:r>
            <a:endParaRPr lang="zh-CN" altLang="en-US"/>
          </a:p>
          <a:p>
            <a:r>
              <a:rPr lang="zh-CN" altLang="en-US"/>
              <a:t>条件语句和循环结构</a:t>
            </a:r>
            <a:endParaRPr lang="zh-CN" altLang="en-US"/>
          </a:p>
          <a:p>
            <a:r>
              <a:rPr lang="zh-CN" altLang="en-US"/>
              <a:t>函数和模块的使用</a:t>
            </a:r>
            <a:endParaRPr lang="zh-CN" altLang="en-US"/>
          </a:p>
          <a:p>
            <a:r>
              <a:rPr lang="zh-CN" altLang="en-US"/>
              <a:t>其他</a:t>
            </a:r>
            <a:endParaRPr lang="zh-CN" altLang="en-US"/>
          </a:p>
          <a:p>
            <a:pPr lvl="1"/>
            <a:r>
              <a:rPr lang="zh-CN" altLang="en-US"/>
              <a:t>初学者</a:t>
            </a:r>
            <a:r>
              <a:rPr lang="zh-CN" altLang="en-US"/>
              <a:t>易犯错误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2263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1025"/>
            <a:ext cx="7899400" cy="165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4915"/>
            <a:ext cx="14986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while</a:t>
            </a:r>
            <a:r>
              <a:rPr lang="zh-CN" altLang="en-US"/>
              <a:t>循环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8535" y="1691005"/>
            <a:ext cx="6362700" cy="330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65" y="3684905"/>
            <a:ext cx="19431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请写出下面程序的运算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820670"/>
            <a:ext cx="4060190" cy="2030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564765"/>
            <a:ext cx="353822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5291455"/>
            <a:ext cx="228600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5291455"/>
            <a:ext cx="2324735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break</a:t>
            </a:r>
            <a:r>
              <a:rPr lang="zh-CN" altLang="en-US"/>
              <a:t>与</a:t>
            </a:r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是在循环语句中用于控制循环流程的关键字</a:t>
            </a:r>
            <a:endParaRPr lang="zh-CN" altLang="en-US"/>
          </a:p>
          <a:p>
            <a:r>
              <a:rPr lang="zh-CN" altLang="en-US"/>
              <a:t>continue 用于跳过当前循环，进入下一次</a:t>
            </a:r>
            <a:r>
              <a:rPr lang="zh-CN" altLang="en-US"/>
              <a:t>循环。</a:t>
            </a:r>
            <a:endParaRPr lang="zh-CN" altLang="en-US"/>
          </a:p>
          <a:p>
            <a:r>
              <a:rPr lang="zh-CN" altLang="en-US"/>
              <a:t>break 用于完全终止循环的执行，并跳出循环体。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825625"/>
            <a:ext cx="4800600" cy="176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55" y="1762125"/>
            <a:ext cx="3175000" cy="182880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1555" y="1691005"/>
            <a:ext cx="673100" cy="142240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365" y="2687955"/>
            <a:ext cx="571500" cy="78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40" y="4343400"/>
            <a:ext cx="3797300" cy="180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930" y="4512945"/>
            <a:ext cx="1371600" cy="199390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在Python中，函数的定义使用def关键字，后面跟着函数的名称和参数列表。函数体由缩进的代码块组成，用于执行函数的任务。</a:t>
            </a:r>
            <a:endParaRPr lang="zh-CN" altLang="en-US"/>
          </a:p>
          <a:p>
            <a:pPr lvl="1"/>
            <a:r>
              <a:rPr lang="en-US" altLang="zh-CN" sz="2400"/>
              <a:t>def</a:t>
            </a:r>
            <a:r>
              <a:rPr lang="zh-CN" altLang="en-US" sz="2400"/>
              <a:t>关键字</a:t>
            </a:r>
            <a:endParaRPr lang="zh-CN" altLang="en-US" sz="2400"/>
          </a:p>
          <a:p>
            <a:pPr lvl="1"/>
            <a:r>
              <a:rPr lang="zh-CN" altLang="en-US" sz="2400"/>
              <a:t>函数名</a:t>
            </a:r>
            <a:endParaRPr lang="zh-CN" altLang="en-US" sz="2400"/>
          </a:p>
          <a:p>
            <a:pPr lvl="1"/>
            <a:r>
              <a:rPr lang="zh-CN" altLang="en-US" sz="2400"/>
              <a:t>函数参数与类型</a:t>
            </a:r>
            <a:endParaRPr lang="zh-CN" altLang="en-US" sz="2400"/>
          </a:p>
          <a:p>
            <a:pPr lvl="1"/>
            <a:r>
              <a:rPr lang="zh-CN" altLang="en-US" sz="2400"/>
              <a:t>函数返回值</a:t>
            </a:r>
            <a:endParaRPr lang="zh-CN" altLang="en-US" sz="2400"/>
          </a:p>
          <a:p>
            <a:pPr lvl="1"/>
            <a:r>
              <a:rPr lang="zh-CN" altLang="en-US" sz="2400"/>
              <a:t>冒号表示代码块的开始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3790" y="3167380"/>
            <a:ext cx="8456930" cy="26346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276600" y="2842260"/>
            <a:ext cx="1392555" cy="1171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88260" y="3227070"/>
            <a:ext cx="2607310" cy="8210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85870" y="3810000"/>
            <a:ext cx="2173605" cy="2038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48330" y="4174490"/>
            <a:ext cx="2012950" cy="6203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函数示例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4845050" cy="4351655"/>
          </a:xfrm>
        </p:spPr>
        <p:txBody>
          <a:bodyPr/>
          <a:p>
            <a:r>
              <a:rPr lang="zh-CN" altLang="en-US"/>
              <a:t>有返回值的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无返回值的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基本</a:t>
            </a:r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zh-CN" altLang="en-US"/>
              <a:t>函数</a:t>
            </a:r>
            <a:r>
              <a:rPr lang="zh-CN" altLang="en-US"/>
              <a:t>定义</a:t>
            </a:r>
            <a:endParaRPr lang="zh-CN" altLang="en-US"/>
          </a:p>
          <a:p>
            <a:pPr lvl="1"/>
            <a:r>
              <a:rPr lang="zh-CN" altLang="en-US"/>
              <a:t>函数</a:t>
            </a:r>
            <a:r>
              <a:rPr lang="zh-CN" altLang="en-US"/>
              <a:t>调用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1001395"/>
            <a:ext cx="6755765" cy="547306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832225" y="1501140"/>
            <a:ext cx="1414145" cy="5765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832225" y="2536825"/>
            <a:ext cx="1379855" cy="117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08630" y="3919220"/>
            <a:ext cx="2424430" cy="189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6290" cy="4351655"/>
          </a:xfrm>
        </p:spPr>
        <p:txBody>
          <a:bodyPr/>
          <a:p>
            <a:r>
              <a:rPr lang="zh-CN" altLang="en-US"/>
              <a:t>无参数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带参，有默认值的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985" y="1691005"/>
            <a:ext cx="5501640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</a:t>
            </a:r>
            <a:r>
              <a:rPr lang="zh-CN" altLang="en-US"/>
              <a:t>函数一般是程序的</a:t>
            </a:r>
            <a:r>
              <a:rPr lang="zh-CN" altLang="en-US"/>
              <a:t>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3280" y="365125"/>
            <a:ext cx="57785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Python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68795" y="1691005"/>
            <a:ext cx="4485005" cy="164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415" y="4055745"/>
            <a:ext cx="2438400" cy="4445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注释</a:t>
            </a:r>
            <a:endParaRPr lang="zh-CN" altLang="en-US"/>
          </a:p>
          <a:p>
            <a:pPr lvl="1"/>
            <a:r>
              <a:rPr lang="zh-CN" altLang="en-US"/>
              <a:t>标准输入</a:t>
            </a:r>
            <a:r>
              <a:rPr lang="en-US" altLang="zh-CN"/>
              <a:t>: input()</a:t>
            </a:r>
            <a:r>
              <a:rPr lang="zh-CN" altLang="en-US"/>
              <a:t>内置</a:t>
            </a:r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zh-CN" altLang="en-US"/>
              <a:t>标准输处：</a:t>
            </a:r>
            <a:r>
              <a:rPr lang="en-US" altLang="zh-CN"/>
              <a:t>print()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35375"/>
            <a:ext cx="6792595" cy="277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指包含一组相关功能的代码集合</a:t>
            </a:r>
            <a:endParaRPr lang="zh-CN" altLang="en-US"/>
          </a:p>
          <a:p>
            <a:r>
              <a:rPr lang="zh-CN" altLang="en-US"/>
              <a:t>可以被其他程序或脚本引用和重用</a:t>
            </a:r>
            <a:endParaRPr lang="zh-CN" altLang="en-US"/>
          </a:p>
          <a:p>
            <a:r>
              <a:rPr lang="zh-CN" altLang="en-US"/>
              <a:t>提高代码组织性和可</a:t>
            </a:r>
            <a:r>
              <a:rPr lang="zh-CN" altLang="en-US"/>
              <a:t>维护性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.py</a:t>
            </a:r>
            <a:r>
              <a:rPr lang="zh-CN" altLang="en-US"/>
              <a:t>为扩展名的文件</a:t>
            </a:r>
            <a:r>
              <a:rPr lang="en-US" altLang="zh-CN"/>
              <a:t>:</a:t>
            </a:r>
            <a:r>
              <a:rPr lang="zh-CN" altLang="en-US"/>
              <a:t>比如之前我们看的</a:t>
            </a:r>
            <a:r>
              <a:rPr lang="en-US" altLang="zh-CN"/>
              <a:t>config.py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我们首先新建一个文件</a:t>
            </a:r>
            <a:r>
              <a:rPr lang="en-US" altLang="zh-CN"/>
              <a:t>config.py</a:t>
            </a:r>
            <a:r>
              <a:rPr lang="zh-CN" altLang="en-US"/>
              <a:t>，并在其中定义一些变量和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然后我们新建另一个文件</a:t>
            </a:r>
            <a:r>
              <a:rPr lang="en-US" altLang="zh-CN"/>
              <a:t>greet.py</a:t>
            </a:r>
            <a:r>
              <a:rPr lang="zh-CN" altLang="en-US"/>
              <a:t>，并在</a:t>
            </a:r>
            <a:r>
              <a:rPr lang="en-US" altLang="zh-CN"/>
              <a:t>greet.py</a:t>
            </a:r>
            <a:r>
              <a:rPr lang="zh-CN" altLang="en-US"/>
              <a:t>中调用</a:t>
            </a:r>
            <a:r>
              <a:rPr lang="en-US" altLang="zh-CN"/>
              <a:t>config.py</a:t>
            </a:r>
            <a:r>
              <a:rPr lang="zh-CN" altLang="en-US"/>
              <a:t>的</a:t>
            </a:r>
            <a:r>
              <a:rPr lang="en-US" altLang="zh-CN"/>
              <a:t>self_introduction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3595370"/>
            <a:ext cx="6578600" cy="238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05" y="3412490"/>
            <a:ext cx="5156200" cy="1968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67840" y="3595370"/>
            <a:ext cx="515556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5400" b="1">
                <a:ln/>
                <a:solidFill>
                  <a:schemeClr val="accent4"/>
                </a:solidFill>
                <a:effectLst/>
              </a:rPr>
              <a:t>config.py</a:t>
            </a:r>
            <a:endParaRPr lang="en-US" altLang="zh-CN" sz="5400" b="1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58785" y="3412490"/>
            <a:ext cx="515556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5400" b="1">
                <a:solidFill>
                  <a:schemeClr val="accent4"/>
                </a:solidFill>
                <a:effectLst/>
              </a:rPr>
              <a:t>greet.py</a:t>
            </a:r>
            <a:endParaRPr lang="en-US" altLang="zh-CN" sz="5400" b="1"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3630" y="3895090"/>
            <a:ext cx="1851025" cy="73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80630" y="4768850"/>
            <a:ext cx="4498975" cy="73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了解更多</a:t>
            </a:r>
            <a:r>
              <a:rPr lang="en-US" altLang="zh-CN"/>
              <a:t>python</a:t>
            </a:r>
            <a:r>
              <a:rPr lang="zh-CN" altLang="en-US"/>
              <a:t>相关文件</a:t>
            </a:r>
            <a:r>
              <a:rPr lang="zh-CN" altLang="en-US"/>
              <a:t>后缀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`.pyi` 和 `.pyc` 都与 Python 的模块文件相关。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`.pyi` 文件：这是类型注解文件，通常用于静态类型检查。它们提供了关于模块中函数、类和变量的类型信息，但不包含实际的执行代码。`.pyi` 文件中的注解可以帮助编辑器和类型检查工具进行静态分析，以提供更好的代码补全、错误检查和类型推断等功能。这些文件通常是由类型检查器或类型注解工具生成的，并不影响程序的实际运行。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`.pyc` 文件：这是 Python 编译后的字节码文件，用于提高代码执行的性能。当 Python 解释器运行一个模块时，它会将模块中的代码转换为字节码并保存到 `.pyc` 文件中。下次再次运行该模块时，解释器会先检查是否存在对应的 `.pyc` 文件，如果存在且未过期，则会直接加载字节码进行执行，从而提高了执行效率。`.pyc` 文件通常是在首次运行或模块发生变化时自动生成或更新的。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总结来说，`.pyi` 文件用于静态类型检查和类型提示，而 `.pyc` 文件用于提高代码的执行效率。`.pyi` 文件对程序的实际运行没有影响，而 `.pyc` 文件可以加快模块的加载和执行速度。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52825" cy="4351655"/>
          </a:xfrm>
        </p:spPr>
        <p:txBody>
          <a:bodyPr>
            <a:noAutofit/>
          </a:bodyPr>
          <a:p>
            <a:r>
              <a:rPr lang="zh-CN" altLang="en-US" sz="2000"/>
              <a:t>下列哪个选项描述了函数的返回值？</a:t>
            </a:r>
            <a:endParaRPr lang="zh-CN" altLang="en-US" sz="2000"/>
          </a:p>
          <a:p>
            <a:r>
              <a:rPr lang="zh-CN" altLang="en-US" sz="2000"/>
              <a:t>a) 函数调用</a:t>
            </a:r>
            <a:endParaRPr lang="zh-CN" altLang="en-US" sz="2000"/>
          </a:p>
          <a:p>
            <a:r>
              <a:rPr lang="zh-CN" altLang="en-US" sz="2000"/>
              <a:t>b) 函数定义</a:t>
            </a:r>
            <a:endParaRPr lang="zh-CN" altLang="en-US" sz="2000"/>
          </a:p>
          <a:p>
            <a:r>
              <a:rPr lang="zh-CN" altLang="en-US" sz="2000"/>
              <a:t>c) 函数参数</a:t>
            </a:r>
            <a:endParaRPr lang="zh-CN" altLang="en-US" sz="2000"/>
          </a:p>
          <a:p>
            <a:r>
              <a:rPr lang="zh-CN" altLang="en-US" sz="2000"/>
              <a:t>d) 函数返回语句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66615" y="1825625"/>
            <a:ext cx="355282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下列哪个选项描述了函数的参数？</a:t>
            </a:r>
            <a:endParaRPr lang="zh-CN" altLang="en-US" sz="2000"/>
          </a:p>
          <a:p>
            <a:r>
              <a:rPr lang="zh-CN" altLang="en-US" sz="2000"/>
              <a:t>a) 函数调用</a:t>
            </a:r>
            <a:endParaRPr lang="zh-CN" altLang="en-US" sz="2000"/>
          </a:p>
          <a:p>
            <a:r>
              <a:rPr lang="zh-CN" altLang="en-US" sz="2000"/>
              <a:t>b) 函数定义</a:t>
            </a:r>
            <a:endParaRPr lang="zh-CN" altLang="en-US" sz="2000"/>
          </a:p>
          <a:p>
            <a:r>
              <a:rPr lang="zh-CN" altLang="en-US" sz="2000"/>
              <a:t>c) 函数返回值</a:t>
            </a:r>
            <a:endParaRPr lang="zh-CN" altLang="en-US" sz="2000"/>
          </a:p>
          <a:p>
            <a:r>
              <a:rPr lang="zh-CN" altLang="en-US" sz="2000"/>
              <a:t>d) 函数参数列表</a:t>
            </a:r>
            <a:endParaRPr lang="zh-CN" altLang="en-US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495030" y="1969770"/>
            <a:ext cx="355282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函数可以有多个返回值吗？</a:t>
            </a:r>
            <a:endParaRPr lang="zh-CN" altLang="en-US" sz="2000"/>
          </a:p>
          <a:p>
            <a:r>
              <a:rPr lang="zh-CN" altLang="en-US" sz="2000"/>
              <a:t>a) 是</a:t>
            </a:r>
            <a:endParaRPr lang="zh-CN" altLang="en-US" sz="2000"/>
          </a:p>
          <a:p>
            <a:r>
              <a:rPr lang="zh-CN" altLang="en-US" sz="2000"/>
              <a:t>b) 否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编写一个程序，使用 while 循环和 for 循环分别计算并打印从 1 到 10 的奇数和偶数之和。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r>
              <a:rPr lang="en-US" altLang="zh-CN"/>
              <a:t>1</a:t>
            </a:r>
            <a:r>
              <a:rPr lang="zh-CN" altLang="en-US"/>
              <a:t>答题示例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691005"/>
            <a:ext cx="5760720" cy="314769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630" y="5334635"/>
            <a:ext cx="3585845" cy="1325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1512570"/>
            <a:ext cx="4643120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math</a:t>
            </a:r>
            <a:r>
              <a:rPr lang="zh-CN" altLang="en-US"/>
              <a:t>库计算以下内容：</a:t>
            </a:r>
            <a:r>
              <a:rPr lang="en-US" altLang="zh-CN"/>
              <a:t>(</a:t>
            </a:r>
            <a:r>
              <a:rPr lang="zh-CN" altLang="en-US"/>
              <a:t>参考下一页</a:t>
            </a:r>
            <a:r>
              <a:rPr lang="en-US" altLang="zh-CN"/>
              <a:t>ppt</a:t>
            </a:r>
            <a:r>
              <a:rPr lang="zh-CN" altLang="en-US"/>
              <a:t>的函数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计算</a:t>
            </a:r>
            <a:r>
              <a:rPr lang="en-US" altLang="zh-CN"/>
              <a:t>pi</a:t>
            </a:r>
            <a:r>
              <a:rPr lang="zh-CN" altLang="en-US"/>
              <a:t>的开根号</a:t>
            </a:r>
            <a:r>
              <a:rPr lang="zh-CN" altLang="en-US"/>
              <a:t>值。</a:t>
            </a:r>
            <a:endParaRPr lang="zh-CN" altLang="en-US"/>
          </a:p>
          <a:p>
            <a:pPr lvl="1"/>
            <a:r>
              <a:rPr lang="zh-CN" altLang="en-US"/>
              <a:t>计算</a:t>
            </a:r>
            <a:r>
              <a:rPr lang="en-US" altLang="zh-CN"/>
              <a:t>6</a:t>
            </a:r>
            <a:r>
              <a:rPr lang="zh-CN" altLang="en-US"/>
              <a:t>的</a:t>
            </a:r>
            <a:r>
              <a:rPr lang="en-US" altLang="zh-CN"/>
              <a:t>4</a:t>
            </a:r>
            <a:r>
              <a:rPr lang="zh-CN" altLang="en-US"/>
              <a:t>次方</a:t>
            </a:r>
            <a:endParaRPr lang="zh-CN" altLang="en-US"/>
          </a:p>
          <a:p>
            <a:pPr lvl="1"/>
            <a:r>
              <a:rPr lang="zh-CN" altLang="en-US"/>
              <a:t>计算</a:t>
            </a:r>
            <a:r>
              <a:rPr lang="en-US" altLang="zh-CN"/>
              <a:t>log 2( 100)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r>
              <a:rPr lang="en-US" altLang="zh-CN"/>
              <a:t> -3</a:t>
            </a:r>
            <a:r>
              <a:rPr lang="zh-CN" altLang="en-US"/>
              <a:t>的</a:t>
            </a:r>
            <a:r>
              <a:rPr lang="zh-CN" altLang="en-US"/>
              <a:t>绝对值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math</a:t>
            </a:r>
            <a:r>
              <a:rPr lang="zh-CN" altLang="en-US"/>
              <a:t>库参考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math.sqrt(x)：计算给定数值x的平方根。</a:t>
            </a:r>
            <a:endParaRPr lang="zh-CN" altLang="en-US"/>
          </a:p>
          <a:p>
            <a:r>
              <a:rPr lang="zh-CN" altLang="en-US"/>
              <a:t>math.pow(x, y)：计算x的y次幂。</a:t>
            </a:r>
            <a:endParaRPr lang="zh-CN" altLang="en-US"/>
          </a:p>
          <a:p>
            <a:r>
              <a:rPr lang="zh-CN" altLang="en-US"/>
              <a:t>math.exp(x)：计算以e为底的指数函数，返回e的x次幂。</a:t>
            </a:r>
            <a:endParaRPr lang="zh-CN" altLang="en-US"/>
          </a:p>
          <a:p>
            <a:r>
              <a:rPr lang="zh-CN" altLang="en-US"/>
              <a:t>math.log(x, base)：计算给定数值x的对数。可选参数base用于指定对数的底，默认为e（自然对数）。</a:t>
            </a:r>
            <a:endParaRPr lang="zh-CN" altLang="en-US"/>
          </a:p>
          <a:p>
            <a:r>
              <a:rPr lang="zh-CN" altLang="en-US"/>
              <a:t>math.sin(x)、math.cos(x)、math.tan(x)：计算给定角度x的正弦、余弦和正切值（单位为弧度）。</a:t>
            </a:r>
            <a:endParaRPr lang="zh-CN" altLang="en-US"/>
          </a:p>
          <a:p>
            <a:r>
              <a:rPr lang="zh-CN" altLang="en-US"/>
              <a:t>math.radians(x)、math.degrees(x)：用于角度与弧度之间的转换。</a:t>
            </a:r>
            <a:endParaRPr lang="zh-CN" altLang="en-US"/>
          </a:p>
          <a:p>
            <a:r>
              <a:rPr lang="zh-CN" altLang="en-US"/>
              <a:t>math.ceil(x)：返回大于或等于给定数值x的最小整数。</a:t>
            </a:r>
            <a:endParaRPr lang="zh-CN" altLang="en-US"/>
          </a:p>
          <a:p>
            <a:r>
              <a:rPr lang="zh-CN" altLang="en-US"/>
              <a:t>math.floor(x)：返回小于或等于给定数值x的最大整数。</a:t>
            </a:r>
            <a:endParaRPr lang="zh-CN" altLang="en-US"/>
          </a:p>
          <a:p>
            <a:r>
              <a:rPr lang="zh-CN" altLang="en-US"/>
              <a:t>math.factorial(x)：计算给定非负整数x的阶乘。</a:t>
            </a:r>
            <a:endParaRPr lang="zh-CN" altLang="en-US"/>
          </a:p>
          <a:p>
            <a:r>
              <a:rPr lang="zh-CN" altLang="en-US"/>
              <a:t>math.fabs(x)：返回给定数值x的绝对值。</a:t>
            </a:r>
            <a:endParaRPr lang="zh-CN" altLang="en-US"/>
          </a:p>
          <a:p>
            <a:r>
              <a:rPr lang="zh-CN" altLang="en-US"/>
              <a:t>math.trunc(x)：返回给定数值x的整数部分。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r>
              <a:rPr lang="en-US" altLang="zh-CN"/>
              <a:t>2</a:t>
            </a:r>
            <a:r>
              <a:rPr lang="zh-CN" altLang="en-US"/>
              <a:t>答案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037965" cy="4233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60" y="2555240"/>
            <a:ext cx="5782310" cy="25057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课堂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初学者</a:t>
            </a:r>
            <a:r>
              <a:rPr lang="zh-CN" altLang="en-US">
                <a:sym typeface="+mn-ea"/>
              </a:rPr>
              <a:t>易犯错误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</a:t>
            </a:r>
            <a:r>
              <a:rPr lang="en-US" altLang="zh-CN">
                <a:sym typeface="+mn-ea"/>
              </a:rPr>
              <a:t>ython</a:t>
            </a:r>
            <a:r>
              <a:rPr lang="zh-CN" altLang="en-US">
                <a:sym typeface="+mn-ea"/>
              </a:rPr>
              <a:t>异常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错误及基本的排查方法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基本语法和语句</a:t>
            </a:r>
            <a:r>
              <a:rPr lang="zh-CN" altLang="en-US"/>
              <a:t>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注释</a:t>
            </a:r>
            <a:r>
              <a:rPr lang="en-US" altLang="zh-CN"/>
              <a:t>:</a:t>
            </a:r>
            <a:r>
              <a:rPr lang="zh-CN" altLang="en-US"/>
              <a:t>不会执行的</a:t>
            </a:r>
            <a:r>
              <a:rPr lang="zh-CN" altLang="en-US"/>
              <a:t>代码块</a:t>
            </a:r>
            <a:endParaRPr lang="zh-CN" altLang="en-US"/>
          </a:p>
          <a:p>
            <a:pPr lvl="1"/>
            <a:r>
              <a:rPr lang="zh-CN" altLang="en-US"/>
              <a:t>使用#符号来添加单行注释。</a:t>
            </a:r>
            <a:endParaRPr lang="zh-CN" altLang="en-US"/>
          </a:p>
          <a:p>
            <a:pPr lvl="1"/>
            <a:r>
              <a:rPr lang="zh-CN" altLang="en-US"/>
              <a:t>使用'''或"""来添加多行注释。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195" y="1825625"/>
            <a:ext cx="3333115" cy="2548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7590"/>
            <a:ext cx="8545195" cy="27019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初学者</a:t>
            </a:r>
            <a:r>
              <a:rPr lang="zh-CN" altLang="en-US"/>
              <a:t>易犯错误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代码中出现中文符号例如常见的中文逗号，冒号：括号（）都是错误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缩进</a:t>
            </a:r>
            <a:r>
              <a:rPr lang="zh-CN" altLang="en-US"/>
              <a:t>错乱</a:t>
            </a:r>
            <a:endParaRPr lang="zh-CN" altLang="en-US"/>
          </a:p>
          <a:p>
            <a:pPr lvl="1"/>
            <a:r>
              <a:rPr lang="zh-CN" altLang="en-US"/>
              <a:t>同一块代码有的缩进，有的不</a:t>
            </a:r>
            <a:r>
              <a:rPr lang="zh-CN" altLang="en-US"/>
              <a:t>缩进。</a:t>
            </a:r>
            <a:endParaRPr lang="zh-CN" altLang="en-US"/>
          </a:p>
          <a:p>
            <a:pPr lvl="1"/>
            <a:r>
              <a:rPr lang="zh-CN" altLang="en-US"/>
              <a:t>有的用</a:t>
            </a:r>
            <a:r>
              <a:rPr lang="en-US" altLang="zh-CN"/>
              <a:t>2</a:t>
            </a:r>
            <a:r>
              <a:rPr lang="zh-CN" altLang="en-US"/>
              <a:t>个空格缩进，有的用</a:t>
            </a:r>
            <a:r>
              <a:rPr lang="en-US" altLang="zh-CN"/>
              <a:t>4</a:t>
            </a:r>
            <a:r>
              <a:rPr lang="zh-CN" altLang="en-US"/>
              <a:t>个空格</a:t>
            </a:r>
            <a:r>
              <a:rPr lang="zh-CN" altLang="en-US"/>
              <a:t>缩进。</a:t>
            </a:r>
            <a:endParaRPr lang="zh-CN" altLang="en-US"/>
          </a:p>
          <a:p>
            <a:r>
              <a:rPr lang="zh-CN" altLang="en-US"/>
              <a:t>混淆</a:t>
            </a:r>
            <a:r>
              <a:rPr lang="zh-CN" altLang="en-US"/>
              <a:t>运算符：使用错误的运算符，例如使用赋值运算符 = 而不是相等运算符 == 进行条件判断。</a:t>
            </a:r>
            <a:endParaRPr lang="zh-CN" altLang="en-US"/>
          </a:p>
          <a:p>
            <a:r>
              <a:rPr lang="zh-CN" altLang="en-US"/>
              <a:t>函数无返回值，但却使用函数返回</a:t>
            </a:r>
            <a:r>
              <a:rPr lang="zh-CN" altLang="en-US"/>
              <a:t>结果。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异常与</a:t>
            </a:r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5285740" cy="4351655"/>
          </a:xfrm>
        </p:spPr>
        <p:txBody>
          <a:bodyPr>
            <a:noAutofit/>
          </a:bodyPr>
          <a:p>
            <a:r>
              <a:rPr lang="zh-CN" altLang="en-US" sz="1800"/>
              <a:t>BaseException: 所有异常类的基类</a:t>
            </a:r>
            <a:endParaRPr lang="zh-CN" altLang="en-US" sz="1800"/>
          </a:p>
          <a:p>
            <a:r>
              <a:rPr lang="zh-CN" altLang="en-US" sz="1800"/>
              <a:t>Exception: 大多数常见异常类的基类</a:t>
            </a:r>
            <a:endParaRPr lang="zh-CN" altLang="en-US" sz="1800"/>
          </a:p>
          <a:p>
            <a:r>
              <a:rPr lang="zh-CN" altLang="en-US" sz="1800"/>
              <a:t>ArithmeticError: 与数值运算相关的异常类的基类</a:t>
            </a:r>
            <a:endParaRPr lang="zh-CN" altLang="en-US" sz="1800"/>
          </a:p>
          <a:p>
            <a:r>
              <a:rPr lang="zh-CN" altLang="en-US" sz="1800"/>
              <a:t>ZeroDivisionError: 除以零的异常类</a:t>
            </a:r>
            <a:endParaRPr lang="zh-CN" altLang="en-US" sz="1800"/>
          </a:p>
          <a:p>
            <a:r>
              <a:rPr lang="zh-CN" altLang="en-US" sz="1800"/>
              <a:t>OverflowError: 数值溢出的异常类</a:t>
            </a:r>
            <a:endParaRPr lang="zh-CN" altLang="en-US" sz="1800"/>
          </a:p>
          <a:p>
            <a:r>
              <a:rPr lang="zh-CN" altLang="en-US" sz="1800"/>
              <a:t>AssertionError: 断言失败的异常类</a:t>
            </a:r>
            <a:endParaRPr lang="zh-CN" altLang="en-US" sz="1800"/>
          </a:p>
          <a:p>
            <a:r>
              <a:rPr lang="zh-CN" altLang="en-US" sz="1800"/>
              <a:t>AttributeError: 属性引用或赋值失败的异常类</a:t>
            </a:r>
            <a:endParaRPr lang="zh-CN" altLang="en-US" sz="1800"/>
          </a:p>
          <a:p>
            <a:r>
              <a:rPr lang="zh-CN" altLang="en-US" sz="1800"/>
              <a:t>EOFError: 文件末尾（end-of-file）异常类</a:t>
            </a:r>
            <a:endParaRPr lang="zh-CN" altLang="en-US" sz="1800"/>
          </a:p>
          <a:p>
            <a:r>
              <a:rPr lang="zh-CN" altLang="en-US" sz="1800"/>
              <a:t>ImportError: 导入模块失败的异常类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68440" y="1825625"/>
            <a:ext cx="440309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ImportError: 导入模块失败的异常类</a:t>
            </a:r>
            <a:endParaRPr lang="zh-CN" altLang="en-US" sz="2000"/>
          </a:p>
          <a:p>
            <a:r>
              <a:rPr lang="zh-CN" altLang="en-US" sz="2000"/>
              <a:t>IndexError: 索引越界的异常类</a:t>
            </a:r>
            <a:endParaRPr lang="zh-CN" altLang="en-US" sz="2000"/>
          </a:p>
          <a:p>
            <a:r>
              <a:rPr lang="zh-CN" altLang="en-US" sz="2000"/>
              <a:t>KeyError: 字典中不存在的键的异常类</a:t>
            </a:r>
            <a:endParaRPr lang="zh-CN" altLang="en-US" sz="2000"/>
          </a:p>
          <a:p>
            <a:r>
              <a:rPr lang="zh-CN" altLang="en-US" sz="2000"/>
              <a:t>NameError: 未声明的变量名或函数名的异常类</a:t>
            </a:r>
            <a:endParaRPr lang="zh-CN" altLang="en-US" sz="2000"/>
          </a:p>
          <a:p>
            <a:r>
              <a:rPr lang="zh-CN" altLang="en-US" sz="2000"/>
              <a:t>TypeError: 类型不匹配的异常类</a:t>
            </a:r>
            <a:endParaRPr lang="zh-CN" altLang="en-US" sz="2000"/>
          </a:p>
          <a:p>
            <a:r>
              <a:rPr lang="zh-CN" altLang="en-US" sz="2000"/>
              <a:t>ValueError: 值不合法的异常类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6570980" y="1483995"/>
            <a:ext cx="4771390" cy="3514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83960" y="492125"/>
            <a:ext cx="566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常见错误</a:t>
            </a:r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异常</a:t>
            </a:r>
            <a:endParaRPr lang="zh-CN" altLang="en-US" sz="72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如何来查看回溯信息</a:t>
            </a:r>
            <a:r>
              <a:rPr lang="en-US" altLang="zh-CN"/>
              <a:t>(Traceback)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635" y="1691005"/>
            <a:ext cx="1092009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ZeroDivisionError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175" y="1885950"/>
            <a:ext cx="8333740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</a:t>
            </a:r>
            <a:r>
              <a:rPr lang="zh-CN" altLang="en-US">
                <a:sym typeface="+mn-ea"/>
              </a:rPr>
              <a:t>Error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3255"/>
            <a:ext cx="10014585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AssertionError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980" y="2053590"/>
            <a:ext cx="7393940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IndexError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5720" y="1819910"/>
            <a:ext cx="923099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KeyError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9520" y="1691005"/>
            <a:ext cx="10095865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NameError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6125" y="1725295"/>
            <a:ext cx="87090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较复杂的错误栈信息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33370"/>
            <a:ext cx="10515600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下面代码是否正确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下面代码输出结果是</a:t>
            </a:r>
            <a:r>
              <a:rPr lang="zh-CN" altLang="en-US"/>
              <a:t>什么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88205"/>
            <a:ext cx="6423660" cy="1811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245"/>
            <a:ext cx="4266565" cy="1325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405" y="5592445"/>
            <a:ext cx="8509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322445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0"/>
            <a:ext cx="50253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90" y="1825625"/>
            <a:ext cx="10515600" cy="4351338"/>
          </a:xfrm>
        </p:spPr>
        <p:txBody>
          <a:bodyPr/>
          <a:p>
            <a:r>
              <a:rPr lang="zh-CN" altLang="en-US"/>
              <a:t>学会使用</a:t>
            </a:r>
            <a:r>
              <a:rPr lang="en-US" altLang="zh-CN"/>
              <a:t>python</a:t>
            </a:r>
            <a:r>
              <a:rPr lang="zh-CN" altLang="en-US"/>
              <a:t>基本语法编写简单的</a:t>
            </a:r>
            <a:r>
              <a:rPr lang="zh-CN" altLang="en-US"/>
              <a:t>程序</a:t>
            </a:r>
            <a:endParaRPr lang="zh-CN" altLang="en-US"/>
          </a:p>
          <a:p>
            <a:pPr lvl="1"/>
            <a:r>
              <a:rPr lang="zh-CN" altLang="en-US"/>
              <a:t>利用各种控制</a:t>
            </a:r>
            <a:r>
              <a:rPr lang="zh-CN" altLang="en-US"/>
              <a:t>语句</a:t>
            </a:r>
            <a:endParaRPr lang="zh-CN" altLang="en-US"/>
          </a:p>
          <a:p>
            <a:pPr lvl="0"/>
            <a:r>
              <a:rPr lang="zh-CN" altLang="en-US"/>
              <a:t>学会编写</a:t>
            </a:r>
            <a:r>
              <a:rPr lang="zh-CN" altLang="en-US"/>
              <a:t>及调用函数（模块内</a:t>
            </a:r>
            <a:r>
              <a:rPr lang="zh-CN" altLang="en-US"/>
              <a:t>和跨模块）</a:t>
            </a:r>
            <a:endParaRPr lang="zh-CN" altLang="en-US"/>
          </a:p>
          <a:p>
            <a:pPr lvl="0"/>
            <a:r>
              <a:rPr lang="zh-CN" altLang="en-US"/>
              <a:t>学会查看基本的报错以及解决代码</a:t>
            </a:r>
            <a:r>
              <a:rPr lang="en-US" altLang="zh-CN"/>
              <a:t>bug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基本语法和语句规则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缩进</a:t>
            </a:r>
            <a:endParaRPr lang="zh-CN" altLang="en-US"/>
          </a:p>
          <a:p>
            <a:pPr lvl="1"/>
            <a:r>
              <a:rPr lang="zh-CN" altLang="en-US"/>
              <a:t>Python使用缩进来表示代码块，推荐使用4个空格进行缩进。</a:t>
            </a:r>
            <a:endParaRPr lang="zh-CN" altLang="en-US"/>
          </a:p>
          <a:p>
            <a:pPr lvl="1"/>
            <a:r>
              <a:rPr lang="zh-CN" altLang="en-US"/>
              <a:t>缩进的方式决定了代码块的层级关系，例如条件语句、循环语句和函数定义。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94100"/>
            <a:ext cx="4429125" cy="2317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3677920"/>
            <a:ext cx="346964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下面代码是否正确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下面代码的执行结果</a:t>
            </a:r>
            <a:r>
              <a:rPr lang="zh-CN" altLang="en-US"/>
              <a:t>是？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045" y="2549525"/>
            <a:ext cx="3056255" cy="132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" y="4967605"/>
            <a:ext cx="2576830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55" y="2761615"/>
            <a:ext cx="3429000" cy="90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65" y="5660390"/>
            <a:ext cx="8509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基本语法和语句规则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655"/>
          </a:xfrm>
        </p:spPr>
        <p:txBody>
          <a:bodyPr/>
          <a:p>
            <a:r>
              <a:rPr lang="zh-CN" altLang="en-US"/>
              <a:t>标识符：</a:t>
            </a:r>
            <a:endParaRPr lang="zh-CN" altLang="en-US"/>
          </a:p>
          <a:p>
            <a:pPr lvl="1"/>
            <a:r>
              <a:rPr lang="zh-CN" altLang="en-US"/>
              <a:t>标识符是用来命名变量、函数、类等的名称。</a:t>
            </a:r>
            <a:endParaRPr lang="zh-CN" altLang="en-US"/>
          </a:p>
          <a:p>
            <a:pPr lvl="1"/>
            <a:r>
              <a:rPr lang="zh-CN" altLang="en-US"/>
              <a:t>标识符由字母、数字和下划线组成，不能以数字开头。</a:t>
            </a:r>
            <a:endParaRPr lang="zh-CN" altLang="en-US"/>
          </a:p>
          <a:p>
            <a:pPr lvl="1"/>
            <a:r>
              <a:rPr lang="zh-CN" altLang="en-US"/>
              <a:t>区分大小写，且不能使用Python的关键字作为标识符。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9560" y="1691005"/>
            <a:ext cx="598424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下面代码是否能正确执行，可以的话，结果是</a:t>
            </a:r>
            <a:r>
              <a:rPr lang="zh-CN" altLang="en-US"/>
              <a:t>什么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476500"/>
            <a:ext cx="4069080" cy="132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476500"/>
            <a:ext cx="3441700" cy="96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5" y="4422140"/>
            <a:ext cx="2438400" cy="82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120" y="4422140"/>
            <a:ext cx="1358900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85" y="5796280"/>
            <a:ext cx="2108200" cy="39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320" y="5377180"/>
            <a:ext cx="26797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3447</Words>
  <Application>WPS 演示</Application>
  <PresentationFormat>Widescreen</PresentationFormat>
  <Paragraphs>300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Calibri Light</vt:lpstr>
      <vt:lpstr>Helvetica Neue</vt:lpstr>
      <vt:lpstr>宋体-简</vt:lpstr>
      <vt:lpstr>Calibri</vt:lpstr>
      <vt:lpstr>微软雅黑</vt:lpstr>
      <vt:lpstr>汉仪旗黑</vt:lpstr>
      <vt:lpstr>宋体</vt:lpstr>
      <vt:lpstr>Arial Unicode MS</vt:lpstr>
      <vt:lpstr>Office Theme</vt:lpstr>
      <vt:lpstr>Python基础知识（一）</vt:lpstr>
      <vt:lpstr>今日内容</vt:lpstr>
      <vt:lpstr>第一个Python程序</vt:lpstr>
      <vt:lpstr>基本语法和语句规则</vt:lpstr>
      <vt:lpstr>小测试</vt:lpstr>
      <vt:lpstr>基本语法和语句规则</vt:lpstr>
      <vt:lpstr>小测试</vt:lpstr>
      <vt:lpstr>基本语法和语句规则</vt:lpstr>
      <vt:lpstr>小测试</vt:lpstr>
      <vt:lpstr>基本语法和语句规则</vt:lpstr>
      <vt:lpstr>小测试</vt:lpstr>
      <vt:lpstr>错误处理</vt:lpstr>
      <vt:lpstr>数据类型&amp;运算符</vt:lpstr>
      <vt:lpstr>数据类型&amp;运算符</vt:lpstr>
      <vt:lpstr>一些示例</vt:lpstr>
      <vt:lpstr>条件控制语句if/elif/else</vt:lpstr>
      <vt:lpstr>举例说明</vt:lpstr>
      <vt:lpstr>小测试</vt:lpstr>
      <vt:lpstr>循环控制语句</vt:lpstr>
      <vt:lpstr>for循环示例</vt:lpstr>
      <vt:lpstr>for循环示例</vt:lpstr>
      <vt:lpstr>while循环示例</vt:lpstr>
      <vt:lpstr>小测试</vt:lpstr>
      <vt:lpstr>PowerPoint 演示文稿</vt:lpstr>
      <vt:lpstr>PowerPoint 演示文稿</vt:lpstr>
      <vt:lpstr>函数</vt:lpstr>
      <vt:lpstr>函数示例</vt:lpstr>
      <vt:lpstr>函数示例</vt:lpstr>
      <vt:lpstr>main函数</vt:lpstr>
      <vt:lpstr>PowerPoint 演示文稿</vt:lpstr>
      <vt:lpstr>模块</vt:lpstr>
      <vt:lpstr>PowerPoint 演示文稿</vt:lpstr>
      <vt:lpstr>小测试</vt:lpstr>
      <vt:lpstr>课后作业1</vt:lpstr>
      <vt:lpstr>课后作业1答题示例</vt:lpstr>
      <vt:lpstr>课后作业2</vt:lpstr>
      <vt:lpstr>math库参考函数</vt:lpstr>
      <vt:lpstr>课后作业2答案示例</vt:lpstr>
      <vt:lpstr>小课堂</vt:lpstr>
      <vt:lpstr>初学者易犯错误</vt:lpstr>
      <vt:lpstr>python异常与错误</vt:lpstr>
      <vt:lpstr>PowerPoint 演示文稿</vt:lpstr>
      <vt:lpstr>ZeroDivisionError</vt:lpstr>
      <vt:lpstr>TypeError</vt:lpstr>
      <vt:lpstr>AssertionError</vt:lpstr>
      <vt:lpstr>IndexError</vt:lpstr>
      <vt:lpstr>KeyError</vt:lpstr>
      <vt:lpstr>NameError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lilianli</dc:creator>
  <cp:lastModifiedBy>lilianli</cp:lastModifiedBy>
  <cp:revision>218</cp:revision>
  <dcterms:created xsi:type="dcterms:W3CDTF">2023-07-04T13:38:52Z</dcterms:created>
  <dcterms:modified xsi:type="dcterms:W3CDTF">2023-07-04T13:38:52Z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2052-5.3.0.7932</vt:lpwstr>
  </property>
</Properties>
</file>