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FD60-0003-45A5-8F7E-58AADC21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F00AC-8FF7-4C0A-A2A2-829CD10C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9268-B97C-4BE5-A57E-91986E8F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8530-E0F2-4B53-98A2-9D77685A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7799-6FC0-4828-AB79-F2C4C636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7C0B-D541-4D11-91A3-7901BADE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9BA8-192A-4B03-88AD-6E02F4D6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CC73-0C25-4756-B20A-86B9824B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9815-3C1C-422E-9DCF-C48B6426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DE5A-CA39-414B-9E8F-4ACEF1A4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819DB-1700-49B7-A383-F0C9B6848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BF78A-2FD1-444D-8004-EAF6F8DFD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3D87-8D6B-4D67-9C84-EFF93AB8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9171-A05A-4EEC-8246-0C079913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9A10-1A87-46AF-A3FB-CBC40448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F5B5-CC82-4BDC-A60D-3CE44DED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2BA3-41FC-4C65-9AF9-7DA88378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498-1CDB-4E08-8136-70F4C2B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6D5F-D3FC-4D24-90F2-F8636D5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70C0-4904-48BE-AD43-1BF2B72A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D36A-31B9-4F71-93CC-FD04D3B5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A9B2-15EB-4DEE-AB10-3D241DFB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985A-08F7-49AA-9030-18C3D393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BC80-CAD0-4BC9-9403-2C76A297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A3C8-A099-46A5-BEB3-5EB71E88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A12-FAB6-4E11-8A88-86AFA15B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E5DB-4E17-4D81-B047-FC6BC399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4E10-0DEA-452C-8C50-C5B5D7C0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9DFF-43C3-40A1-A6E3-D0C2ADEB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FE40-1641-4CA0-8D16-4C146C3C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B7A7-9952-43DA-812D-1A5F149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29B3-B233-4BC0-90A1-94AED8DC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086B-EBA0-4A7E-B6D4-78A3AF6C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567C4-9603-49EF-A8DF-4B961D7D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B62F-A938-4955-BB75-605A0671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17495-274B-4D17-A596-DC712121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11BC-560B-475E-A237-0E78D47B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B3950-6767-4E6F-BC16-558BC668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5A7A-1D5B-42D7-AB7E-6317FC54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002D-AE35-4F7D-B453-C0D34AFF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20B94-C403-4C2E-960A-8CEAFEC9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37E3-51B7-494A-B35F-1A41A17A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769FD-6496-40ED-82C6-19A8EE9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04ED6-6D77-4A04-B082-2B1FDBFA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1ED5A-A680-433F-8291-6C91E296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E581-2BD1-4544-B68A-475D82C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7D2-1A74-4ED5-94BB-C67ED17E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15FB-31B8-484D-8B1A-54D85C38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B403-BFE9-4E4B-BF96-F058EBCC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D527-4E1F-4AAE-AA12-5F577B22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7149-6ED0-43B7-88F2-670C0055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85FE-9CC5-4284-9101-309F0F5A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DDC9-5BEA-42F5-B51A-5C9947B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B3BF5-76F4-40BC-8E61-ACD5732BE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1172D-21EC-418F-8DE3-C2FB567D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037C6-3872-48BE-B9D2-D7EF0F29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C777-AA1F-4D87-880B-249DA509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6C98-325A-4411-A1FF-DD176566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9D907-F8DE-4098-92DA-B038AA20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7C995-8BF1-46CF-9983-1B835AAA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9567-B437-448F-8026-45C4758DB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D3A81-9AA9-4490-9BC1-CCFAB950F7D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A6C4-E42B-4B6A-BF34-0C48CD9A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596D-9B1D-4028-89C4-4658ABF9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AA30-CD25-4E14-86E6-0F9E84A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FA17-6B62-4D3E-97D7-2F034131E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E6B33-0DAB-4B9B-8293-ED5BC7E03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 Painting</a:t>
            </a:r>
          </a:p>
        </p:txBody>
      </p:sp>
    </p:spTree>
    <p:extLst>
      <p:ext uri="{BB962C8B-B14F-4D97-AF65-F5344CB8AC3E}">
        <p14:creationId xmlns:p14="http://schemas.microsoft.com/office/powerpoint/2010/main" val="10158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2A29-D386-43CB-806D-A8117D87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A347-9137-4332-8DB3-B714F182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962" cy="4351338"/>
          </a:xfrm>
        </p:spPr>
        <p:txBody>
          <a:bodyPr/>
          <a:lstStyle/>
          <a:p>
            <a:r>
              <a:rPr lang="en-US" dirty="0"/>
              <a:t>Big Mountain Resort has installed an extra chairlift</a:t>
            </a:r>
          </a:p>
          <a:p>
            <a:pPr lvl="1"/>
            <a:r>
              <a:rPr lang="en-US" dirty="0"/>
              <a:t>Increases operating costs by $1,540,000</a:t>
            </a:r>
          </a:p>
          <a:p>
            <a:pPr lvl="1"/>
            <a:r>
              <a:rPr lang="en-US" dirty="0"/>
              <a:t>Already charging a premium above market average</a:t>
            </a:r>
          </a:p>
          <a:p>
            <a:pPr lvl="1"/>
            <a:endParaRPr lang="en-US" dirty="0"/>
          </a:p>
          <a:p>
            <a:r>
              <a:rPr lang="en-US" dirty="0"/>
              <a:t>What can Big Mountain Resort reasonably charge without driving away customers?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82EE53-8B43-4477-BEFF-E682480F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4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DB3B-61F1-40CA-B591-D0BCC280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/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9942-6508-42E5-A386-C33228B5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GOAL: Predict adult weekend ticket price</a:t>
            </a:r>
          </a:p>
          <a:p>
            <a:pPr marL="0" indent="0">
              <a:buNone/>
            </a:pPr>
            <a:r>
              <a:rPr lang="en-US" u="sng" dirty="0"/>
              <a:t>Findings</a:t>
            </a:r>
          </a:p>
          <a:p>
            <a:r>
              <a:rPr lang="en-US" dirty="0"/>
              <a:t>Adult week</a:t>
            </a:r>
            <a:r>
              <a:rPr lang="en-US" i="1" dirty="0"/>
              <a:t>day</a:t>
            </a:r>
            <a:r>
              <a:rPr lang="en-US" dirty="0"/>
              <a:t> ticket price is #1 predictor of week</a:t>
            </a:r>
            <a:r>
              <a:rPr lang="en-US" i="1" dirty="0"/>
              <a:t>end</a:t>
            </a:r>
            <a:r>
              <a:rPr lang="en-US" dirty="0"/>
              <a:t> price</a:t>
            </a:r>
          </a:p>
          <a:p>
            <a:r>
              <a:rPr lang="en-US" dirty="0"/>
              <a:t>“Days open last year” is the 3rd most important variable</a:t>
            </a:r>
          </a:p>
          <a:p>
            <a:pPr marL="0" indent="0">
              <a:buNone/>
            </a:pPr>
            <a:r>
              <a:rPr lang="en-US" u="sng" dirty="0"/>
              <a:t>Recommendations</a:t>
            </a:r>
          </a:p>
          <a:p>
            <a:r>
              <a:rPr lang="en-US" dirty="0"/>
              <a:t>Distribute premium across weekday and weekend tickets</a:t>
            </a:r>
          </a:p>
          <a:p>
            <a:r>
              <a:rPr lang="en-US" dirty="0"/>
              <a:t>Consider more snow-making machines or other strategies to prevent closings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6A31-AB75-4757-B18D-C6B2D1AE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Results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4B1F82-4D66-4B55-B0A5-D3F1B805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91" y="1346077"/>
            <a:ext cx="10515600" cy="4351338"/>
          </a:xfrm>
        </p:spPr>
        <p:txBody>
          <a:bodyPr/>
          <a:lstStyle/>
          <a:p>
            <a:r>
              <a:rPr lang="en-US" dirty="0"/>
              <a:t>Normalized variables for State produce anomalous results</a:t>
            </a:r>
          </a:p>
          <a:p>
            <a:r>
              <a:rPr lang="en-US" dirty="0"/>
              <a:t>Do not use State as predictor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4A754-5611-4101-955B-5B775DF8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2474402"/>
            <a:ext cx="9777935" cy="29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D593-E172-46E8-9DFE-9613B3A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2 and 3: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5123-AB55-4B0A-93BA-52E58079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74" y="1516270"/>
            <a:ext cx="5157787" cy="823912"/>
          </a:xfrm>
        </p:spPr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B8908-B777-44B6-9B4E-2A8431C4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659" y="2375693"/>
            <a:ext cx="5157787" cy="3684588"/>
          </a:xfrm>
        </p:spPr>
        <p:txBody>
          <a:bodyPr/>
          <a:lstStyle/>
          <a:p>
            <a:r>
              <a:rPr lang="en-US" sz="2400" dirty="0"/>
              <a:t>States dropped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2B489-0473-4985-9FC8-BA6AEF79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6207" y="1598402"/>
            <a:ext cx="5183188" cy="823912"/>
          </a:xfrm>
        </p:spPr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4AC66-A1E8-4169-98F4-777C2B91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9728" y="2340182"/>
            <a:ext cx="5722483" cy="3684588"/>
          </a:xfrm>
        </p:spPr>
        <p:txBody>
          <a:bodyPr>
            <a:normAutofit/>
          </a:bodyPr>
          <a:lstStyle/>
          <a:p>
            <a:r>
              <a:rPr lang="en-US" sz="2400" dirty="0"/>
              <a:t>States, summit elevation dropped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4B334-36B4-4B22-9D26-8C0F08EC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99" y="3022606"/>
            <a:ext cx="2413833" cy="2477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03240-661F-4BFC-8C05-158963F6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46" y="5865019"/>
            <a:ext cx="3362325" cy="39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8C352-43B3-424D-B2DD-6466F9732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812" y="2936289"/>
            <a:ext cx="2476867" cy="25633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9714EC-0AAE-4671-8729-D46E94DDB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5865019"/>
            <a:ext cx="3324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2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B9C0-8B93-45B9-A615-70F869E8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63F0-3788-4E63-B22E-379CD611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Cleaning and Pre-processing</a:t>
            </a:r>
          </a:p>
          <a:p>
            <a:pPr lvl="1"/>
            <a:r>
              <a:rPr lang="en-US" dirty="0"/>
              <a:t>Eliminated outliers and highly collinear variables</a:t>
            </a:r>
          </a:p>
          <a:p>
            <a:pPr lvl="1"/>
            <a:r>
              <a:rPr lang="en-US" dirty="0"/>
              <a:t>Normalized features (</a:t>
            </a:r>
            <a:r>
              <a:rPr lang="en-US" dirty="0" err="1"/>
              <a:t>StandardScalar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Modeling</a:t>
            </a:r>
          </a:p>
          <a:p>
            <a:pPr lvl="1"/>
            <a:r>
              <a:rPr lang="en-US" dirty="0"/>
              <a:t>Some states are too sparse and produce anomalies (Maryland, New Jersey)</a:t>
            </a:r>
          </a:p>
          <a:p>
            <a:pPr lvl="1"/>
            <a:r>
              <a:rPr lang="en-US" dirty="0"/>
              <a:t>Model 2 and 3 are satisfactory; I recommend Model 2.</a:t>
            </a:r>
          </a:p>
          <a:p>
            <a:pPr lvl="1"/>
            <a:r>
              <a:rPr lang="en-US" dirty="0"/>
              <a:t>I suggest running model on Weekday price to understand best way to distribute premium.</a:t>
            </a:r>
          </a:p>
        </p:txBody>
      </p:sp>
    </p:spTree>
    <p:extLst>
      <p:ext uri="{BB962C8B-B14F-4D97-AF65-F5344CB8AC3E}">
        <p14:creationId xmlns:p14="http://schemas.microsoft.com/office/powerpoint/2010/main" val="400932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Guided Capstone Project</vt:lpstr>
      <vt:lpstr>Problem Identification</vt:lpstr>
      <vt:lpstr>Key Findings / Recommendations</vt:lpstr>
      <vt:lpstr>Model 1 Results </vt:lpstr>
      <vt:lpstr>Models 2 and 3: Comparison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</dc:title>
  <dc:creator>Editor</dc:creator>
  <cp:lastModifiedBy>Editor</cp:lastModifiedBy>
  <cp:revision>7</cp:revision>
  <dcterms:created xsi:type="dcterms:W3CDTF">2021-07-01T08:33:38Z</dcterms:created>
  <dcterms:modified xsi:type="dcterms:W3CDTF">2021-07-01T09:27:18Z</dcterms:modified>
</cp:coreProperties>
</file>