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0e44a88d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0e44a88d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0e44a88d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0e44a88d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0e44a88d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0e44a88d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0e44a88d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20e44a88d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0e44a88d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0e44a88d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20e44a88d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20e44a88d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0e44a88d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20e44a88d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0e44a88d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0e44a88d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0e44a88d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0e44a88d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0e44a88d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0e44a88d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0e44a88d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0e44a88d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0e44a88d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0e44a88d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0e44a88d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0e44a88d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920"/>
              <a:t>Topic Identification and FinBERT </a:t>
            </a:r>
            <a:r>
              <a:rPr lang="en" sz="2720"/>
              <a:t>Developing Sentiment-Based Predictors from the Beige Books to Supplement US 10-Year Treasury Yield Prediction</a:t>
            </a:r>
            <a:r>
              <a:rPr b="1" lang="en" sz="6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9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Kathryn Painter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UC Berkeley MIDS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2024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77"/>
              <a:t>Topic Identification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22"/>
              <a:t>Results</a:t>
            </a:r>
            <a:endParaRPr i="1" sz="2222"/>
          </a:p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3873" l="0" r="3053" t="0"/>
          <a:stretch/>
        </p:blipFill>
        <p:spPr>
          <a:xfrm>
            <a:off x="311700" y="1074400"/>
            <a:ext cx="3732399" cy="36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6025" y="167000"/>
            <a:ext cx="3641797" cy="454405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-49650" y="4711050"/>
            <a:ext cx="924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Topics: </a:t>
            </a: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mortgages, consumer goods, wages, credit, agriculture, capital, </a:t>
            </a:r>
            <a:r>
              <a:rPr b="1"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energy</a:t>
            </a: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, travel, services, and percent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77"/>
              <a:t>Sentiment-Based Predictors</a:t>
            </a:r>
            <a:endParaRPr b="1" sz="27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22"/>
              <a:t>FinBERT</a:t>
            </a:r>
            <a:endParaRPr i="1" sz="2222"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4000"/>
            <a:ext cx="8520600" cy="34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FinBERT “is</a:t>
            </a:r>
            <a:r>
              <a:rPr lang="en"/>
              <a:t> a pre-trained NLP model to analyze sentiment of financial text… built by further training the BERT language model in the finance domain, using a large financial corpus and thereby fine-tuning it for financial sentiment classification”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Model pulled from HuggingFace, </a:t>
            </a:r>
            <a:r>
              <a:rPr b="1" lang="en"/>
              <a:t>no further fine-tuning performed 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Each sentence was labeled and scored</a:t>
            </a:r>
            <a:r>
              <a:rPr lang="en"/>
              <a:t> using FinBERT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Example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1970 San </a:t>
            </a:r>
            <a:r>
              <a:rPr lang="en"/>
              <a:t>Francisco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Sentence: “Severe gasoline price wars are evident in many locations, aggravated by the introduction of new types of gasoline.”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Topic: Energy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Sentiment: Negative, 0.95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77"/>
              <a:t>Sentiment-Based Predictors</a:t>
            </a:r>
            <a:endParaRPr b="1" sz="27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22"/>
              <a:t>Results</a:t>
            </a:r>
            <a:endParaRPr i="1" sz="2222"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875" y="1149475"/>
            <a:ext cx="7548250" cy="38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77"/>
              <a:t>Results</a:t>
            </a:r>
            <a:endParaRPr b="1" sz="27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22"/>
              <a:t>XGBoost + Macroeconomic Indicators + Sentiments</a:t>
            </a:r>
            <a:endParaRPr i="1" sz="2222"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900" y="102325"/>
            <a:ext cx="3794175" cy="11986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0" name="Google Shape;1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4225" y="1386550"/>
            <a:ext cx="6875539" cy="35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77"/>
              <a:t>Conclusions &amp; Limitations</a:t>
            </a:r>
            <a:endParaRPr i="1" sz="2222"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No improvement over baseline, reinforces use and continued relevance of traditional econometric models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Limitations to consider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FinBERT fine-tuned on Financial PhraseBank data set to interact with trading data not economic data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thorough </a:t>
            </a:r>
            <a:r>
              <a:rPr lang="en"/>
              <a:t>review </a:t>
            </a:r>
            <a:r>
              <a:rPr lang="en"/>
              <a:t>of </a:t>
            </a:r>
            <a:r>
              <a:rPr lang="en"/>
              <a:t>errors present when assigning topics to sentences using LDA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 selection to assess which sentiment-based predictors are most relevant in predicting 10-year yields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/>
              <a:t>Motivation</a:t>
            </a:r>
            <a:endParaRPr b="1" sz="25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“</a:t>
            </a:r>
            <a:r>
              <a:rPr lang="en" sz="1600"/>
              <a:t>The US 10-Year Treasury yield serves as an important benchmark for interest rates and economic performance. Given the dynamic nature of capital markets, financial institutions rely on benchmark projections, such as 10-year Treasury yields, to inform their financial strategy.”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Goal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 accuracy in 10-year Treasury yield predictions using qualitative information from the Beige 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Why the Beige Book?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Beige Book provides an overview of the current economic conditions in each of the twelve federal reserve regions, as well as a national summary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Federal Open Market Committee (FOMC) meets 8 times per year to adjust monetary policy based on current economic conditions across the US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/>
              <a:t>Background</a:t>
            </a:r>
            <a:endParaRPr b="1" sz="25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Highly complex task, historically addressed using </a:t>
            </a:r>
            <a:r>
              <a:rPr b="1" lang="en"/>
              <a:t>ordinary econometric models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Researchers have attempted to improve prediction accuracy using </a:t>
            </a:r>
            <a:r>
              <a:rPr b="1" lang="en"/>
              <a:t>Machine Learning models</a:t>
            </a:r>
            <a:r>
              <a:rPr lang="en"/>
              <a:t> such as Random Forests, Gradient Boosted Regressions (XGBoost), and even Long Short-Term Memory networks (a type of RNN)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Varying levels of success, Oosterlaken (2020) concluded ML models did not </a:t>
            </a:r>
            <a:r>
              <a:rPr lang="en"/>
              <a:t>significantly</a:t>
            </a:r>
            <a:r>
              <a:rPr lang="en"/>
              <a:t> outperform econometric models such as autoregressive or vector-autoregressive models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Some have attempted to use data from the Beige Books to predict economic phenomena such as US recessions or </a:t>
            </a:r>
            <a:r>
              <a:rPr lang="en"/>
              <a:t>Treasury</a:t>
            </a:r>
            <a:r>
              <a:rPr lang="en"/>
              <a:t> yield spread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Filippou</a:t>
            </a:r>
            <a:r>
              <a:rPr lang="en"/>
              <a:t> et al. (2023) showed regional sentiments </a:t>
            </a:r>
            <a:r>
              <a:rPr b="1" lang="en"/>
              <a:t>improved predictive power</a:t>
            </a:r>
            <a:r>
              <a:rPr lang="en"/>
              <a:t> in forecasting US </a:t>
            </a:r>
            <a:r>
              <a:rPr lang="en"/>
              <a:t>recessions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Fujiwara et al. (2023) showed inflation and labor related sentiments </a:t>
            </a:r>
            <a:r>
              <a:rPr b="1" lang="en"/>
              <a:t>improved predictive power</a:t>
            </a:r>
            <a:r>
              <a:rPr lang="en"/>
              <a:t> of XGBoost in predicting yield spreads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/>
              <a:t>FRED API 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2000"/>
              <a:t>Target &amp; Macroeconomic Indicators </a:t>
            </a:r>
            <a:endParaRPr i="1" sz="20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00" y="1288175"/>
            <a:ext cx="8792001" cy="342502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99800" y="4713200"/>
            <a:ext cx="3922500" cy="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ct val="72678"/>
              <a:buNone/>
            </a:pPr>
            <a:r>
              <a:rPr lang="en" sz="1400"/>
              <a:t>https://fred.stlouisfed.org/series/DGS10#0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/>
              <a:t>Federal Reserve Bank of Minneapolis</a:t>
            </a:r>
            <a:r>
              <a:rPr b="1" lang="en" sz="2500"/>
              <a:t> 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2000"/>
              <a:t>Beige Books</a:t>
            </a:r>
            <a:endParaRPr i="1" sz="2000"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33061" r="0" t="38905"/>
          <a:stretch/>
        </p:blipFill>
        <p:spPr>
          <a:xfrm>
            <a:off x="311700" y="1329350"/>
            <a:ext cx="3877249" cy="19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4425" y="970300"/>
            <a:ext cx="4590549" cy="3926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3435675"/>
            <a:ext cx="3877200" cy="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400"/>
              <a:t>https://www.minneapolisfed.org/region-and-community/regional-economic-indicators/beige-book-archive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/>
              <a:t>Baseline #1 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2000"/>
              <a:t>AR(1) Process</a:t>
            </a:r>
            <a:r>
              <a:rPr b="1" lang="en" sz="2500"/>
              <a:t> </a:t>
            </a:r>
            <a:endParaRPr b="1" sz="2500"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7535" l="3487" r="2003" t="0"/>
          <a:stretch/>
        </p:blipFill>
        <p:spPr>
          <a:xfrm>
            <a:off x="1090112" y="1196475"/>
            <a:ext cx="6963775" cy="36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/>
              <a:t>Baseline #2 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2000"/>
              <a:t>XGBoost with Macroeconomic Indicators</a:t>
            </a:r>
            <a:endParaRPr b="1" sz="2500"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0" l="2818" r="0" t="0"/>
          <a:stretch/>
        </p:blipFill>
        <p:spPr>
          <a:xfrm>
            <a:off x="1142013" y="1188450"/>
            <a:ext cx="6859975" cy="352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189313" y="4694650"/>
            <a:ext cx="87654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400"/>
              <a:t>10-YT, Consumer Price Index, Unemployment, Producer Price Index, Personal Savings Rate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77"/>
              <a:t>Topic Identification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22"/>
              <a:t>Latent </a:t>
            </a:r>
            <a:r>
              <a:rPr i="1" lang="en" sz="2222"/>
              <a:t>Dirichlet</a:t>
            </a:r>
            <a:r>
              <a:rPr i="1" lang="en" sz="2222"/>
              <a:t> Allocation (LDA) </a:t>
            </a:r>
            <a:endParaRPr i="1" sz="2222"/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5035" l="3447" r="2602" t="7841"/>
          <a:stretch/>
        </p:blipFill>
        <p:spPr>
          <a:xfrm>
            <a:off x="1019150" y="1220800"/>
            <a:ext cx="7105701" cy="342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189313" y="4694650"/>
            <a:ext cx="87654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400"/>
              <a:t>Source: https://medium.com/@robinsonjason761/nlp-for-topic-modeling-with-a-lda-technique-1fe4bec4e40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77"/>
              <a:t>Topic Identification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22"/>
              <a:t>Hyperparameter Tuning</a:t>
            </a:r>
            <a:endParaRPr i="1" sz="2222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000" y="1179475"/>
            <a:ext cx="6853975" cy="38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