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9" r:id="rId3"/>
    <p:sldId id="257" r:id="rId4"/>
  </p:sldIdLst>
  <p:sldSz cx="9144000" cy="5143500" type="screen16x9"/>
  <p:notesSz cx="6858000" cy="9144000"/>
  <p:embeddedFontLst>
    <p:embeddedFont>
      <p:font typeface="Google Sans" panose="02010600030101010101"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63" autoAdjust="0"/>
  </p:normalViewPr>
  <p:slideViewPr>
    <p:cSldViewPr snapToGrid="0">
      <p:cViewPr>
        <p:scale>
          <a:sx n="150" d="100"/>
          <a:sy n="150" d="100"/>
        </p:scale>
        <p:origin x="474" y="-3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dirty="0"/>
              <a:t>need English or Chinese version </a:t>
            </a:r>
            <a:endParaRPr dirty="0"/>
          </a:p>
        </p:txBody>
      </p:sp>
    </p:spTree>
    <p:extLst>
      <p:ext uri="{BB962C8B-B14F-4D97-AF65-F5344CB8AC3E}">
        <p14:creationId xmlns:p14="http://schemas.microsoft.com/office/powerpoint/2010/main" val="93194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dirty="0"/>
              <a:t>disabled with low vision</a:t>
            </a:r>
            <a:r>
              <a:rPr lang="zh-CN" altLang="en-US" dirty="0"/>
              <a:t>，</a:t>
            </a:r>
            <a:r>
              <a:rPr lang="en-US" altLang="zh-CN" dirty="0"/>
              <a:t>gay</a:t>
            </a:r>
            <a:endParaRPr dirty="0"/>
          </a:p>
        </p:txBody>
      </p:sp>
    </p:spTree>
    <p:extLst>
      <p:ext uri="{BB962C8B-B14F-4D97-AF65-F5344CB8AC3E}">
        <p14:creationId xmlns:p14="http://schemas.microsoft.com/office/powerpoint/2010/main" val="271977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a:solidFill>
                  <a:srgbClr val="1967D2"/>
                </a:solidFill>
                <a:latin typeface="Google Sans"/>
                <a:ea typeface="Google Sans"/>
                <a:cs typeface="Google Sans"/>
                <a:sym typeface="Google Sans"/>
              </a:rPr>
              <a:t>Name</a:t>
            </a:r>
            <a:endParaRPr sz="1800" b="1" i="0" u="none" strike="noStrike" cap="none">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endParaRPr sz="1400" i="0" u="none" strike="noStrike" cap="none">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a:solidFill>
                  <a:srgbClr val="000000"/>
                </a:solidFill>
                <a:latin typeface="Google Sans"/>
                <a:ea typeface="Google Sans"/>
                <a:cs typeface="Google Sans"/>
                <a:sym typeface="Google Sans"/>
              </a:rPr>
              <a:t>“Relevant personal quote that captures the persona’s attitude and personality” </a:t>
            </a:r>
            <a:endParaRPr sz="1800" i="1" u="none" strike="noStrike" cap="none">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a:solidFill>
                  <a:srgbClr val="196702"/>
                </a:solidFill>
                <a:latin typeface="Google Sans"/>
                <a:ea typeface="Google Sans"/>
                <a:cs typeface="Google Sans"/>
                <a:sym typeface="Google Sans"/>
              </a:rPr>
              <a:t>Goals</a:t>
            </a:r>
            <a:r>
              <a:rPr lang="en" sz="1800" i="0" u="none" strike="noStrike" cap="none">
                <a:solidFill>
                  <a:srgbClr val="000000"/>
                </a:solidFill>
                <a:latin typeface="Google Sans"/>
                <a:ea typeface="Google Sans"/>
                <a:cs typeface="Google Sans"/>
                <a:sym typeface="Google Sans"/>
              </a:rPr>
              <a:t> </a:t>
            </a:r>
            <a:endParaRPr sz="1800" i="0" u="none" strike="noStrike" cap="none">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a:solidFill>
                  <a:srgbClr val="000000"/>
                </a:solidFill>
                <a:latin typeface="Google Sans"/>
                <a:ea typeface="Google Sans"/>
                <a:cs typeface="Google Sans"/>
                <a:sym typeface="Google Sans"/>
              </a:rPr>
              <a:t>The related objectives this person wants to successfully complete  </a:t>
            </a:r>
            <a:endParaRPr sz="1400" i="0" u="none" strike="noStrike" cap="none">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a:solidFill>
                  <a:srgbClr val="C5221F"/>
                </a:solidFill>
                <a:latin typeface="Google Sans"/>
                <a:ea typeface="Google Sans"/>
                <a:cs typeface="Google Sans"/>
                <a:sym typeface="Google Sans"/>
              </a:rPr>
              <a:t>Frustrations</a:t>
            </a:r>
            <a:r>
              <a:rPr lang="en" sz="1800" b="1" i="0" u="none" strike="noStrike" cap="none">
                <a:solidFill>
                  <a:schemeClr val="dk1"/>
                </a:solidFill>
                <a:latin typeface="Google Sans"/>
                <a:ea typeface="Google Sans"/>
                <a:cs typeface="Google Sans"/>
                <a:sym typeface="Google Sans"/>
              </a:rPr>
              <a:t> </a:t>
            </a:r>
            <a:endParaRPr sz="1800" b="1" i="0" u="none" strike="noStrike" cap="none">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sz="1400" i="0" u="none" strike="noStrike" cap="none">
                <a:solidFill>
                  <a:schemeClr val="dk1"/>
                </a:solidFill>
                <a:latin typeface="Google Sans"/>
                <a:ea typeface="Google Sans"/>
                <a:cs typeface="Google Sans"/>
                <a:sym typeface="Google Sans"/>
              </a:rPr>
              <a:t>The issues or pain</a:t>
            </a:r>
            <a:r>
              <a:rPr lang="en">
                <a:solidFill>
                  <a:schemeClr val="dk1"/>
                </a:solidFill>
                <a:latin typeface="Google Sans"/>
                <a:ea typeface="Google Sans"/>
                <a:cs typeface="Google Sans"/>
                <a:sym typeface="Google Sans"/>
              </a:rPr>
              <a:t> </a:t>
            </a:r>
            <a:r>
              <a:rPr lang="en" sz="1400" i="0" u="none" strike="noStrike" cap="none">
                <a:solidFill>
                  <a:schemeClr val="dk1"/>
                </a:solidFill>
                <a:latin typeface="Google Sans"/>
                <a:ea typeface="Google Sans"/>
                <a:cs typeface="Google Sans"/>
                <a:sym typeface="Google Sans"/>
              </a:rPr>
              <a:t>points that they</a:t>
            </a:r>
            <a:r>
              <a:rPr lang="en">
                <a:solidFill>
                  <a:schemeClr val="dk1"/>
                </a:solidFill>
                <a:latin typeface="Google Sans"/>
                <a:ea typeface="Google Sans"/>
                <a:cs typeface="Google Sans"/>
                <a:sym typeface="Google Sans"/>
              </a:rPr>
              <a:t> </a:t>
            </a:r>
            <a:r>
              <a:rPr lang="en" sz="1400" i="0" u="none" strike="noStrike" cap="none">
                <a:solidFill>
                  <a:schemeClr val="dk1"/>
                </a:solidFill>
                <a:latin typeface="Google Sans"/>
                <a:ea typeface="Google Sans"/>
                <a:cs typeface="Google Sans"/>
                <a:sym typeface="Google Sans"/>
              </a:rPr>
              <a:t>encounter or try to avoid</a:t>
            </a:r>
            <a:endParaRPr sz="1400" i="0" u="none" strike="noStrike" cap="none">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a:solidFill>
                  <a:srgbClr val="000000"/>
                </a:solidFill>
                <a:latin typeface="Google Sans"/>
                <a:ea typeface="Google Sans"/>
                <a:cs typeface="Google Sans"/>
                <a:sym typeface="Google Sans"/>
              </a:rPr>
              <a:t>Brief story or scenario that conveys the persona’s user journey, highlighting their goals, frustrations, and other relevant context. </a:t>
            </a:r>
            <a:endParaRPr sz="1400" i="0" u="none" strike="noStrike" cap="none">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ltLang="zh-CN" sz="1900" b="1" i="0" u="none" strike="noStrike" cap="none" dirty="0">
                <a:solidFill>
                  <a:srgbClr val="1967D2"/>
                </a:solidFill>
                <a:latin typeface="Google Sans"/>
                <a:ea typeface="Google Sans"/>
                <a:cs typeface="Google Sans"/>
                <a:sym typeface="Google Sans"/>
              </a:rPr>
              <a:t>Lei </a:t>
            </a:r>
            <a:r>
              <a:rPr lang="en-US" altLang="zh-CN" sz="1900" b="1" dirty="0" err="1">
                <a:solidFill>
                  <a:srgbClr val="1967D2"/>
                </a:solidFill>
                <a:latin typeface="Google Sans"/>
                <a:ea typeface="Google Sans"/>
                <a:cs typeface="Google Sans"/>
                <a:sym typeface="Google Sans"/>
              </a:rPr>
              <a:t>Zicing</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u="none" strike="noStrike" cap="none" dirty="0">
                <a:solidFill>
                  <a:srgbClr val="000000"/>
                </a:solidFill>
                <a:latin typeface="Google Sans"/>
                <a:ea typeface="Google Sans"/>
                <a:cs typeface="Google Sans"/>
                <a:sym typeface="Google Sans"/>
              </a:rPr>
              <a:t>I like trying different coffee instead of making it myself to better experience the coffee culture.</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400" i="0" u="none" strike="noStrike" cap="none" dirty="0">
                <a:solidFill>
                  <a:srgbClr val="000000"/>
                </a:solidFill>
                <a:latin typeface="Google Sans"/>
                <a:ea typeface="Google Sans"/>
                <a:cs typeface="Google Sans"/>
                <a:sym typeface="Google Sans"/>
              </a:rPr>
              <a:t>To experience all the good coffees this city of cafes can offer.</a:t>
            </a:r>
            <a:endParaRPr lang="en" dirty="0">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400" i="0" u="none" strike="noStrike" cap="none" dirty="0">
                <a:solidFill>
                  <a:srgbClr val="000000"/>
                </a:solidFill>
                <a:latin typeface="Google Sans"/>
                <a:ea typeface="Google Sans"/>
                <a:cs typeface="Google Sans"/>
                <a:sym typeface="Google Sans"/>
              </a:rPr>
              <a:t>To enjoy the creative and inspiring vibe that an outstanding cafe provides.</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rgbClr val="000000"/>
                </a:solidFill>
                <a:latin typeface="Google Sans"/>
                <a:ea typeface="Google Sans"/>
                <a:cs typeface="Google Sans"/>
                <a:sym typeface="Google Sans"/>
              </a:rPr>
              <a:t>The cafe's website and menu only has the French version, so there is a language barrier for non-French speakers.</a:t>
            </a: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rgbClr val="000000"/>
                </a:solidFill>
                <a:latin typeface="Google Sans"/>
                <a:ea typeface="Google Sans"/>
                <a:cs typeface="Google Sans"/>
                <a:sym typeface="Google Sans"/>
              </a:rPr>
              <a:t>To use translation tools is not very convenient.</a:t>
            </a:r>
            <a:endParaRPr sz="13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i="0" u="none" strike="noStrike" cap="none" dirty="0" err="1">
                <a:solidFill>
                  <a:srgbClr val="000000"/>
                </a:solidFill>
                <a:latin typeface="Google Sans"/>
                <a:ea typeface="Google Sans"/>
                <a:cs typeface="Google Sans"/>
                <a:sym typeface="Google Sans"/>
              </a:rPr>
              <a:t>Zicing</a:t>
            </a:r>
            <a:r>
              <a:rPr lang="en-US" sz="1100" i="0" u="none" strike="noStrike" cap="none" dirty="0">
                <a:solidFill>
                  <a:srgbClr val="000000"/>
                </a:solidFill>
                <a:latin typeface="Google Sans"/>
                <a:ea typeface="Google Sans"/>
                <a:cs typeface="Google Sans"/>
                <a:sym typeface="Google Sans"/>
              </a:rPr>
              <a:t> is now living and working in Paris and knows a little French. She is attracted by Paris fashion and design culture, but she cannot communicate in French very well. Most of her business partners speak English and so does </a:t>
            </a:r>
            <a:r>
              <a:rPr lang="en-US" sz="1100" i="0" u="none" strike="noStrike" cap="none" dirty="0" err="1">
                <a:solidFill>
                  <a:srgbClr val="000000"/>
                </a:solidFill>
                <a:latin typeface="Google Sans"/>
                <a:ea typeface="Google Sans"/>
                <a:cs typeface="Google Sans"/>
                <a:sym typeface="Google Sans"/>
              </a:rPr>
              <a:t>Zicing</a:t>
            </a:r>
            <a:r>
              <a:rPr lang="en-US" sz="1100" i="0" u="none" strike="noStrike" cap="none" dirty="0">
                <a:solidFill>
                  <a:srgbClr val="000000"/>
                </a:solidFill>
                <a:latin typeface="Google Sans"/>
                <a:ea typeface="Google Sans"/>
                <a:cs typeface="Google Sans"/>
                <a:sym typeface="Google Sans"/>
              </a:rPr>
              <a:t>, so she can communicate with them well. However, when it comes to life, language is a barrier to her. She hopes there are more shops like cafes can provide the English version of their products and services.</a:t>
            </a:r>
          </a:p>
        </p:txBody>
      </p:sp>
      <p:sp>
        <p:nvSpPr>
          <p:cNvPr id="2" name="Google Shape;57;p13">
            <a:extLst>
              <a:ext uri="{FF2B5EF4-FFF2-40B4-BE49-F238E27FC236}">
                <a16:creationId xmlns:a16="http://schemas.microsoft.com/office/drawing/2014/main" id="{D2726D7A-CF27-2DB4-35FA-5DB8897F8B9C}"/>
              </a:ext>
            </a:extLst>
          </p:cNvPr>
          <p:cNvSpPr txBox="1"/>
          <p:nvPr/>
        </p:nvSpPr>
        <p:spPr>
          <a:xfrm>
            <a:off x="1707850" y="3614499"/>
            <a:ext cx="3570732" cy="14770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26</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altLang="zh-CN" sz="1400" i="0" u="none" strike="noStrike" cap="none" dirty="0">
                <a:solidFill>
                  <a:schemeClr val="dk1"/>
                </a:solidFill>
                <a:latin typeface="Google Sans"/>
                <a:ea typeface="Google Sans"/>
                <a:cs typeface="Google Sans"/>
                <a:sym typeface="Google Sans"/>
              </a:rPr>
              <a:t>Master</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altLang="zh-CN" sz="1400" i="0" u="none" strike="noStrike" cap="none" dirty="0">
                <a:solidFill>
                  <a:srgbClr val="000000"/>
                </a:solidFill>
                <a:latin typeface="Google Sans"/>
                <a:ea typeface="Google Sans"/>
                <a:cs typeface="Google Sans"/>
                <a:sym typeface="Google Sans"/>
              </a:rPr>
              <a:t>Hong Kong</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altLang="zh-CN" dirty="0">
                <a:latin typeface="Google Sans"/>
                <a:ea typeface="Google Sans"/>
                <a:cs typeface="Google Sans"/>
                <a:sym typeface="Google Sans"/>
              </a:rPr>
              <a:t>Single</a:t>
            </a:r>
            <a:endParaRPr lang="en-US"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altLang="zh-CN" dirty="0">
                <a:latin typeface="Google Sans"/>
                <a:ea typeface="Google Sans"/>
                <a:cs typeface="Google Sans"/>
                <a:sym typeface="Google Sans"/>
              </a:rPr>
              <a:t>Entrepreneur </a:t>
            </a:r>
          </a:p>
          <a:p>
            <a:pPr marL="0" marR="0" lvl="0" indent="0" algn="l" rtl="0">
              <a:lnSpc>
                <a:spcPct val="100000"/>
              </a:lnSpc>
              <a:spcBef>
                <a:spcPts val="0"/>
              </a:spcBef>
              <a:spcAft>
                <a:spcPts val="0"/>
              </a:spcAft>
              <a:buClr>
                <a:srgbClr val="000000"/>
              </a:buClr>
              <a:buSzPts val="1400"/>
              <a:buFont typeface="Arial"/>
              <a:buNone/>
            </a:pPr>
            <a:r>
              <a:rPr lang="en-US" altLang="zh-CN" dirty="0">
                <a:latin typeface="Google Sans"/>
                <a:ea typeface="Google Sans"/>
                <a:cs typeface="Google Sans"/>
                <a:sym typeface="Google Sans"/>
              </a:rPr>
              <a:t>(Founder &amp; CEO of her design company)</a:t>
            </a:r>
            <a:endParaRPr sz="1400" i="0" u="none" strike="noStrike" cap="none" dirty="0">
              <a:solidFill>
                <a:srgbClr val="000000"/>
              </a:solidFill>
              <a:latin typeface="Google Sans"/>
              <a:ea typeface="Google Sans"/>
              <a:cs typeface="Google Sans"/>
              <a:sym typeface="Google Sans"/>
            </a:endParaRPr>
          </a:p>
        </p:txBody>
      </p:sp>
    </p:spTree>
    <p:extLst>
      <p:ext uri="{BB962C8B-B14F-4D97-AF65-F5344CB8AC3E}">
        <p14:creationId xmlns:p14="http://schemas.microsoft.com/office/powerpoint/2010/main" val="254836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ltLang="zh-CN" sz="1900" b="1" i="0" u="none" strike="noStrike" cap="none" dirty="0">
                <a:solidFill>
                  <a:srgbClr val="1967D2"/>
                </a:solidFill>
                <a:latin typeface="Google Sans"/>
                <a:ea typeface="Google Sans"/>
                <a:cs typeface="Google Sans"/>
                <a:sym typeface="Google Sans"/>
              </a:rPr>
              <a:t>John</a:t>
            </a:r>
            <a:r>
              <a:rPr lang="en-GB" sz="1900" b="1" i="0" u="none" strike="noStrike" cap="none" dirty="0">
                <a:solidFill>
                  <a:srgbClr val="1967D2"/>
                </a:solidFill>
                <a:latin typeface="Google Sans"/>
                <a:ea typeface="Google Sans"/>
                <a:cs typeface="Google Sans"/>
                <a:sym typeface="Google Sans"/>
              </a:rPr>
              <a:t> </a:t>
            </a:r>
            <a:r>
              <a:rPr lang="en-US" altLang="zh-CN" sz="1900" b="1" i="0" u="none" strike="noStrike" cap="none" dirty="0">
                <a:solidFill>
                  <a:srgbClr val="1967D2"/>
                </a:solidFill>
                <a:latin typeface="Google Sans"/>
                <a:ea typeface="Google Sans"/>
                <a:cs typeface="Google Sans"/>
                <a:sym typeface="Google Sans"/>
              </a:rPr>
              <a:t>Brown</a:t>
            </a:r>
            <a:r>
              <a:rPr lang="en" sz="1900" b="1" i="0" u="none" strike="noStrike" cap="none" dirty="0">
                <a:solidFill>
                  <a:srgbClr val="1967D2"/>
                </a:solidFill>
                <a:latin typeface="Google Sans"/>
                <a:ea typeface="Google Sans"/>
                <a:cs typeface="Google Sans"/>
                <a:sym typeface="Google Sans"/>
              </a:rPr>
              <a:t> </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1998241"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35</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altLang="zh-CN" sz="1400" i="0" u="none" strike="noStrike" cap="none" dirty="0">
                <a:solidFill>
                  <a:schemeClr val="dk1"/>
                </a:solidFill>
                <a:latin typeface="Google Sans"/>
                <a:ea typeface="Google Sans"/>
                <a:cs typeface="Google Sans"/>
                <a:sym typeface="Google Sans"/>
              </a:rPr>
              <a:t>Bachelor</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GB" sz="1400" i="0" u="none" strike="noStrike" cap="none" dirty="0">
                <a:solidFill>
                  <a:srgbClr val="000000"/>
                </a:solidFill>
                <a:latin typeface="Google Sans"/>
                <a:ea typeface="Google Sans"/>
                <a:cs typeface="Google Sans"/>
                <a:sym typeface="Google Sans"/>
              </a:rPr>
              <a:t>Adelaide</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altLang="zh-CN" sz="1400" i="0" u="none" strike="noStrike" cap="none" dirty="0">
                <a:solidFill>
                  <a:srgbClr val="000000"/>
                </a:solidFill>
                <a:latin typeface="Google Sans"/>
                <a:ea typeface="Google Sans"/>
                <a:cs typeface="Google Sans"/>
                <a:sym typeface="Google Sans"/>
              </a:rPr>
              <a:t>Single father of a son</a:t>
            </a:r>
            <a:endParaRPr lang="en-US"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altLang="zh-CN" sz="1400" i="0" u="none" strike="noStrike" cap="none" dirty="0">
                <a:solidFill>
                  <a:srgbClr val="000000"/>
                </a:solidFill>
                <a:latin typeface="Google Sans"/>
                <a:ea typeface="Google Sans"/>
                <a:cs typeface="Google Sans"/>
                <a:sym typeface="Google Sans"/>
              </a:rPr>
              <a:t>Developer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altLang="zh-CN" sz="1800" i="1" u="none" strike="noStrike" cap="none" dirty="0">
                <a:solidFill>
                  <a:srgbClr val="000000"/>
                </a:solidFill>
                <a:latin typeface="Google Sans"/>
                <a:ea typeface="Google Sans"/>
                <a:cs typeface="Google Sans"/>
                <a:sym typeface="Google Sans"/>
              </a:rPr>
              <a:t>I live a busy lifestyle and I need a café which has a cozy and inviting vibe which can help me relax.</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370025"/>
            <a:ext cx="2522700" cy="205577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altLang="zh-CN" dirty="0">
                <a:latin typeface="Google Sans"/>
                <a:ea typeface="Google Sans"/>
                <a:cs typeface="Google Sans"/>
                <a:sym typeface="Google Sans"/>
              </a:rPr>
              <a:t>To be a great developer for their clients.</a:t>
            </a:r>
          </a:p>
          <a:p>
            <a:pPr marL="457200" marR="0" lvl="0" indent="-317500" algn="l" rtl="0">
              <a:lnSpc>
                <a:spcPct val="100000"/>
              </a:lnSpc>
              <a:spcBef>
                <a:spcPts val="0"/>
              </a:spcBef>
              <a:spcAft>
                <a:spcPts val="0"/>
              </a:spcAft>
              <a:buClr>
                <a:srgbClr val="000000"/>
              </a:buClr>
              <a:buSzPts val="1400"/>
              <a:buFont typeface="Google Sans"/>
              <a:buChar char="●"/>
            </a:pPr>
            <a:r>
              <a:rPr lang="en-US" altLang="zh-CN" sz="1400" i="0" u="none" strike="noStrike" cap="none" dirty="0">
                <a:solidFill>
                  <a:srgbClr val="000000"/>
                </a:solidFill>
                <a:latin typeface="Google Sans"/>
                <a:ea typeface="Google Sans"/>
                <a:cs typeface="Google Sans"/>
                <a:sym typeface="Google Sans"/>
              </a:rPr>
              <a:t>To maintain a good work-life balance while enjoying the café vibe </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275735"/>
            <a:ext cx="2522700" cy="21500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800" b="1" i="0" u="none" strike="noStrike" cap="none" dirty="0">
                <a:solidFill>
                  <a:srgbClr val="C5221F"/>
                </a:solidFill>
                <a:latin typeface="Google Sans"/>
                <a:ea typeface="Google Sans"/>
                <a:cs typeface="Google Sans"/>
                <a:sym typeface="Google Sans"/>
              </a:rPr>
              <a:t>Frustrations</a:t>
            </a:r>
            <a:r>
              <a:rPr lang="en" sz="1600" b="1" i="0" u="none" strike="noStrike" cap="none" dirty="0">
                <a:solidFill>
                  <a:schemeClr val="dk1"/>
                </a:solidFill>
                <a:latin typeface="Google Sans"/>
                <a:ea typeface="Google Sans"/>
                <a:cs typeface="Google Sans"/>
                <a:sym typeface="Google Sans"/>
              </a:rPr>
              <a:t> </a:t>
            </a:r>
            <a:endParaRPr sz="16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sz="1200" dirty="0">
                <a:solidFill>
                  <a:schemeClr val="dk1"/>
                </a:solidFill>
                <a:latin typeface="Google Sans"/>
                <a:ea typeface="Google Sans"/>
                <a:cs typeface="Google Sans"/>
                <a:sym typeface="Google Sans"/>
              </a:rPr>
              <a:t>“</a:t>
            </a:r>
            <a:r>
              <a:rPr lang="en-US" altLang="zh-CN" sz="1200" dirty="0">
                <a:solidFill>
                  <a:schemeClr val="dk1"/>
                </a:solidFill>
                <a:latin typeface="Google Sans"/>
                <a:ea typeface="Google Sans"/>
                <a:cs typeface="Google Sans"/>
                <a:sym typeface="Google Sans"/>
              </a:rPr>
              <a:t>The cafes are not well designed and bring me little relaxation.</a:t>
            </a:r>
            <a:r>
              <a:rPr lang="en" sz="1200" dirty="0">
                <a:solidFill>
                  <a:schemeClr val="dk1"/>
                </a:solidFill>
                <a:latin typeface="Google Sans"/>
                <a:ea typeface="Google Sans"/>
                <a:cs typeface="Google Sans"/>
                <a:sym typeface="Google Sans"/>
              </a:rPr>
              <a:t>”</a:t>
            </a:r>
          </a:p>
          <a:p>
            <a:pPr marL="457200" marR="0" lvl="0" indent="-317500" algn="l" rtl="0">
              <a:lnSpc>
                <a:spcPct val="100000"/>
              </a:lnSpc>
              <a:spcBef>
                <a:spcPts val="0"/>
              </a:spcBef>
              <a:spcAft>
                <a:spcPts val="0"/>
              </a:spcAft>
              <a:buClr>
                <a:schemeClr val="dk1"/>
              </a:buClr>
              <a:buSzPts val="1400"/>
              <a:buFont typeface="Google Sans"/>
              <a:buChar char="●"/>
            </a:pPr>
            <a:r>
              <a:rPr lang="en" sz="1200" dirty="0">
                <a:solidFill>
                  <a:schemeClr val="dk1"/>
                </a:solidFill>
                <a:latin typeface="Google Sans"/>
                <a:ea typeface="Google Sans"/>
                <a:cs typeface="Google Sans"/>
                <a:sym typeface="Google Sans"/>
              </a:rPr>
              <a:t>“</a:t>
            </a:r>
            <a:r>
              <a:rPr lang="en-US" altLang="zh-CN" sz="1200" dirty="0">
                <a:solidFill>
                  <a:schemeClr val="dk1"/>
                </a:solidFill>
                <a:latin typeface="Google Sans"/>
                <a:ea typeface="Google Sans"/>
                <a:cs typeface="Google Sans"/>
                <a:sym typeface="Google Sans"/>
              </a:rPr>
              <a:t>The cafes’ website design doesn’t not consider people with low vision like me.</a:t>
            </a:r>
            <a:r>
              <a:rPr lang="en" sz="1200" dirty="0">
                <a:solidFill>
                  <a:schemeClr val="dk1"/>
                </a:solidFill>
                <a:latin typeface="Google Sans"/>
                <a:ea typeface="Google Sans"/>
                <a:cs typeface="Google Sans"/>
                <a:sym typeface="Google Sans"/>
              </a:rPr>
              <a:t>”</a:t>
            </a:r>
          </a:p>
          <a:p>
            <a:pPr marL="457200" marR="0" lvl="0" indent="-317500" algn="l" rtl="0">
              <a:lnSpc>
                <a:spcPct val="100000"/>
              </a:lnSpc>
              <a:spcBef>
                <a:spcPts val="0"/>
              </a:spcBef>
              <a:spcAft>
                <a:spcPts val="0"/>
              </a:spcAft>
              <a:buClr>
                <a:schemeClr val="dk1"/>
              </a:buClr>
              <a:buSzPts val="1400"/>
              <a:buFont typeface="Google Sans"/>
              <a:buChar char="●"/>
            </a:pPr>
            <a:r>
              <a:rPr lang="en" sz="1200" dirty="0">
                <a:solidFill>
                  <a:schemeClr val="dk1"/>
                </a:solidFill>
                <a:latin typeface="Google Sans"/>
                <a:ea typeface="Google Sans"/>
                <a:cs typeface="Google Sans"/>
                <a:sym typeface="Google Sans"/>
              </a:rPr>
              <a:t>“</a:t>
            </a:r>
            <a:r>
              <a:rPr lang="en-US" altLang="zh-CN" sz="1200" dirty="0">
                <a:solidFill>
                  <a:schemeClr val="dk1"/>
                </a:solidFill>
                <a:latin typeface="Google Sans"/>
                <a:ea typeface="Google Sans"/>
                <a:cs typeface="Google Sans"/>
                <a:sym typeface="Google Sans"/>
              </a:rPr>
              <a:t>The cafes are too far away from my home”</a:t>
            </a:r>
            <a:endParaRPr lang="en" sz="1200"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endParaRPr sz="12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John is a developer with a busy and demanding schedule. They work as an Android developer in a mid-sized IT company, and volunteer for a local charitable organization. John has low vision for which they use tools and technologies that can help make reading and work like programming accessible. But not all products provide these tools. John would like the web app providing technologies like text-to-speech.</a:t>
            </a:r>
          </a:p>
        </p:txBody>
      </p:sp>
    </p:spTree>
    <p:extLst>
      <p:ext uri="{BB962C8B-B14F-4D97-AF65-F5344CB8AC3E}">
        <p14:creationId xmlns:p14="http://schemas.microsoft.com/office/powerpoint/2010/main" val="29177181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458</Words>
  <Application>Microsoft Office PowerPoint</Application>
  <PresentationFormat>全屏显示(16:9)</PresentationFormat>
  <Paragraphs>57</Paragraphs>
  <Slides>3</Slides>
  <Notes>3</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vt:i4>
      </vt:variant>
    </vt:vector>
  </HeadingPairs>
  <TitlesOfParts>
    <vt:vector size="6" baseType="lpstr">
      <vt:lpstr>Google Sans</vt:lpstr>
      <vt:lpstr>Arial</vt:lpstr>
      <vt:lpstr>Simple Light</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KM5391</cp:lastModifiedBy>
  <cp:revision>10</cp:revision>
  <dcterms:modified xsi:type="dcterms:W3CDTF">2023-04-17T15:26:31Z</dcterms:modified>
</cp:coreProperties>
</file>