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35"/>
  </p:notesMasterIdLst>
  <p:sldIdLst>
    <p:sldId id="256" r:id="rId3"/>
    <p:sldId id="257" r:id="rId4"/>
    <p:sldId id="258" r:id="rId5"/>
    <p:sldId id="259" r:id="rId6"/>
    <p:sldId id="260" r:id="rId7"/>
    <p:sldId id="261" r:id="rId8"/>
    <p:sldId id="262" r:id="rId9"/>
    <p:sldId id="282" r:id="rId10"/>
    <p:sldId id="283" r:id="rId11"/>
    <p:sldId id="284" r:id="rId12"/>
    <p:sldId id="285" r:id="rId13"/>
    <p:sldId id="264" r:id="rId14"/>
    <p:sldId id="286" r:id="rId15"/>
    <p:sldId id="287" r:id="rId16"/>
    <p:sldId id="288"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144000" cy="5143500" type="screen16x9"/>
  <p:notesSz cx="6858000" cy="9144000"/>
  <p:embeddedFontLst>
    <p:embeddedFont>
      <p:font typeface="Google Sans" panose="02010600030101010101" charset="-122"/>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Google Sans Medium" panose="02010600030101010101"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Open Sans SemiBold" panose="020B0706030804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4c212e6a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4c212e6a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b="1">
              <a:solidFill>
                <a:srgbClr val="3C4043"/>
              </a:solidFill>
              <a:highlight>
                <a:schemeClr val="lt1"/>
              </a:highlight>
              <a:latin typeface="Google Sans"/>
              <a:ea typeface="Google Sans"/>
              <a:cs typeface="Google Sans"/>
              <a:sym typeface="Google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4c212e6a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4c212e6a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b="1">
              <a:solidFill>
                <a:srgbClr val="3C4043"/>
              </a:solidFill>
              <a:highlight>
                <a:schemeClr val="lt1"/>
              </a:highlight>
              <a:latin typeface="Google Sans"/>
              <a:ea typeface="Google Sans"/>
              <a:cs typeface="Google Sans"/>
              <a:sym typeface="Google Sans"/>
            </a:endParaRPr>
          </a:p>
        </p:txBody>
      </p:sp>
    </p:spTree>
    <p:extLst>
      <p:ext uri="{BB962C8B-B14F-4D97-AF65-F5344CB8AC3E}">
        <p14:creationId xmlns:p14="http://schemas.microsoft.com/office/powerpoint/2010/main" val="3602441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6e27f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6e27f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6e27f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6e27f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170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4c7ebb75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4c7ebb75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b="1">
              <a:solidFill>
                <a:srgbClr val="3C4043"/>
              </a:solidFill>
              <a:highlight>
                <a:schemeClr val="lt1"/>
              </a:highlight>
              <a:latin typeface="Google Sans"/>
              <a:ea typeface="Google Sans"/>
              <a:cs typeface="Google Sans"/>
              <a:sym typeface="Google Sans"/>
            </a:endParaRPr>
          </a:p>
          <a:p>
            <a:pPr marL="0" lvl="0" indent="0" algn="l" rtl="0">
              <a:lnSpc>
                <a:spcPct val="115000"/>
              </a:lnSpc>
              <a:spcBef>
                <a:spcPts val="0"/>
              </a:spcBef>
              <a:spcAft>
                <a:spcPts val="0"/>
              </a:spcAft>
              <a:buClr>
                <a:schemeClr val="dk1"/>
              </a:buClr>
              <a:buSzPts val="1100"/>
              <a:buFont typeface="Arial"/>
              <a:buNone/>
            </a:pPr>
            <a:endParaRPr sz="1400" b="1">
              <a:solidFill>
                <a:srgbClr val="3C4043"/>
              </a:solidFill>
              <a:highlight>
                <a:schemeClr val="lt1"/>
              </a:highlight>
              <a:latin typeface="Google Sans"/>
              <a:ea typeface="Google Sans"/>
              <a:cs typeface="Google Sans"/>
              <a:sym typeface="Google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07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User Story Template">
  <p:cSld name="User Story Template">
    <p:spTree>
      <p:nvGrpSpPr>
        <p:cNvPr id="1" name="Shape 145"/>
        <p:cNvGrpSpPr/>
        <p:nvPr/>
      </p:nvGrpSpPr>
      <p:grpSpPr>
        <a:xfrm>
          <a:off x="0" y="0"/>
          <a:ext cx="0" cy="0"/>
          <a:chOff x="0" y="0"/>
          <a:chExt cx="0" cy="0"/>
        </a:xfrm>
      </p:grpSpPr>
      <p:sp>
        <p:nvSpPr>
          <p:cNvPr id="146" name="Google Shape;146;p20"/>
          <p:cNvSpPr txBox="1"/>
          <p:nvPr/>
        </p:nvSpPr>
        <p:spPr>
          <a:xfrm>
            <a:off x="-125" y="500650"/>
            <a:ext cx="9144000" cy="48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2200" b="1" i="0" u="sng" strike="noStrike" cap="none">
                <a:solidFill>
                  <a:srgbClr val="3C4043"/>
                </a:solidFill>
                <a:latin typeface="Google Sans"/>
                <a:ea typeface="Google Sans"/>
                <a:cs typeface="Google Sans"/>
                <a:sym typeface="Google Sans"/>
              </a:rPr>
              <a:t>U</a:t>
            </a:r>
            <a:r>
              <a:rPr lang="en" sz="2200" b="1" u="sng">
                <a:solidFill>
                  <a:srgbClr val="3C4043"/>
                </a:solidFill>
                <a:latin typeface="Google Sans"/>
                <a:ea typeface="Google Sans"/>
                <a:cs typeface="Google Sans"/>
                <a:sym typeface="Google Sans"/>
              </a:rPr>
              <a:t>SER</a:t>
            </a:r>
            <a:r>
              <a:rPr lang="en" sz="2200" b="1" i="0" u="sng" strike="noStrike" cap="none">
                <a:solidFill>
                  <a:srgbClr val="3C4043"/>
                </a:solidFill>
                <a:latin typeface="Google Sans"/>
                <a:ea typeface="Google Sans"/>
                <a:cs typeface="Google Sans"/>
                <a:sym typeface="Google Sans"/>
              </a:rPr>
              <a:t> S</a:t>
            </a:r>
            <a:r>
              <a:rPr lang="en" sz="2200" b="1" u="sng">
                <a:solidFill>
                  <a:srgbClr val="3C4043"/>
                </a:solidFill>
                <a:latin typeface="Google Sans"/>
                <a:ea typeface="Google Sans"/>
                <a:cs typeface="Google Sans"/>
                <a:sym typeface="Google Sans"/>
              </a:rPr>
              <a:t>TORY</a:t>
            </a:r>
            <a:endParaRPr sz="2200" b="1" i="0" u="sng" strike="noStrike" cap="none">
              <a:solidFill>
                <a:srgbClr val="3C4043"/>
              </a:solidFill>
              <a:latin typeface="Google Sans"/>
              <a:ea typeface="Google Sans"/>
              <a:cs typeface="Google Sans"/>
              <a:sym typeface="Google Sans"/>
            </a:endParaRPr>
          </a:p>
        </p:txBody>
      </p:sp>
      <p:sp>
        <p:nvSpPr>
          <p:cNvPr id="147" name="Google Shape;147;p20"/>
          <p:cNvSpPr txBox="1"/>
          <p:nvPr/>
        </p:nvSpPr>
        <p:spPr>
          <a:xfrm>
            <a:off x="216675" y="1378650"/>
            <a:ext cx="1152900" cy="482700"/>
          </a:xfrm>
          <a:prstGeom prst="rect">
            <a:avLst/>
          </a:prstGeom>
          <a:noFill/>
          <a:ln>
            <a:noFill/>
          </a:ln>
        </p:spPr>
        <p:txBody>
          <a:bodyPr spcFirstLastPara="1" wrap="square" lIns="91425" tIns="91425" rIns="91425" bIns="0"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3C4043"/>
                </a:solidFill>
                <a:latin typeface="Google Sans"/>
                <a:ea typeface="Google Sans"/>
                <a:cs typeface="Google Sans"/>
                <a:sym typeface="Google Sans"/>
              </a:rPr>
              <a:t>As a/an</a:t>
            </a:r>
            <a:endParaRPr sz="1900" b="1" i="0" u="none" strike="noStrike" cap="none">
              <a:solidFill>
                <a:srgbClr val="3C4043"/>
              </a:solidFill>
              <a:latin typeface="Google Sans"/>
              <a:ea typeface="Google Sans"/>
              <a:cs typeface="Google Sans"/>
              <a:sym typeface="Google Sans"/>
            </a:endParaRPr>
          </a:p>
        </p:txBody>
      </p:sp>
      <p:sp>
        <p:nvSpPr>
          <p:cNvPr id="148" name="Google Shape;148;p20"/>
          <p:cNvSpPr txBox="1"/>
          <p:nvPr/>
        </p:nvSpPr>
        <p:spPr>
          <a:xfrm>
            <a:off x="267775" y="2248700"/>
            <a:ext cx="1332600" cy="482700"/>
          </a:xfrm>
          <a:prstGeom prst="rect">
            <a:avLst/>
          </a:prstGeom>
          <a:noFill/>
          <a:ln>
            <a:noFill/>
          </a:ln>
        </p:spPr>
        <p:txBody>
          <a:bodyPr spcFirstLastPara="1" wrap="square" lIns="0" tIns="91425" rIns="91425" bIns="0"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3C4043"/>
                </a:solidFill>
                <a:latin typeface="Google Sans"/>
                <a:ea typeface="Google Sans"/>
                <a:cs typeface="Google Sans"/>
                <a:sym typeface="Google Sans"/>
              </a:rPr>
              <a:t>I want to</a:t>
            </a:r>
            <a:endParaRPr sz="1900" b="1" i="0" u="none" strike="noStrike" cap="none">
              <a:solidFill>
                <a:srgbClr val="3C4043"/>
              </a:solidFill>
              <a:latin typeface="Google Sans"/>
              <a:ea typeface="Google Sans"/>
              <a:cs typeface="Google Sans"/>
              <a:sym typeface="Google Sans"/>
            </a:endParaRPr>
          </a:p>
        </p:txBody>
      </p:sp>
      <p:sp>
        <p:nvSpPr>
          <p:cNvPr id="149" name="Google Shape;149;p20"/>
          <p:cNvSpPr txBox="1"/>
          <p:nvPr/>
        </p:nvSpPr>
        <p:spPr>
          <a:xfrm>
            <a:off x="292875" y="3266475"/>
            <a:ext cx="1041300" cy="482700"/>
          </a:xfrm>
          <a:prstGeom prst="rect">
            <a:avLst/>
          </a:prstGeom>
          <a:noFill/>
          <a:ln>
            <a:noFill/>
          </a:ln>
        </p:spPr>
        <p:txBody>
          <a:bodyPr spcFirstLastPara="1" wrap="square" lIns="0" tIns="91425" rIns="91425" bIns="0"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3C4043"/>
                </a:solidFill>
                <a:latin typeface="Google Sans"/>
                <a:ea typeface="Google Sans"/>
                <a:cs typeface="Google Sans"/>
                <a:sym typeface="Google Sans"/>
              </a:rPr>
              <a:t>so that</a:t>
            </a:r>
            <a:endParaRPr sz="1900" b="1" i="0" u="none" strike="noStrike" cap="none">
              <a:solidFill>
                <a:srgbClr val="3C4043"/>
              </a:solidFill>
              <a:latin typeface="Google Sans"/>
              <a:ea typeface="Google Sans"/>
              <a:cs typeface="Google Sans"/>
              <a:sym typeface="Google Sans"/>
            </a:endParaRPr>
          </a:p>
        </p:txBody>
      </p:sp>
      <p:sp>
        <p:nvSpPr>
          <p:cNvPr id="150" name="Google Shape;150;p20"/>
          <p:cNvSpPr txBox="1"/>
          <p:nvPr/>
        </p:nvSpPr>
        <p:spPr>
          <a:xfrm>
            <a:off x="1370400" y="1775450"/>
            <a:ext cx="7273200" cy="332100"/>
          </a:xfrm>
          <a:prstGeom prst="rect">
            <a:avLst/>
          </a:prstGeom>
          <a:noFill/>
          <a:ln>
            <a:noFill/>
          </a:ln>
        </p:spPr>
        <p:txBody>
          <a:bodyPr spcFirstLastPara="1" wrap="square" lIns="91425" tIns="45700"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i="0" u="none" strike="noStrike" cap="none">
                <a:solidFill>
                  <a:srgbClr val="575757"/>
                </a:solidFill>
                <a:latin typeface="Google Sans"/>
                <a:ea typeface="Google Sans"/>
                <a:cs typeface="Google Sans"/>
                <a:sym typeface="Google Sans"/>
              </a:rPr>
              <a:t>type of user</a:t>
            </a:r>
            <a:endParaRPr sz="1200" i="0" u="none" strike="noStrike" cap="none">
              <a:solidFill>
                <a:srgbClr val="575757"/>
              </a:solidFill>
              <a:latin typeface="Google Sans"/>
              <a:ea typeface="Google Sans"/>
              <a:cs typeface="Google Sans"/>
              <a:sym typeface="Google Sans"/>
            </a:endParaRPr>
          </a:p>
        </p:txBody>
      </p:sp>
      <p:sp>
        <p:nvSpPr>
          <p:cNvPr id="151" name="Google Shape;151;p20"/>
          <p:cNvSpPr txBox="1"/>
          <p:nvPr/>
        </p:nvSpPr>
        <p:spPr>
          <a:xfrm>
            <a:off x="1370325" y="2628750"/>
            <a:ext cx="7273200" cy="332100"/>
          </a:xfrm>
          <a:prstGeom prst="rect">
            <a:avLst/>
          </a:prstGeom>
          <a:noFill/>
          <a:ln>
            <a:noFill/>
          </a:ln>
        </p:spPr>
        <p:txBody>
          <a:bodyPr spcFirstLastPara="1" wrap="square" lIns="91425" tIns="45700"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i="0" u="none" strike="noStrike" cap="none">
                <a:solidFill>
                  <a:srgbClr val="575757"/>
                </a:solidFill>
                <a:latin typeface="Google Sans"/>
                <a:ea typeface="Google Sans"/>
                <a:cs typeface="Google Sans"/>
                <a:sym typeface="Google Sans"/>
              </a:rPr>
              <a:t>action</a:t>
            </a:r>
            <a:endParaRPr sz="1200" i="0" u="none" strike="noStrike" cap="none">
              <a:solidFill>
                <a:srgbClr val="575757"/>
              </a:solidFill>
              <a:latin typeface="Google Sans"/>
              <a:ea typeface="Google Sans"/>
              <a:cs typeface="Google Sans"/>
              <a:sym typeface="Google Sans"/>
            </a:endParaRPr>
          </a:p>
        </p:txBody>
      </p:sp>
      <p:sp>
        <p:nvSpPr>
          <p:cNvPr id="152" name="Google Shape;152;p20"/>
          <p:cNvSpPr txBox="1"/>
          <p:nvPr/>
        </p:nvSpPr>
        <p:spPr>
          <a:xfrm>
            <a:off x="1370400" y="3618775"/>
            <a:ext cx="7273200" cy="308100"/>
          </a:xfrm>
          <a:prstGeom prst="rect">
            <a:avLst/>
          </a:prstGeom>
          <a:noFill/>
          <a:ln>
            <a:noFill/>
          </a:ln>
        </p:spPr>
        <p:txBody>
          <a:bodyPr spcFirstLastPara="1" wrap="square" lIns="91425" tIns="45700"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i="0" u="none" strike="noStrike" cap="none">
                <a:solidFill>
                  <a:srgbClr val="575757"/>
                </a:solidFill>
                <a:latin typeface="Google Sans"/>
                <a:ea typeface="Google Sans"/>
                <a:cs typeface="Google Sans"/>
                <a:sym typeface="Google Sans"/>
              </a:rPr>
              <a:t>benefit</a:t>
            </a:r>
            <a:endParaRPr sz="1200" i="0" u="none" strike="noStrike" cap="none">
              <a:solidFill>
                <a:srgbClr val="575757"/>
              </a:solidFill>
              <a:latin typeface="Google Sans"/>
              <a:ea typeface="Google Sans"/>
              <a:cs typeface="Google Sans"/>
              <a:sym typeface="Google Sans"/>
            </a:endParaRPr>
          </a:p>
        </p:txBody>
      </p:sp>
      <p:sp>
        <p:nvSpPr>
          <p:cNvPr id="153" name="Google Shape;153;p20"/>
          <p:cNvSpPr txBox="1"/>
          <p:nvPr/>
        </p:nvSpPr>
        <p:spPr>
          <a:xfrm>
            <a:off x="8572800" y="3133775"/>
            <a:ext cx="122700" cy="518700"/>
          </a:xfrm>
          <a:prstGeom prst="rect">
            <a:avLst/>
          </a:prstGeom>
          <a:noFill/>
          <a:ln>
            <a:noFill/>
          </a:ln>
        </p:spPr>
        <p:txBody>
          <a:bodyPr spcFirstLastPara="1" wrap="square" lIns="0"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i="0" u="none" strike="noStrike" cap="none">
                <a:solidFill>
                  <a:srgbClr val="5F6368"/>
                </a:solidFill>
                <a:latin typeface="Google Sans"/>
                <a:ea typeface="Google Sans"/>
                <a:cs typeface="Google Sans"/>
                <a:sym typeface="Google Sans"/>
              </a:rPr>
              <a:t>.</a:t>
            </a:r>
            <a:endParaRPr sz="2400" i="0" u="none" strike="noStrike" cap="none">
              <a:solidFill>
                <a:srgbClr val="5F6368"/>
              </a:solidFill>
              <a:latin typeface="Google Sans"/>
              <a:ea typeface="Google Sans"/>
              <a:cs typeface="Google Sans"/>
              <a:sym typeface="Google Sans"/>
            </a:endParaRPr>
          </a:p>
        </p:txBody>
      </p:sp>
      <p:cxnSp>
        <p:nvCxnSpPr>
          <p:cNvPr id="154" name="Google Shape;154;p20"/>
          <p:cNvCxnSpPr/>
          <p:nvPr/>
        </p:nvCxnSpPr>
        <p:spPr>
          <a:xfrm>
            <a:off x="1370408" y="1713771"/>
            <a:ext cx="7273200" cy="0"/>
          </a:xfrm>
          <a:prstGeom prst="straightConnector1">
            <a:avLst/>
          </a:prstGeom>
          <a:noFill/>
          <a:ln w="19050" cap="flat" cmpd="sng">
            <a:solidFill>
              <a:schemeClr val="dk2"/>
            </a:solidFill>
            <a:prstDash val="solid"/>
            <a:round/>
            <a:headEnd type="none" w="med" len="med"/>
            <a:tailEnd type="none" w="med" len="med"/>
          </a:ln>
        </p:spPr>
      </p:cxnSp>
      <p:cxnSp>
        <p:nvCxnSpPr>
          <p:cNvPr id="155" name="Google Shape;155;p20"/>
          <p:cNvCxnSpPr/>
          <p:nvPr/>
        </p:nvCxnSpPr>
        <p:spPr>
          <a:xfrm>
            <a:off x="1370408" y="2628171"/>
            <a:ext cx="7273200" cy="0"/>
          </a:xfrm>
          <a:prstGeom prst="straightConnector1">
            <a:avLst/>
          </a:prstGeom>
          <a:noFill/>
          <a:ln w="19050" cap="flat" cmpd="sng">
            <a:solidFill>
              <a:schemeClr val="dk2"/>
            </a:solidFill>
            <a:prstDash val="solid"/>
            <a:round/>
            <a:headEnd type="none" w="med" len="med"/>
            <a:tailEnd type="none" w="med" len="med"/>
          </a:ln>
        </p:spPr>
      </p:cxnSp>
      <p:cxnSp>
        <p:nvCxnSpPr>
          <p:cNvPr id="156" name="Google Shape;156;p20"/>
          <p:cNvCxnSpPr/>
          <p:nvPr/>
        </p:nvCxnSpPr>
        <p:spPr>
          <a:xfrm>
            <a:off x="1370408" y="3618771"/>
            <a:ext cx="7273200" cy="0"/>
          </a:xfrm>
          <a:prstGeom prst="straightConnector1">
            <a:avLst/>
          </a:prstGeom>
          <a:noFill/>
          <a:ln w="19050" cap="flat" cmpd="sng">
            <a:solidFill>
              <a:schemeClr val="dk2"/>
            </a:solidFill>
            <a:prstDash val="solid"/>
            <a:round/>
            <a:headEnd type="none" w="med" len="med"/>
            <a:tailEnd type="none" w="med" len="med"/>
          </a:ln>
        </p:spPr>
      </p:cxnSp>
      <p:sp>
        <p:nvSpPr>
          <p:cNvPr id="157" name="Google Shape;157;p20"/>
          <p:cNvSpPr txBox="1">
            <a:spLocks noGrp="1"/>
          </p:cNvSpPr>
          <p:nvPr>
            <p:ph type="body" idx="1"/>
          </p:nvPr>
        </p:nvSpPr>
        <p:spPr>
          <a:xfrm>
            <a:off x="1364425" y="1370400"/>
            <a:ext cx="7273200" cy="3321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Clr>
                <a:srgbClr val="1967D2"/>
              </a:buClr>
              <a:buSzPts val="1600"/>
              <a:buFont typeface="Google Sans"/>
              <a:buChar char="●"/>
              <a:defRPr sz="1600">
                <a:solidFill>
                  <a:srgbClr val="1967D2"/>
                </a:solidFill>
                <a:latin typeface="Google Sans"/>
                <a:ea typeface="Google Sans"/>
                <a:cs typeface="Google Sans"/>
                <a:sym typeface="Google Sans"/>
              </a:defRPr>
            </a:lvl1pPr>
            <a:lvl2pPr marL="914400" lvl="1" indent="-317500" rtl="0">
              <a:spcBef>
                <a:spcPts val="0"/>
              </a:spcBef>
              <a:spcAft>
                <a:spcPts val="0"/>
              </a:spcAft>
              <a:buClr>
                <a:srgbClr val="1967D2"/>
              </a:buClr>
              <a:buSzPts val="1400"/>
              <a:buChar char="○"/>
              <a:defRPr>
                <a:solidFill>
                  <a:srgbClr val="1967D2"/>
                </a:solidFill>
              </a:defRPr>
            </a:lvl2pPr>
            <a:lvl3pPr marL="1371600" lvl="2" indent="-317500" rtl="0">
              <a:spcBef>
                <a:spcPts val="0"/>
              </a:spcBef>
              <a:spcAft>
                <a:spcPts val="0"/>
              </a:spcAft>
              <a:buClr>
                <a:srgbClr val="1967D2"/>
              </a:buClr>
              <a:buSzPts val="1400"/>
              <a:buChar char="■"/>
              <a:defRPr>
                <a:solidFill>
                  <a:srgbClr val="1967D2"/>
                </a:solidFill>
              </a:defRPr>
            </a:lvl3pPr>
            <a:lvl4pPr marL="1828800" lvl="3" indent="-317500" rtl="0">
              <a:spcBef>
                <a:spcPts val="0"/>
              </a:spcBef>
              <a:spcAft>
                <a:spcPts val="0"/>
              </a:spcAft>
              <a:buClr>
                <a:srgbClr val="1967D2"/>
              </a:buClr>
              <a:buSzPts val="1400"/>
              <a:buChar char="●"/>
              <a:defRPr>
                <a:solidFill>
                  <a:srgbClr val="1967D2"/>
                </a:solidFill>
              </a:defRPr>
            </a:lvl4pPr>
            <a:lvl5pPr marL="2286000" lvl="4" indent="-317500" rtl="0">
              <a:spcBef>
                <a:spcPts val="0"/>
              </a:spcBef>
              <a:spcAft>
                <a:spcPts val="0"/>
              </a:spcAft>
              <a:buClr>
                <a:srgbClr val="1967D2"/>
              </a:buClr>
              <a:buSzPts val="1400"/>
              <a:buChar char="○"/>
              <a:defRPr>
                <a:solidFill>
                  <a:srgbClr val="1967D2"/>
                </a:solidFill>
              </a:defRPr>
            </a:lvl5pPr>
            <a:lvl6pPr marL="2743200" lvl="5" indent="-317500" rtl="0">
              <a:spcBef>
                <a:spcPts val="0"/>
              </a:spcBef>
              <a:spcAft>
                <a:spcPts val="0"/>
              </a:spcAft>
              <a:buClr>
                <a:srgbClr val="1967D2"/>
              </a:buClr>
              <a:buSzPts val="1400"/>
              <a:buChar char="■"/>
              <a:defRPr>
                <a:solidFill>
                  <a:srgbClr val="1967D2"/>
                </a:solidFill>
              </a:defRPr>
            </a:lvl6pPr>
            <a:lvl7pPr marL="3200400" lvl="6" indent="-317500" rtl="0">
              <a:spcBef>
                <a:spcPts val="0"/>
              </a:spcBef>
              <a:spcAft>
                <a:spcPts val="0"/>
              </a:spcAft>
              <a:buClr>
                <a:srgbClr val="1967D2"/>
              </a:buClr>
              <a:buSzPts val="1400"/>
              <a:buChar char="●"/>
              <a:defRPr>
                <a:solidFill>
                  <a:srgbClr val="1967D2"/>
                </a:solidFill>
              </a:defRPr>
            </a:lvl7pPr>
            <a:lvl8pPr marL="3657600" lvl="7" indent="-317500" rtl="0">
              <a:spcBef>
                <a:spcPts val="0"/>
              </a:spcBef>
              <a:spcAft>
                <a:spcPts val="0"/>
              </a:spcAft>
              <a:buClr>
                <a:srgbClr val="1967D2"/>
              </a:buClr>
              <a:buSzPts val="1400"/>
              <a:buChar char="○"/>
              <a:defRPr>
                <a:solidFill>
                  <a:srgbClr val="1967D2"/>
                </a:solidFill>
              </a:defRPr>
            </a:lvl8pPr>
            <a:lvl9pPr marL="4114800" lvl="8" indent="-317500" rtl="0">
              <a:spcBef>
                <a:spcPts val="0"/>
              </a:spcBef>
              <a:spcAft>
                <a:spcPts val="0"/>
              </a:spcAft>
              <a:buClr>
                <a:srgbClr val="1967D2"/>
              </a:buClr>
              <a:buSzPts val="1400"/>
              <a:buChar char="■"/>
              <a:defRPr>
                <a:solidFill>
                  <a:srgbClr val="1967D2"/>
                </a:solidFill>
              </a:defRPr>
            </a:lvl9pPr>
          </a:lstStyle>
          <a:p>
            <a:endParaRPr/>
          </a:p>
        </p:txBody>
      </p:sp>
      <p:sp>
        <p:nvSpPr>
          <p:cNvPr id="158" name="Google Shape;158;p20"/>
          <p:cNvSpPr txBox="1">
            <a:spLocks noGrp="1"/>
          </p:cNvSpPr>
          <p:nvPr>
            <p:ph type="body" idx="2"/>
          </p:nvPr>
        </p:nvSpPr>
        <p:spPr>
          <a:xfrm>
            <a:off x="1364425" y="2284800"/>
            <a:ext cx="7273200" cy="3321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Clr>
                <a:srgbClr val="C5221F"/>
              </a:buClr>
              <a:buSzPts val="1600"/>
              <a:buFont typeface="Google Sans"/>
              <a:buChar char="●"/>
              <a:defRPr sz="1600">
                <a:solidFill>
                  <a:srgbClr val="C5221F"/>
                </a:solidFill>
                <a:latin typeface="Google Sans"/>
                <a:ea typeface="Google Sans"/>
                <a:cs typeface="Google Sans"/>
                <a:sym typeface="Google Sans"/>
              </a:defRPr>
            </a:lvl1pPr>
            <a:lvl2pPr marL="914400" lvl="1" indent="-317500" rtl="0">
              <a:spcBef>
                <a:spcPts val="0"/>
              </a:spcBef>
              <a:spcAft>
                <a:spcPts val="0"/>
              </a:spcAft>
              <a:buClr>
                <a:srgbClr val="C5221F"/>
              </a:buClr>
              <a:buSzPts val="1400"/>
              <a:buChar char="○"/>
              <a:defRPr>
                <a:solidFill>
                  <a:srgbClr val="C5221F"/>
                </a:solidFill>
              </a:defRPr>
            </a:lvl2pPr>
            <a:lvl3pPr marL="1371600" lvl="2" indent="-317500" rtl="0">
              <a:spcBef>
                <a:spcPts val="0"/>
              </a:spcBef>
              <a:spcAft>
                <a:spcPts val="0"/>
              </a:spcAft>
              <a:buClr>
                <a:srgbClr val="C5221F"/>
              </a:buClr>
              <a:buSzPts val="1400"/>
              <a:buChar char="■"/>
              <a:defRPr>
                <a:solidFill>
                  <a:srgbClr val="C5221F"/>
                </a:solidFill>
              </a:defRPr>
            </a:lvl3pPr>
            <a:lvl4pPr marL="1828800" lvl="3" indent="-317500" rtl="0">
              <a:spcBef>
                <a:spcPts val="0"/>
              </a:spcBef>
              <a:spcAft>
                <a:spcPts val="0"/>
              </a:spcAft>
              <a:buClr>
                <a:srgbClr val="C5221F"/>
              </a:buClr>
              <a:buSzPts val="1400"/>
              <a:buChar char="●"/>
              <a:defRPr>
                <a:solidFill>
                  <a:srgbClr val="C5221F"/>
                </a:solidFill>
              </a:defRPr>
            </a:lvl4pPr>
            <a:lvl5pPr marL="2286000" lvl="4" indent="-317500" rtl="0">
              <a:spcBef>
                <a:spcPts val="0"/>
              </a:spcBef>
              <a:spcAft>
                <a:spcPts val="0"/>
              </a:spcAft>
              <a:buClr>
                <a:srgbClr val="C5221F"/>
              </a:buClr>
              <a:buSzPts val="1400"/>
              <a:buChar char="○"/>
              <a:defRPr>
                <a:solidFill>
                  <a:srgbClr val="C5221F"/>
                </a:solidFill>
              </a:defRPr>
            </a:lvl5pPr>
            <a:lvl6pPr marL="2743200" lvl="5" indent="-317500" rtl="0">
              <a:spcBef>
                <a:spcPts val="0"/>
              </a:spcBef>
              <a:spcAft>
                <a:spcPts val="0"/>
              </a:spcAft>
              <a:buClr>
                <a:srgbClr val="C5221F"/>
              </a:buClr>
              <a:buSzPts val="1400"/>
              <a:buChar char="■"/>
              <a:defRPr>
                <a:solidFill>
                  <a:srgbClr val="C5221F"/>
                </a:solidFill>
              </a:defRPr>
            </a:lvl6pPr>
            <a:lvl7pPr marL="3200400" lvl="6" indent="-317500" rtl="0">
              <a:spcBef>
                <a:spcPts val="0"/>
              </a:spcBef>
              <a:spcAft>
                <a:spcPts val="0"/>
              </a:spcAft>
              <a:buClr>
                <a:srgbClr val="C5221F"/>
              </a:buClr>
              <a:buSzPts val="1400"/>
              <a:buChar char="●"/>
              <a:defRPr>
                <a:solidFill>
                  <a:srgbClr val="C5221F"/>
                </a:solidFill>
              </a:defRPr>
            </a:lvl7pPr>
            <a:lvl8pPr marL="3657600" lvl="7" indent="-317500" rtl="0">
              <a:spcBef>
                <a:spcPts val="0"/>
              </a:spcBef>
              <a:spcAft>
                <a:spcPts val="0"/>
              </a:spcAft>
              <a:buClr>
                <a:srgbClr val="C5221F"/>
              </a:buClr>
              <a:buSzPts val="1400"/>
              <a:buChar char="○"/>
              <a:defRPr>
                <a:solidFill>
                  <a:srgbClr val="C5221F"/>
                </a:solidFill>
              </a:defRPr>
            </a:lvl8pPr>
            <a:lvl9pPr marL="4114800" lvl="8" indent="-317500" rtl="0">
              <a:spcBef>
                <a:spcPts val="0"/>
              </a:spcBef>
              <a:spcAft>
                <a:spcPts val="0"/>
              </a:spcAft>
              <a:buClr>
                <a:srgbClr val="C5221F"/>
              </a:buClr>
              <a:buSzPts val="1400"/>
              <a:buChar char="■"/>
              <a:defRPr>
                <a:solidFill>
                  <a:srgbClr val="C5221F"/>
                </a:solidFill>
              </a:defRPr>
            </a:lvl9pPr>
          </a:lstStyle>
          <a:p>
            <a:endParaRPr/>
          </a:p>
        </p:txBody>
      </p:sp>
      <p:sp>
        <p:nvSpPr>
          <p:cNvPr id="159" name="Google Shape;159;p20"/>
          <p:cNvSpPr txBox="1">
            <a:spLocks noGrp="1"/>
          </p:cNvSpPr>
          <p:nvPr>
            <p:ph type="body" idx="3"/>
          </p:nvPr>
        </p:nvSpPr>
        <p:spPr>
          <a:xfrm>
            <a:off x="1364425" y="3275400"/>
            <a:ext cx="7273200" cy="3321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Clr>
                <a:srgbClr val="188038"/>
              </a:buClr>
              <a:buSzPts val="1600"/>
              <a:buFont typeface="Google Sans"/>
              <a:buChar char="●"/>
              <a:defRPr sz="1600">
                <a:solidFill>
                  <a:srgbClr val="188038"/>
                </a:solidFill>
                <a:latin typeface="Google Sans"/>
                <a:ea typeface="Google Sans"/>
                <a:cs typeface="Google Sans"/>
                <a:sym typeface="Google Sans"/>
              </a:defRPr>
            </a:lvl1pPr>
            <a:lvl2pPr marL="914400" lvl="1" indent="-317500" rtl="0">
              <a:spcBef>
                <a:spcPts val="0"/>
              </a:spcBef>
              <a:spcAft>
                <a:spcPts val="0"/>
              </a:spcAft>
              <a:buClr>
                <a:srgbClr val="188038"/>
              </a:buClr>
              <a:buSzPts val="1400"/>
              <a:buChar char="○"/>
              <a:defRPr>
                <a:solidFill>
                  <a:srgbClr val="188038"/>
                </a:solidFill>
              </a:defRPr>
            </a:lvl2pPr>
            <a:lvl3pPr marL="1371600" lvl="2" indent="-317500" rtl="0">
              <a:spcBef>
                <a:spcPts val="0"/>
              </a:spcBef>
              <a:spcAft>
                <a:spcPts val="0"/>
              </a:spcAft>
              <a:buClr>
                <a:srgbClr val="188038"/>
              </a:buClr>
              <a:buSzPts val="1400"/>
              <a:buChar char="■"/>
              <a:defRPr>
                <a:solidFill>
                  <a:srgbClr val="188038"/>
                </a:solidFill>
              </a:defRPr>
            </a:lvl3pPr>
            <a:lvl4pPr marL="1828800" lvl="3" indent="-317500" rtl="0">
              <a:spcBef>
                <a:spcPts val="0"/>
              </a:spcBef>
              <a:spcAft>
                <a:spcPts val="0"/>
              </a:spcAft>
              <a:buClr>
                <a:srgbClr val="188038"/>
              </a:buClr>
              <a:buSzPts val="1400"/>
              <a:buChar char="●"/>
              <a:defRPr>
                <a:solidFill>
                  <a:srgbClr val="188038"/>
                </a:solidFill>
              </a:defRPr>
            </a:lvl4pPr>
            <a:lvl5pPr marL="2286000" lvl="4" indent="-317500" rtl="0">
              <a:spcBef>
                <a:spcPts val="0"/>
              </a:spcBef>
              <a:spcAft>
                <a:spcPts val="0"/>
              </a:spcAft>
              <a:buClr>
                <a:srgbClr val="188038"/>
              </a:buClr>
              <a:buSzPts val="1400"/>
              <a:buChar char="○"/>
              <a:defRPr>
                <a:solidFill>
                  <a:srgbClr val="188038"/>
                </a:solidFill>
              </a:defRPr>
            </a:lvl5pPr>
            <a:lvl6pPr marL="2743200" lvl="5" indent="-317500" rtl="0">
              <a:spcBef>
                <a:spcPts val="0"/>
              </a:spcBef>
              <a:spcAft>
                <a:spcPts val="0"/>
              </a:spcAft>
              <a:buClr>
                <a:srgbClr val="188038"/>
              </a:buClr>
              <a:buSzPts val="1400"/>
              <a:buChar char="■"/>
              <a:defRPr>
                <a:solidFill>
                  <a:srgbClr val="188038"/>
                </a:solidFill>
              </a:defRPr>
            </a:lvl6pPr>
            <a:lvl7pPr marL="3200400" lvl="6" indent="-317500" rtl="0">
              <a:spcBef>
                <a:spcPts val="0"/>
              </a:spcBef>
              <a:spcAft>
                <a:spcPts val="0"/>
              </a:spcAft>
              <a:buClr>
                <a:srgbClr val="188038"/>
              </a:buClr>
              <a:buSzPts val="1400"/>
              <a:buChar char="●"/>
              <a:defRPr>
                <a:solidFill>
                  <a:srgbClr val="188038"/>
                </a:solidFill>
              </a:defRPr>
            </a:lvl7pPr>
            <a:lvl8pPr marL="3657600" lvl="7" indent="-317500" rtl="0">
              <a:spcBef>
                <a:spcPts val="0"/>
              </a:spcBef>
              <a:spcAft>
                <a:spcPts val="0"/>
              </a:spcAft>
              <a:buClr>
                <a:srgbClr val="188038"/>
              </a:buClr>
              <a:buSzPts val="1400"/>
              <a:buChar char="○"/>
              <a:defRPr>
                <a:solidFill>
                  <a:srgbClr val="188038"/>
                </a:solidFill>
              </a:defRPr>
            </a:lvl8pPr>
            <a:lvl9pPr marL="4114800" lvl="8" indent="-317500" rtl="0">
              <a:spcBef>
                <a:spcPts val="0"/>
              </a:spcBef>
              <a:spcAft>
                <a:spcPts val="0"/>
              </a:spcAft>
              <a:buClr>
                <a:srgbClr val="188038"/>
              </a:buClr>
              <a:buSzPts val="1400"/>
              <a:buChar char="■"/>
              <a:defRPr>
                <a:solidFill>
                  <a:srgbClr val="188038"/>
                </a:solidFill>
              </a:defRPr>
            </a:lvl9pPr>
          </a:lstStyle>
          <a:p>
            <a:endParaRPr/>
          </a:p>
        </p:txBody>
      </p:sp>
      <p:sp>
        <p:nvSpPr>
          <p:cNvPr id="160" name="Google Shape;160;p20"/>
          <p:cNvSpPr txBox="1"/>
          <p:nvPr/>
        </p:nvSpPr>
        <p:spPr>
          <a:xfrm>
            <a:off x="3593125" y="898275"/>
            <a:ext cx="166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434343"/>
              </a:solidFill>
              <a:latin typeface="Google Sans"/>
              <a:ea typeface="Google Sans"/>
              <a:cs typeface="Google Sans"/>
              <a:sym typeface="Google Sans"/>
            </a:endParaRPr>
          </a:p>
        </p:txBody>
      </p:sp>
      <p:sp>
        <p:nvSpPr>
          <p:cNvPr id="161" name="Google Shape;161;p20"/>
          <p:cNvSpPr txBox="1">
            <a:spLocks noGrp="1"/>
          </p:cNvSpPr>
          <p:nvPr>
            <p:ph type="body" idx="4"/>
          </p:nvPr>
        </p:nvSpPr>
        <p:spPr>
          <a:xfrm>
            <a:off x="3740125" y="898275"/>
            <a:ext cx="1663500" cy="308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Font typeface="Google Sans"/>
              <a:buChar char="●"/>
              <a:defRPr sz="1400">
                <a:latin typeface="Google Sans"/>
                <a:ea typeface="Google Sans"/>
                <a:cs typeface="Google Sans"/>
                <a:sym typeface="Google Sans"/>
              </a:defRPr>
            </a:lvl1pPr>
            <a:lvl2pPr marL="914400" lvl="1" indent="-317500" rtl="0">
              <a:spcBef>
                <a:spcPts val="0"/>
              </a:spcBef>
              <a:spcAft>
                <a:spcPts val="0"/>
              </a:spcAft>
              <a:buSzPts val="1400"/>
              <a:buFont typeface="Google Sans"/>
              <a:buChar char="○"/>
              <a:defRPr>
                <a:latin typeface="Google Sans"/>
                <a:ea typeface="Google Sans"/>
                <a:cs typeface="Google Sans"/>
                <a:sym typeface="Google Sans"/>
              </a:defRPr>
            </a:lvl2pPr>
            <a:lvl3pPr marL="1371600" lvl="2" indent="-317500" rtl="0">
              <a:spcBef>
                <a:spcPts val="0"/>
              </a:spcBef>
              <a:spcAft>
                <a:spcPts val="0"/>
              </a:spcAft>
              <a:buSzPts val="1400"/>
              <a:buFont typeface="Google Sans"/>
              <a:buChar char="■"/>
              <a:defRPr>
                <a:latin typeface="Google Sans"/>
                <a:ea typeface="Google Sans"/>
                <a:cs typeface="Google Sans"/>
                <a:sym typeface="Google Sans"/>
              </a:defRPr>
            </a:lvl3pPr>
            <a:lvl4pPr marL="1828800" lvl="3" indent="-317500" rtl="0">
              <a:spcBef>
                <a:spcPts val="0"/>
              </a:spcBef>
              <a:spcAft>
                <a:spcPts val="0"/>
              </a:spcAft>
              <a:buSzPts val="1400"/>
              <a:buFont typeface="Google Sans"/>
              <a:buChar char="●"/>
              <a:defRPr>
                <a:latin typeface="Google Sans"/>
                <a:ea typeface="Google Sans"/>
                <a:cs typeface="Google Sans"/>
                <a:sym typeface="Google Sans"/>
              </a:defRPr>
            </a:lvl4pPr>
            <a:lvl5pPr marL="2286000" lvl="4" indent="-317500" rtl="0">
              <a:spcBef>
                <a:spcPts val="0"/>
              </a:spcBef>
              <a:spcAft>
                <a:spcPts val="0"/>
              </a:spcAft>
              <a:buSzPts val="1400"/>
              <a:buFont typeface="Google Sans"/>
              <a:buChar char="○"/>
              <a:defRPr>
                <a:latin typeface="Google Sans"/>
                <a:ea typeface="Google Sans"/>
                <a:cs typeface="Google Sans"/>
                <a:sym typeface="Google Sans"/>
              </a:defRPr>
            </a:lvl5pPr>
            <a:lvl6pPr marL="2743200" lvl="5" indent="-317500" rtl="0">
              <a:spcBef>
                <a:spcPts val="0"/>
              </a:spcBef>
              <a:spcAft>
                <a:spcPts val="0"/>
              </a:spcAft>
              <a:buSzPts val="1400"/>
              <a:buFont typeface="Google Sans"/>
              <a:buChar char="■"/>
              <a:defRPr>
                <a:latin typeface="Google Sans"/>
                <a:ea typeface="Google Sans"/>
                <a:cs typeface="Google Sans"/>
                <a:sym typeface="Google Sans"/>
              </a:defRPr>
            </a:lvl6pPr>
            <a:lvl7pPr marL="3200400" lvl="6" indent="-317500" rtl="0">
              <a:spcBef>
                <a:spcPts val="0"/>
              </a:spcBef>
              <a:spcAft>
                <a:spcPts val="0"/>
              </a:spcAft>
              <a:buSzPts val="1400"/>
              <a:buFont typeface="Google Sans"/>
              <a:buChar char="●"/>
              <a:defRPr>
                <a:latin typeface="Google Sans"/>
                <a:ea typeface="Google Sans"/>
                <a:cs typeface="Google Sans"/>
                <a:sym typeface="Google Sans"/>
              </a:defRPr>
            </a:lvl7pPr>
            <a:lvl8pPr marL="3657600" lvl="7" indent="-317500" rtl="0">
              <a:spcBef>
                <a:spcPts val="0"/>
              </a:spcBef>
              <a:spcAft>
                <a:spcPts val="0"/>
              </a:spcAft>
              <a:buSzPts val="1400"/>
              <a:buFont typeface="Google Sans"/>
              <a:buChar char="○"/>
              <a:defRPr>
                <a:latin typeface="Google Sans"/>
                <a:ea typeface="Google Sans"/>
                <a:cs typeface="Google Sans"/>
                <a:sym typeface="Google Sans"/>
              </a:defRPr>
            </a:lvl8pPr>
            <a:lvl9pPr marL="4114800" lvl="8" indent="-317500" rtl="0">
              <a:spcBef>
                <a:spcPts val="0"/>
              </a:spcBef>
              <a:spcAft>
                <a:spcPts val="0"/>
              </a:spcAft>
              <a:buSzPts val="1400"/>
              <a:buFont typeface="Google Sans"/>
              <a:buChar char="■"/>
              <a:defRPr>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366413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roblem Statement Template">
  <p:cSld name="Problem Statement Template">
    <p:spTree>
      <p:nvGrpSpPr>
        <p:cNvPr id="1" name="Shape 230"/>
        <p:cNvGrpSpPr/>
        <p:nvPr/>
      </p:nvGrpSpPr>
      <p:grpSpPr>
        <a:xfrm>
          <a:off x="0" y="0"/>
          <a:ext cx="0" cy="0"/>
          <a:chOff x="0" y="0"/>
          <a:chExt cx="0" cy="0"/>
        </a:xfrm>
      </p:grpSpPr>
      <p:sp>
        <p:nvSpPr>
          <p:cNvPr id="231" name="Google Shape;231;p53"/>
          <p:cNvSpPr txBox="1"/>
          <p:nvPr/>
        </p:nvSpPr>
        <p:spPr>
          <a:xfrm>
            <a:off x="1484061" y="3420648"/>
            <a:ext cx="7460700" cy="5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rgbClr val="575757"/>
                </a:solidFill>
                <a:latin typeface="Google Sans"/>
                <a:ea typeface="Google Sans"/>
                <a:cs typeface="Google Sans"/>
                <a:sym typeface="Google Sans"/>
              </a:rPr>
              <a:t>insight</a:t>
            </a:r>
            <a:endParaRPr sz="1300">
              <a:solidFill>
                <a:srgbClr val="575757"/>
              </a:solidFill>
              <a:latin typeface="Google Sans"/>
              <a:ea typeface="Google Sans"/>
              <a:cs typeface="Google Sans"/>
              <a:sym typeface="Google Sans"/>
            </a:endParaRPr>
          </a:p>
        </p:txBody>
      </p:sp>
      <p:sp>
        <p:nvSpPr>
          <p:cNvPr id="232" name="Google Shape;232;p53"/>
          <p:cNvSpPr txBox="1"/>
          <p:nvPr/>
        </p:nvSpPr>
        <p:spPr>
          <a:xfrm>
            <a:off x="1817557" y="2508402"/>
            <a:ext cx="7094400" cy="4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rgbClr val="575757"/>
                </a:solidFill>
                <a:latin typeface="Google Sans"/>
                <a:ea typeface="Google Sans"/>
                <a:cs typeface="Google Sans"/>
                <a:sym typeface="Google Sans"/>
              </a:rPr>
              <a:t>user need</a:t>
            </a:r>
            <a:endParaRPr sz="1300">
              <a:solidFill>
                <a:srgbClr val="575757"/>
              </a:solidFill>
              <a:latin typeface="Google Sans"/>
              <a:ea typeface="Google Sans"/>
              <a:cs typeface="Google Sans"/>
              <a:sym typeface="Google Sans"/>
            </a:endParaRPr>
          </a:p>
        </p:txBody>
      </p:sp>
      <p:sp>
        <p:nvSpPr>
          <p:cNvPr id="233" name="Google Shape;233;p53"/>
          <p:cNvSpPr txBox="1"/>
          <p:nvPr/>
        </p:nvSpPr>
        <p:spPr>
          <a:xfrm>
            <a:off x="3974262" y="1686259"/>
            <a:ext cx="4917300" cy="32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rgbClr val="575757"/>
                </a:solidFill>
                <a:latin typeface="Google Sans"/>
                <a:ea typeface="Google Sans"/>
                <a:cs typeface="Google Sans"/>
                <a:sym typeface="Google Sans"/>
              </a:rPr>
              <a:t>user characteristics</a:t>
            </a:r>
            <a:endParaRPr sz="1300">
              <a:solidFill>
                <a:srgbClr val="575757"/>
              </a:solidFill>
              <a:latin typeface="Google Sans"/>
              <a:ea typeface="Google Sans"/>
              <a:cs typeface="Google Sans"/>
              <a:sym typeface="Google Sans"/>
            </a:endParaRPr>
          </a:p>
        </p:txBody>
      </p:sp>
      <p:sp>
        <p:nvSpPr>
          <p:cNvPr id="234" name="Google Shape;234;p53"/>
          <p:cNvSpPr txBox="1"/>
          <p:nvPr/>
        </p:nvSpPr>
        <p:spPr>
          <a:xfrm>
            <a:off x="79850" y="3018277"/>
            <a:ext cx="1628100" cy="49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C4043"/>
                </a:solidFill>
                <a:latin typeface="Google Sans"/>
                <a:ea typeface="Google Sans"/>
                <a:cs typeface="Google Sans"/>
                <a:sym typeface="Google Sans"/>
              </a:rPr>
              <a:t>because</a:t>
            </a:r>
            <a:endParaRPr sz="1800">
              <a:solidFill>
                <a:srgbClr val="3C4043"/>
              </a:solidFill>
              <a:latin typeface="Google Sans"/>
              <a:ea typeface="Google Sans"/>
              <a:cs typeface="Google Sans"/>
              <a:sym typeface="Google Sans"/>
            </a:endParaRPr>
          </a:p>
        </p:txBody>
      </p:sp>
      <p:sp>
        <p:nvSpPr>
          <p:cNvPr id="235" name="Google Shape;235;p53"/>
          <p:cNvSpPr txBox="1"/>
          <p:nvPr/>
        </p:nvSpPr>
        <p:spPr>
          <a:xfrm>
            <a:off x="3109100" y="1407714"/>
            <a:ext cx="864900" cy="369300"/>
          </a:xfrm>
          <a:prstGeom prst="rect">
            <a:avLst/>
          </a:prstGeom>
          <a:noFill/>
          <a:ln>
            <a:noFill/>
          </a:ln>
        </p:spPr>
        <p:txBody>
          <a:bodyPr spcFirstLastPara="1" wrap="square" lIns="45725" tIns="45725" rIns="45725" bIns="45725" anchor="t" anchorCtr="0">
            <a:spAutoFit/>
          </a:bodyPr>
          <a:lstStyle/>
          <a:p>
            <a:pPr marL="0" lvl="0" indent="0" algn="ctr" rtl="0">
              <a:spcBef>
                <a:spcPts val="0"/>
              </a:spcBef>
              <a:spcAft>
                <a:spcPts val="0"/>
              </a:spcAft>
              <a:buNone/>
            </a:pPr>
            <a:r>
              <a:rPr lang="en" sz="1800">
                <a:solidFill>
                  <a:srgbClr val="3C4043"/>
                </a:solidFill>
                <a:latin typeface="Google Sans"/>
                <a:ea typeface="Google Sans"/>
                <a:cs typeface="Google Sans"/>
                <a:sym typeface="Google Sans"/>
              </a:rPr>
              <a:t>is a/an</a:t>
            </a:r>
            <a:endParaRPr sz="1800">
              <a:solidFill>
                <a:srgbClr val="3C4043"/>
              </a:solidFill>
              <a:latin typeface="Google Sans"/>
              <a:ea typeface="Google Sans"/>
              <a:cs typeface="Google Sans"/>
              <a:sym typeface="Google Sans"/>
            </a:endParaRPr>
          </a:p>
        </p:txBody>
      </p:sp>
      <p:sp>
        <p:nvSpPr>
          <p:cNvPr id="236" name="Google Shape;236;p53"/>
          <p:cNvSpPr txBox="1"/>
          <p:nvPr/>
        </p:nvSpPr>
        <p:spPr>
          <a:xfrm>
            <a:off x="393231" y="1698301"/>
            <a:ext cx="2665800" cy="32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rgbClr val="575757"/>
                </a:solidFill>
                <a:latin typeface="Google Sans"/>
                <a:ea typeface="Google Sans"/>
                <a:cs typeface="Google Sans"/>
                <a:sym typeface="Google Sans"/>
              </a:rPr>
              <a:t>user name</a:t>
            </a:r>
            <a:endParaRPr sz="1300">
              <a:solidFill>
                <a:srgbClr val="575757"/>
              </a:solidFill>
              <a:latin typeface="Google Sans"/>
              <a:ea typeface="Google Sans"/>
              <a:cs typeface="Google Sans"/>
              <a:sym typeface="Google Sans"/>
            </a:endParaRPr>
          </a:p>
        </p:txBody>
      </p:sp>
      <p:sp>
        <p:nvSpPr>
          <p:cNvPr id="237" name="Google Shape;237;p53"/>
          <p:cNvSpPr txBox="1"/>
          <p:nvPr/>
        </p:nvSpPr>
        <p:spPr>
          <a:xfrm>
            <a:off x="79850" y="2144698"/>
            <a:ext cx="1854300" cy="5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C4043"/>
                </a:solidFill>
                <a:latin typeface="Google Sans"/>
                <a:ea typeface="Google Sans"/>
                <a:cs typeface="Google Sans"/>
                <a:sym typeface="Google Sans"/>
              </a:rPr>
              <a:t>who needs</a:t>
            </a:r>
            <a:endParaRPr sz="1800">
              <a:solidFill>
                <a:srgbClr val="3C4043"/>
              </a:solidFill>
              <a:latin typeface="Google Sans"/>
              <a:ea typeface="Google Sans"/>
              <a:cs typeface="Google Sans"/>
              <a:sym typeface="Google Sans"/>
            </a:endParaRPr>
          </a:p>
        </p:txBody>
      </p:sp>
      <p:sp>
        <p:nvSpPr>
          <p:cNvPr id="238" name="Google Shape;238;p53"/>
          <p:cNvSpPr txBox="1"/>
          <p:nvPr/>
        </p:nvSpPr>
        <p:spPr>
          <a:xfrm>
            <a:off x="8863411" y="3040211"/>
            <a:ext cx="292200" cy="4002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2000">
                <a:solidFill>
                  <a:srgbClr val="646464"/>
                </a:solidFill>
                <a:latin typeface="Google Sans"/>
                <a:ea typeface="Google Sans"/>
                <a:cs typeface="Google Sans"/>
                <a:sym typeface="Google Sans"/>
              </a:rPr>
              <a:t>.</a:t>
            </a:r>
            <a:endParaRPr sz="2000">
              <a:solidFill>
                <a:srgbClr val="646464"/>
              </a:solidFill>
              <a:latin typeface="Google Sans"/>
              <a:ea typeface="Google Sans"/>
              <a:cs typeface="Google Sans"/>
              <a:sym typeface="Google Sans"/>
            </a:endParaRPr>
          </a:p>
        </p:txBody>
      </p:sp>
      <p:cxnSp>
        <p:nvCxnSpPr>
          <p:cNvPr id="239" name="Google Shape;239;p53"/>
          <p:cNvCxnSpPr/>
          <p:nvPr/>
        </p:nvCxnSpPr>
        <p:spPr>
          <a:xfrm>
            <a:off x="443207" y="1687244"/>
            <a:ext cx="2665800" cy="0"/>
          </a:xfrm>
          <a:prstGeom prst="straightConnector1">
            <a:avLst/>
          </a:prstGeom>
          <a:noFill/>
          <a:ln w="19050" cap="flat" cmpd="sng">
            <a:solidFill>
              <a:schemeClr val="dk2"/>
            </a:solidFill>
            <a:prstDash val="solid"/>
            <a:round/>
            <a:headEnd type="none" w="med" len="med"/>
            <a:tailEnd type="none" w="med" len="med"/>
          </a:ln>
        </p:spPr>
      </p:cxnSp>
      <p:cxnSp>
        <p:nvCxnSpPr>
          <p:cNvPr id="240" name="Google Shape;240;p53"/>
          <p:cNvCxnSpPr/>
          <p:nvPr/>
        </p:nvCxnSpPr>
        <p:spPr>
          <a:xfrm>
            <a:off x="3974250" y="1695449"/>
            <a:ext cx="4917300" cy="0"/>
          </a:xfrm>
          <a:prstGeom prst="straightConnector1">
            <a:avLst/>
          </a:prstGeom>
          <a:noFill/>
          <a:ln w="19050" cap="flat" cmpd="sng">
            <a:solidFill>
              <a:schemeClr val="dk2"/>
            </a:solidFill>
            <a:prstDash val="solid"/>
            <a:round/>
            <a:headEnd type="none" w="med" len="med"/>
            <a:tailEnd type="none" w="med" len="med"/>
          </a:ln>
        </p:spPr>
      </p:cxnSp>
      <p:cxnSp>
        <p:nvCxnSpPr>
          <p:cNvPr id="241" name="Google Shape;241;p53"/>
          <p:cNvCxnSpPr/>
          <p:nvPr/>
        </p:nvCxnSpPr>
        <p:spPr>
          <a:xfrm>
            <a:off x="1484061" y="3362880"/>
            <a:ext cx="7460700" cy="0"/>
          </a:xfrm>
          <a:prstGeom prst="straightConnector1">
            <a:avLst/>
          </a:prstGeom>
          <a:noFill/>
          <a:ln w="19050" cap="flat" cmpd="sng">
            <a:solidFill>
              <a:schemeClr val="dk2"/>
            </a:solidFill>
            <a:prstDash val="solid"/>
            <a:round/>
            <a:headEnd type="none" w="med" len="med"/>
            <a:tailEnd type="none" w="med" len="med"/>
          </a:ln>
        </p:spPr>
      </p:cxnSp>
      <p:cxnSp>
        <p:nvCxnSpPr>
          <p:cNvPr id="242" name="Google Shape;242;p53"/>
          <p:cNvCxnSpPr/>
          <p:nvPr/>
        </p:nvCxnSpPr>
        <p:spPr>
          <a:xfrm>
            <a:off x="1817430" y="2510050"/>
            <a:ext cx="7094400" cy="0"/>
          </a:xfrm>
          <a:prstGeom prst="straightConnector1">
            <a:avLst/>
          </a:prstGeom>
          <a:noFill/>
          <a:ln w="19050" cap="flat" cmpd="sng">
            <a:solidFill>
              <a:schemeClr val="dk2"/>
            </a:solidFill>
            <a:prstDash val="solid"/>
            <a:round/>
            <a:headEnd type="none" w="med" len="med"/>
            <a:tailEnd type="none" w="med" len="med"/>
          </a:ln>
        </p:spPr>
      </p:cxnSp>
      <p:sp>
        <p:nvSpPr>
          <p:cNvPr id="243" name="Google Shape;243;p53"/>
          <p:cNvSpPr txBox="1">
            <a:spLocks noGrp="1"/>
          </p:cNvSpPr>
          <p:nvPr>
            <p:ph type="body" idx="1"/>
          </p:nvPr>
        </p:nvSpPr>
        <p:spPr>
          <a:xfrm>
            <a:off x="1484061" y="2982597"/>
            <a:ext cx="7420200" cy="380100"/>
          </a:xfrm>
          <a:prstGeom prst="rect">
            <a:avLst/>
          </a:prstGeom>
          <a:noFill/>
          <a:ln>
            <a:noFill/>
          </a:ln>
        </p:spPr>
        <p:txBody>
          <a:bodyPr spcFirstLastPara="1" wrap="square" lIns="91425" tIns="91425" rIns="91425" bIns="91425" anchor="t" anchorCtr="0">
            <a:normAutofit/>
          </a:bodyPr>
          <a:lstStyle>
            <a:lvl1pPr marL="457200" lvl="0" indent="-317500" rtl="0">
              <a:spcBef>
                <a:spcPts val="0"/>
              </a:spcBef>
              <a:spcAft>
                <a:spcPts val="0"/>
              </a:spcAft>
              <a:buClr>
                <a:srgbClr val="E37400"/>
              </a:buClr>
              <a:buSzPts val="1400"/>
              <a:buFont typeface="Google Sans"/>
              <a:buChar char="●"/>
              <a:defRPr sz="1400">
                <a:solidFill>
                  <a:srgbClr val="E37400"/>
                </a:solidFill>
                <a:latin typeface="Google Sans"/>
                <a:ea typeface="Google Sans"/>
                <a:cs typeface="Google Sans"/>
                <a:sym typeface="Google Sans"/>
              </a:defRPr>
            </a:lvl1pPr>
            <a:lvl2pPr marL="914400" lvl="1"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2pPr>
            <a:lvl3pPr marL="1371600" lvl="2"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3pPr>
            <a:lvl4pPr marL="1828800" lvl="3"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4pPr>
            <a:lvl5pPr marL="2286000" lvl="4"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5pPr>
            <a:lvl6pPr marL="2743200" lvl="5"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6pPr>
            <a:lvl7pPr marL="3200400" lvl="6"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7pPr>
            <a:lvl8pPr marL="3657600" lvl="7"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8pPr>
            <a:lvl9pPr marL="4114800" lvl="8" indent="-317500" rtl="0">
              <a:spcBef>
                <a:spcPts val="0"/>
              </a:spcBef>
              <a:spcAft>
                <a:spcPts val="0"/>
              </a:spcAft>
              <a:buClr>
                <a:srgbClr val="E37400"/>
              </a:buClr>
              <a:buSzPts val="1400"/>
              <a:buFont typeface="Google Sans"/>
              <a:buChar char="■"/>
              <a:defRPr>
                <a:solidFill>
                  <a:srgbClr val="E37400"/>
                </a:solidFill>
                <a:latin typeface="Google Sans"/>
                <a:ea typeface="Google Sans"/>
                <a:cs typeface="Google Sans"/>
                <a:sym typeface="Google Sans"/>
              </a:defRPr>
            </a:lvl9pPr>
          </a:lstStyle>
          <a:p>
            <a:endParaRPr/>
          </a:p>
        </p:txBody>
      </p:sp>
      <p:sp>
        <p:nvSpPr>
          <p:cNvPr id="244" name="Google Shape;244;p53"/>
          <p:cNvSpPr txBox="1">
            <a:spLocks noGrp="1"/>
          </p:cNvSpPr>
          <p:nvPr>
            <p:ph type="body" idx="2"/>
          </p:nvPr>
        </p:nvSpPr>
        <p:spPr>
          <a:xfrm>
            <a:off x="443210" y="1315038"/>
            <a:ext cx="2665800" cy="380100"/>
          </a:xfrm>
          <a:prstGeom prst="rect">
            <a:avLst/>
          </a:prstGeom>
          <a:noFill/>
          <a:ln>
            <a:noFill/>
          </a:ln>
        </p:spPr>
        <p:txBody>
          <a:bodyPr spcFirstLastPara="1" wrap="square" lIns="91425" tIns="91425" rIns="91425" bIns="91425" anchor="t" anchorCtr="0">
            <a:normAutofit/>
          </a:bodyPr>
          <a:lstStyle>
            <a:lvl1pPr marL="457200" lvl="0" indent="-317500" rtl="0">
              <a:spcBef>
                <a:spcPts val="0"/>
              </a:spcBef>
              <a:spcAft>
                <a:spcPts val="0"/>
              </a:spcAft>
              <a:buClr>
                <a:srgbClr val="1967D2"/>
              </a:buClr>
              <a:buSzPts val="1400"/>
              <a:buFont typeface="Google Sans"/>
              <a:buChar char="●"/>
              <a:defRPr sz="1400">
                <a:solidFill>
                  <a:srgbClr val="1967D2"/>
                </a:solidFill>
                <a:latin typeface="Google Sans"/>
                <a:ea typeface="Google Sans"/>
                <a:cs typeface="Google Sans"/>
                <a:sym typeface="Google Sans"/>
              </a:defRPr>
            </a:lvl1pPr>
            <a:lvl2pPr marL="914400" lvl="1"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2pPr>
            <a:lvl3pPr marL="1371600" lvl="2"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3pPr>
            <a:lvl4pPr marL="1828800" lvl="3"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4pPr>
            <a:lvl5pPr marL="2286000" lvl="4"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5pPr>
            <a:lvl6pPr marL="2743200" lvl="5"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6pPr>
            <a:lvl7pPr marL="3200400" lvl="6"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7pPr>
            <a:lvl8pPr marL="3657600" lvl="7"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8pPr>
            <a:lvl9pPr marL="4114800" lvl="8" indent="-317500" rtl="0">
              <a:spcBef>
                <a:spcPts val="0"/>
              </a:spcBef>
              <a:spcAft>
                <a:spcPts val="0"/>
              </a:spcAft>
              <a:buClr>
                <a:srgbClr val="1967D2"/>
              </a:buClr>
              <a:buSzPts val="1400"/>
              <a:buFont typeface="Google Sans"/>
              <a:buChar char="■"/>
              <a:defRPr>
                <a:solidFill>
                  <a:srgbClr val="1967D2"/>
                </a:solidFill>
                <a:latin typeface="Google Sans"/>
                <a:ea typeface="Google Sans"/>
                <a:cs typeface="Google Sans"/>
                <a:sym typeface="Google Sans"/>
              </a:defRPr>
            </a:lvl9pPr>
          </a:lstStyle>
          <a:p>
            <a:endParaRPr/>
          </a:p>
        </p:txBody>
      </p:sp>
      <p:sp>
        <p:nvSpPr>
          <p:cNvPr id="245" name="Google Shape;245;p53"/>
          <p:cNvSpPr txBox="1"/>
          <p:nvPr/>
        </p:nvSpPr>
        <p:spPr>
          <a:xfrm>
            <a:off x="393231" y="571000"/>
            <a:ext cx="8660400" cy="4956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u="sng">
                <a:solidFill>
                  <a:srgbClr val="3C4043"/>
                </a:solidFill>
                <a:latin typeface="Google Sans"/>
                <a:ea typeface="Google Sans"/>
                <a:cs typeface="Google Sans"/>
                <a:sym typeface="Google Sans"/>
              </a:rPr>
              <a:t>PROBLEM STATEMENT</a:t>
            </a:r>
            <a:endParaRPr sz="2200" b="1" u="sng">
              <a:solidFill>
                <a:srgbClr val="3C4043"/>
              </a:solidFill>
              <a:latin typeface="Google Sans"/>
              <a:ea typeface="Google Sans"/>
              <a:cs typeface="Google Sans"/>
              <a:sym typeface="Google Sans"/>
            </a:endParaRPr>
          </a:p>
        </p:txBody>
      </p:sp>
      <p:sp>
        <p:nvSpPr>
          <p:cNvPr id="246" name="Google Shape;246;p53"/>
          <p:cNvSpPr txBox="1">
            <a:spLocks noGrp="1"/>
          </p:cNvSpPr>
          <p:nvPr>
            <p:ph type="body" idx="3"/>
          </p:nvPr>
        </p:nvSpPr>
        <p:spPr>
          <a:xfrm>
            <a:off x="1817508" y="2129767"/>
            <a:ext cx="7094400" cy="380100"/>
          </a:xfrm>
          <a:prstGeom prst="rect">
            <a:avLst/>
          </a:prstGeom>
          <a:noFill/>
          <a:ln>
            <a:noFill/>
          </a:ln>
        </p:spPr>
        <p:txBody>
          <a:bodyPr spcFirstLastPara="1" wrap="square" lIns="91425" tIns="91425" rIns="91425" bIns="91425" anchor="t" anchorCtr="0">
            <a:normAutofit/>
          </a:bodyPr>
          <a:lstStyle>
            <a:lvl1pPr marL="457200" lvl="0" indent="-317500" rtl="0">
              <a:spcBef>
                <a:spcPts val="0"/>
              </a:spcBef>
              <a:spcAft>
                <a:spcPts val="0"/>
              </a:spcAft>
              <a:buClr>
                <a:srgbClr val="188038"/>
              </a:buClr>
              <a:buSzPts val="1400"/>
              <a:buFont typeface="Google Sans"/>
              <a:buChar char="●"/>
              <a:defRPr sz="1400">
                <a:solidFill>
                  <a:srgbClr val="188038"/>
                </a:solidFill>
                <a:latin typeface="Google Sans"/>
                <a:ea typeface="Google Sans"/>
                <a:cs typeface="Google Sans"/>
                <a:sym typeface="Google Sans"/>
              </a:defRPr>
            </a:lvl1pPr>
            <a:lvl2pPr marL="914400" lvl="1"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2pPr>
            <a:lvl3pPr marL="1371600" lvl="2"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3pPr>
            <a:lvl4pPr marL="1828800" lvl="3"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4pPr>
            <a:lvl5pPr marL="2286000" lvl="4"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5pPr>
            <a:lvl6pPr marL="2743200" lvl="5"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6pPr>
            <a:lvl7pPr marL="3200400" lvl="6"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7pPr>
            <a:lvl8pPr marL="3657600" lvl="7"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8pPr>
            <a:lvl9pPr marL="4114800" lvl="8" indent="-317500" rtl="0">
              <a:spcBef>
                <a:spcPts val="0"/>
              </a:spcBef>
              <a:spcAft>
                <a:spcPts val="0"/>
              </a:spcAft>
              <a:buClr>
                <a:srgbClr val="188038"/>
              </a:buClr>
              <a:buSzPts val="1400"/>
              <a:buFont typeface="Google Sans"/>
              <a:buChar char="■"/>
              <a:defRPr>
                <a:solidFill>
                  <a:srgbClr val="188038"/>
                </a:solidFill>
                <a:latin typeface="Google Sans"/>
                <a:ea typeface="Google Sans"/>
                <a:cs typeface="Google Sans"/>
                <a:sym typeface="Google Sans"/>
              </a:defRPr>
            </a:lvl9pPr>
          </a:lstStyle>
          <a:p>
            <a:endParaRPr/>
          </a:p>
        </p:txBody>
      </p:sp>
      <p:sp>
        <p:nvSpPr>
          <p:cNvPr id="247" name="Google Shape;247;p53"/>
          <p:cNvSpPr txBox="1">
            <a:spLocks noGrp="1"/>
          </p:cNvSpPr>
          <p:nvPr>
            <p:ph type="body" idx="4"/>
          </p:nvPr>
        </p:nvSpPr>
        <p:spPr>
          <a:xfrm>
            <a:off x="3974250" y="1315038"/>
            <a:ext cx="4917300" cy="380100"/>
          </a:xfrm>
          <a:prstGeom prst="rect">
            <a:avLst/>
          </a:prstGeom>
          <a:noFill/>
          <a:ln>
            <a:noFill/>
          </a:ln>
        </p:spPr>
        <p:txBody>
          <a:bodyPr spcFirstLastPara="1" wrap="square" lIns="91425" tIns="91425" rIns="91425" bIns="91425" anchor="t" anchorCtr="0">
            <a:normAutofit/>
          </a:bodyPr>
          <a:lstStyle>
            <a:lvl1pPr marL="457200" lvl="0" indent="-317500" rtl="0">
              <a:spcBef>
                <a:spcPts val="0"/>
              </a:spcBef>
              <a:spcAft>
                <a:spcPts val="0"/>
              </a:spcAft>
              <a:buClr>
                <a:srgbClr val="C5221F"/>
              </a:buClr>
              <a:buSzPts val="1400"/>
              <a:buFont typeface="Google Sans"/>
              <a:buChar char="●"/>
              <a:defRPr sz="1400">
                <a:solidFill>
                  <a:srgbClr val="C5221F"/>
                </a:solidFill>
                <a:latin typeface="Google Sans"/>
                <a:ea typeface="Google Sans"/>
                <a:cs typeface="Google Sans"/>
                <a:sym typeface="Google Sans"/>
              </a:defRPr>
            </a:lvl1pPr>
            <a:lvl2pPr marL="914400" lvl="1"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2pPr>
            <a:lvl3pPr marL="1371600" lvl="2"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3pPr>
            <a:lvl4pPr marL="1828800" lvl="3"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4pPr>
            <a:lvl5pPr marL="2286000" lvl="4"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5pPr>
            <a:lvl6pPr marL="2743200" lvl="5"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6pPr>
            <a:lvl7pPr marL="3200400" lvl="6"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7pPr>
            <a:lvl8pPr marL="3657600" lvl="7"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8pPr>
            <a:lvl9pPr marL="4114800" lvl="8" indent="-317500" rtl="0">
              <a:spcBef>
                <a:spcPts val="0"/>
              </a:spcBef>
              <a:spcAft>
                <a:spcPts val="0"/>
              </a:spcAft>
              <a:buClr>
                <a:srgbClr val="C5221F"/>
              </a:buClr>
              <a:buSzPts val="1400"/>
              <a:buFont typeface="Google Sans"/>
              <a:buChar char="■"/>
              <a:defRPr>
                <a:solidFill>
                  <a:srgbClr val="C5221F"/>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304155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87" r:id="rId19"/>
    <p:sldLayoutId id="214748368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4" y="1819738"/>
            <a:ext cx="6873725" cy="738633"/>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GB" sz="3600" dirty="0">
                <a:solidFill>
                  <a:srgbClr val="FFFFFF"/>
                </a:solidFill>
                <a:latin typeface="Open Sans SemiBold"/>
                <a:ea typeface="Open Sans SemiBold"/>
                <a:cs typeface="Open Sans SemiBold"/>
                <a:sym typeface="Open Sans SemiBold"/>
              </a:rPr>
              <a:t>Amazon Best Sellers App</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Q</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1364425" y="1370400"/>
            <a:ext cx="7273200" cy="33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new Amazon seller.</a:t>
            </a:r>
            <a:endParaRPr dirty="0"/>
          </a:p>
        </p:txBody>
      </p:sp>
      <p:sp>
        <p:nvSpPr>
          <p:cNvPr id="167" name="Google Shape;167;p21"/>
          <p:cNvSpPr txBox="1">
            <a:spLocks noGrp="1"/>
          </p:cNvSpPr>
          <p:nvPr>
            <p:ph type="body" idx="3"/>
          </p:nvPr>
        </p:nvSpPr>
        <p:spPr>
          <a:xfrm>
            <a:off x="1364425" y="3275400"/>
            <a:ext cx="7273200" cy="33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I can start and grow my business on Amazon.</a:t>
            </a:r>
            <a:endParaRPr dirty="0"/>
          </a:p>
        </p:txBody>
      </p:sp>
      <p:sp>
        <p:nvSpPr>
          <p:cNvPr id="168" name="Google Shape;168;p21"/>
          <p:cNvSpPr txBox="1">
            <a:spLocks noGrp="1"/>
          </p:cNvSpPr>
          <p:nvPr>
            <p:ph type="body" idx="2"/>
          </p:nvPr>
        </p:nvSpPr>
        <p:spPr>
          <a:xfrm>
            <a:off x="1364425" y="2284800"/>
            <a:ext cx="7273200" cy="33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know </a:t>
            </a:r>
            <a:r>
              <a:rPr lang="en-US" altLang="zh-CN" dirty="0"/>
              <a:t>what the best-selling products on Amazon are.</a:t>
            </a:r>
            <a:endParaRPr dirty="0"/>
          </a:p>
        </p:txBody>
      </p:sp>
      <p:sp>
        <p:nvSpPr>
          <p:cNvPr id="169" name="Google Shape;169;p21"/>
          <p:cNvSpPr txBox="1"/>
          <p:nvPr/>
        </p:nvSpPr>
        <p:spPr>
          <a:xfrm>
            <a:off x="3750000" y="878900"/>
            <a:ext cx="16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Google Sans"/>
                <a:ea typeface="Google Sans"/>
                <a:cs typeface="Google Sans"/>
                <a:sym typeface="Google Sans"/>
              </a:rPr>
              <a:t>[Yu Li]</a:t>
            </a:r>
            <a:endParaRPr dirty="0">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1364425" y="1370400"/>
            <a:ext cx="7273200" cy="33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experienced Amazon seller.</a:t>
            </a:r>
            <a:endParaRPr dirty="0"/>
          </a:p>
        </p:txBody>
      </p:sp>
      <p:sp>
        <p:nvSpPr>
          <p:cNvPr id="167" name="Google Shape;167;p21"/>
          <p:cNvSpPr txBox="1">
            <a:spLocks noGrp="1"/>
          </p:cNvSpPr>
          <p:nvPr>
            <p:ph type="body" idx="3"/>
          </p:nvPr>
        </p:nvSpPr>
        <p:spPr>
          <a:xfrm>
            <a:off x="1364425" y="3275400"/>
            <a:ext cx="7273200" cy="33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I can make proper </a:t>
            </a:r>
            <a:r>
              <a:rPr lang="en-US" altLang="zh-CN" dirty="0"/>
              <a:t>strategies to become a </a:t>
            </a:r>
            <a:r>
              <a:rPr lang="en-US" altLang="zh-CN"/>
              <a:t>top seller on Amazon</a:t>
            </a:r>
            <a:r>
              <a:rPr lang="en-US"/>
              <a:t>.</a:t>
            </a:r>
            <a:endParaRPr dirty="0"/>
          </a:p>
        </p:txBody>
      </p:sp>
      <p:sp>
        <p:nvSpPr>
          <p:cNvPr id="168" name="Google Shape;168;p21"/>
          <p:cNvSpPr txBox="1">
            <a:spLocks noGrp="1"/>
          </p:cNvSpPr>
          <p:nvPr>
            <p:ph type="body" idx="2"/>
          </p:nvPr>
        </p:nvSpPr>
        <p:spPr>
          <a:xfrm>
            <a:off x="1364425" y="2284800"/>
            <a:ext cx="7273200" cy="33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know </a:t>
            </a:r>
            <a:r>
              <a:rPr lang="en-US" altLang="zh-CN" dirty="0"/>
              <a:t>what my rivals are selling on Amazon.</a:t>
            </a:r>
            <a:endParaRPr dirty="0"/>
          </a:p>
        </p:txBody>
      </p:sp>
      <p:sp>
        <p:nvSpPr>
          <p:cNvPr id="169" name="Google Shape;169;p21"/>
          <p:cNvSpPr txBox="1"/>
          <p:nvPr/>
        </p:nvSpPr>
        <p:spPr>
          <a:xfrm>
            <a:off x="3750000" y="878900"/>
            <a:ext cx="16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Google Sans"/>
                <a:ea typeface="Google Sans"/>
                <a:cs typeface="Google Sans"/>
                <a:sym typeface="Google Sans"/>
              </a:rPr>
              <a:t>[John Brown]</a:t>
            </a:r>
            <a:endParaRPr dirty="0">
              <a:latin typeface="Google Sans"/>
              <a:ea typeface="Google Sans"/>
              <a:cs typeface="Google Sans"/>
              <a:sym typeface="Google Sans"/>
            </a:endParaRPr>
          </a:p>
        </p:txBody>
      </p:sp>
    </p:spTree>
    <p:extLst>
      <p:ext uri="{BB962C8B-B14F-4D97-AF65-F5344CB8AC3E}">
        <p14:creationId xmlns:p14="http://schemas.microsoft.com/office/powerpoint/2010/main" val="254792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7" name="Google Shape;227;p48"/>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151153" y="-47202"/>
            <a:ext cx="1785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latin typeface="Google Sans"/>
                <a:ea typeface="Google Sans"/>
                <a:cs typeface="Google Sans"/>
                <a:sym typeface="Google Sans"/>
              </a:rPr>
              <a:t>Persona: Yu Li</a:t>
            </a:r>
            <a:endParaRPr sz="1500" b="1" dirty="0">
              <a:latin typeface="Google Sans"/>
              <a:ea typeface="Google Sans"/>
              <a:cs typeface="Google Sans"/>
              <a:sym typeface="Google Sans"/>
            </a:endParaRPr>
          </a:p>
        </p:txBody>
      </p:sp>
      <p:sp>
        <p:nvSpPr>
          <p:cNvPr id="188" name="Google Shape;188;p33"/>
          <p:cNvSpPr txBox="1"/>
          <p:nvPr/>
        </p:nvSpPr>
        <p:spPr>
          <a:xfrm>
            <a:off x="1766860" y="0"/>
            <a:ext cx="6302553"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300"/>
              </a:spcAft>
              <a:buNone/>
            </a:pPr>
            <a:r>
              <a:rPr lang="en" sz="1100" dirty="0">
                <a:solidFill>
                  <a:srgbClr val="434343"/>
                </a:solidFill>
                <a:latin typeface="Google Sans"/>
                <a:ea typeface="Google Sans"/>
                <a:cs typeface="Google Sans"/>
                <a:sym typeface="Google Sans"/>
              </a:rPr>
              <a:t>Goal: </a:t>
            </a:r>
            <a:r>
              <a:rPr lang="en-US" sz="1100" dirty="0">
                <a:solidFill>
                  <a:srgbClr val="434343"/>
                </a:solidFill>
                <a:latin typeface="Google Sans"/>
                <a:ea typeface="Google Sans"/>
                <a:cs typeface="Google Sans"/>
                <a:sym typeface="Google Sans"/>
              </a:rPr>
              <a:t>Find the best-selling products for her Amazon store.</a:t>
            </a:r>
            <a:endParaRPr sz="1600" b="1" dirty="0">
              <a:latin typeface="Google Sans"/>
              <a:ea typeface="Google Sans"/>
              <a:cs typeface="Google Sans"/>
              <a:sym typeface="Google Sans"/>
            </a:endParaRPr>
          </a:p>
        </p:txBody>
      </p:sp>
      <p:graphicFrame>
        <p:nvGraphicFramePr>
          <p:cNvPr id="189" name="Google Shape;189;p33"/>
          <p:cNvGraphicFramePr/>
          <p:nvPr/>
        </p:nvGraphicFramePr>
        <p:xfrm>
          <a:off x="151153" y="357498"/>
          <a:ext cx="8582100" cy="4965770"/>
        </p:xfrm>
        <a:graphic>
          <a:graphicData uri="http://schemas.openxmlformats.org/drawingml/2006/table">
            <a:tbl>
              <a:tblPr>
                <a:noFill/>
              </a:tblPr>
              <a:tblGrid>
                <a:gridCol w="1430350">
                  <a:extLst>
                    <a:ext uri="{9D8B030D-6E8A-4147-A177-3AD203B41FA5}">
                      <a16:colId xmlns:a16="http://schemas.microsoft.com/office/drawing/2014/main" val="20000"/>
                    </a:ext>
                  </a:extLst>
                </a:gridCol>
                <a:gridCol w="1430350">
                  <a:extLst>
                    <a:ext uri="{9D8B030D-6E8A-4147-A177-3AD203B41FA5}">
                      <a16:colId xmlns:a16="http://schemas.microsoft.com/office/drawing/2014/main" val="20001"/>
                    </a:ext>
                  </a:extLst>
                </a:gridCol>
                <a:gridCol w="1430350">
                  <a:extLst>
                    <a:ext uri="{9D8B030D-6E8A-4147-A177-3AD203B41FA5}">
                      <a16:colId xmlns:a16="http://schemas.microsoft.com/office/drawing/2014/main" val="20002"/>
                    </a:ext>
                  </a:extLst>
                </a:gridCol>
                <a:gridCol w="1410775">
                  <a:extLst>
                    <a:ext uri="{9D8B030D-6E8A-4147-A177-3AD203B41FA5}">
                      <a16:colId xmlns:a16="http://schemas.microsoft.com/office/drawing/2014/main" val="20003"/>
                    </a:ext>
                  </a:extLst>
                </a:gridCol>
                <a:gridCol w="1449925">
                  <a:extLst>
                    <a:ext uri="{9D8B030D-6E8A-4147-A177-3AD203B41FA5}">
                      <a16:colId xmlns:a16="http://schemas.microsoft.com/office/drawing/2014/main" val="20004"/>
                    </a:ext>
                  </a:extLst>
                </a:gridCol>
                <a:gridCol w="1430350">
                  <a:extLst>
                    <a:ext uri="{9D8B030D-6E8A-4147-A177-3AD203B41FA5}">
                      <a16:colId xmlns:a16="http://schemas.microsoft.com/office/drawing/2014/main" val="20005"/>
                    </a:ext>
                  </a:extLst>
                </a:gridCol>
              </a:tblGrid>
              <a:tr h="713900">
                <a:tc>
                  <a:txBody>
                    <a:bodyPr/>
                    <a:lstStyle/>
                    <a:p>
                      <a:pPr marL="0" lvl="0" indent="0" algn="ctr" rtl="0">
                        <a:spcBef>
                          <a:spcPts val="0"/>
                        </a:spcBef>
                        <a:spcAft>
                          <a:spcPts val="0"/>
                        </a:spcAft>
                        <a:buNone/>
                      </a:pPr>
                      <a:r>
                        <a:rPr lang="en" sz="1100" b="1">
                          <a:latin typeface="Google Sans"/>
                          <a:ea typeface="Google Sans"/>
                          <a:cs typeface="Google Sans"/>
                          <a:sym typeface="Google Sans"/>
                        </a:rPr>
                        <a:t>ACTION</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GB" sz="1100" b="1" dirty="0">
                          <a:latin typeface="Google Sans"/>
                          <a:ea typeface="Google Sans"/>
                          <a:cs typeface="Google Sans"/>
                          <a:sym typeface="Google Sans"/>
                        </a:rPr>
                        <a:t>Conduct market research</a:t>
                      </a:r>
                      <a:endParaRPr sz="1100" dirty="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US" sz="1100" b="1" dirty="0">
                          <a:latin typeface="Google Sans"/>
                          <a:ea typeface="Google Sans"/>
                          <a:cs typeface="Google Sans"/>
                          <a:sym typeface="Google Sans"/>
                        </a:rPr>
                        <a:t>Utilize Amazon's Best Sellers Rank</a:t>
                      </a:r>
                      <a:endParaRPr sz="1100" dirty="0"/>
                    </a:p>
                  </a:txBody>
                  <a:tcPr marL="91425" marR="91425" marT="91425" marB="91425" anchor="ctr">
                    <a:lnL w="9525" cap="flat" cmpd="sng">
                      <a:solidFill>
                        <a:srgbClr val="666666"/>
                      </a:solidFill>
                      <a:prstDash val="solid"/>
                      <a:round/>
                      <a:headEnd type="none" w="sm" len="sm"/>
                      <a:tailEnd type="none" w="sm" len="sm"/>
                    </a:lnL>
                    <a:lnR w="9525" cap="flat" cmpd="sng" algn="ctr">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GB" altLang="zh-CN" sz="1100" b="1" i="0" u="none" strike="noStrike" cap="none" dirty="0">
                          <a:solidFill>
                            <a:srgbClr val="000000"/>
                          </a:solidFill>
                          <a:latin typeface="Google Sans"/>
                          <a:ea typeface="Arial"/>
                          <a:cs typeface="Arial"/>
                          <a:sym typeface="Arial"/>
                        </a:rPr>
                        <a:t>Analyse sales data</a:t>
                      </a:r>
                      <a:endParaRPr sz="1100" b="1" i="0" u="none" strike="noStrike" cap="none" dirty="0">
                        <a:solidFill>
                          <a:srgbClr val="000000"/>
                        </a:solidFill>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GB" sz="1100" b="1" dirty="0">
                          <a:latin typeface="Google Sans"/>
                          <a:ea typeface="Google Sans"/>
                          <a:cs typeface="Google Sans"/>
                          <a:sym typeface="Google Sans"/>
                        </a:rPr>
                        <a:t>Use keyword research</a:t>
                      </a:r>
                      <a:endParaRPr sz="1100" dirty="0">
                        <a:latin typeface="Google Sans"/>
                        <a:ea typeface="Google Sans"/>
                        <a:cs typeface="Google Sans"/>
                        <a:sym typeface="Google Sans"/>
                      </a:endParaRPr>
                    </a:p>
                  </a:txBody>
                  <a:tcPr marL="91425" marR="91425" marT="91425" marB="91425" anchor="ctr">
                    <a:lnL w="9525" cap="flat" cmpd="sng" algn="ctr">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GB" altLang="zh-CN" sz="1100" b="1" i="0" u="none" strike="noStrike" cap="none" dirty="0">
                          <a:solidFill>
                            <a:srgbClr val="000000"/>
                          </a:solidFill>
                          <a:latin typeface="Google Sans"/>
                          <a:ea typeface="Arial"/>
                          <a:cs typeface="Arial"/>
                          <a:sym typeface="Arial"/>
                        </a:rPr>
                        <a:t>Form her own keywords</a:t>
                      </a:r>
                      <a:endParaRPr sz="1100" b="1" i="0" u="none" strike="noStrike" cap="none" dirty="0">
                        <a:solidFill>
                          <a:srgbClr val="000000"/>
                        </a:solidFill>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104110">
                <a:tc>
                  <a:txBody>
                    <a:bodyPr/>
                    <a:lstStyle/>
                    <a:p>
                      <a:pPr marL="177800" lvl="0" indent="-114300" algn="ctr" rtl="0">
                        <a:spcBef>
                          <a:spcPts val="0"/>
                        </a:spcBef>
                        <a:spcAft>
                          <a:spcPts val="0"/>
                        </a:spcAft>
                        <a:buNone/>
                      </a:pPr>
                      <a:r>
                        <a:rPr lang="en" sz="1100" b="1" dirty="0">
                          <a:latin typeface="Google Sans"/>
                          <a:ea typeface="Google Sans"/>
                          <a:cs typeface="Google Sans"/>
                          <a:sym typeface="Google Sans"/>
                        </a:rPr>
                        <a:t>TASK LIST</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r>
                        <a:rPr lang="en" sz="800" dirty="0">
                          <a:latin typeface="Google Sans"/>
                          <a:ea typeface="Google Sans"/>
                          <a:cs typeface="Google Sans"/>
                          <a:sym typeface="Google Sans"/>
                        </a:rPr>
                        <a:t>A</a:t>
                      </a:r>
                      <a:r>
                        <a:rPr lang="en-US" sz="800" dirty="0">
                          <a:latin typeface="Google Sans"/>
                          <a:ea typeface="Google Sans"/>
                          <a:cs typeface="Google Sans"/>
                          <a:sym typeface="Google Sans"/>
                        </a:rPr>
                        <a:t>.</a:t>
                      </a:r>
                      <a:r>
                        <a:rPr lang="zh-CN" altLang="en-US" sz="800" dirty="0">
                          <a:latin typeface="Google Sans"/>
                          <a:ea typeface="Google Sans"/>
                          <a:cs typeface="Google Sans"/>
                          <a:sym typeface="Google Sans"/>
                        </a:rPr>
                        <a:t> </a:t>
                      </a:r>
                      <a:r>
                        <a:rPr lang="en-US" altLang="zh-CN" sz="800" dirty="0">
                          <a:solidFill>
                            <a:srgbClr val="FF0000"/>
                          </a:solidFill>
                          <a:latin typeface="Google Sans"/>
                          <a:ea typeface="Google Sans"/>
                          <a:cs typeface="Google Sans"/>
                          <a:sym typeface="Google Sans"/>
                        </a:rPr>
                        <a:t>Find</a:t>
                      </a:r>
                      <a:r>
                        <a:rPr lang="zh-CN" altLang="en-US" sz="800" dirty="0">
                          <a:solidFill>
                            <a:srgbClr val="FF0000"/>
                          </a:solidFill>
                          <a:latin typeface="Google Sans"/>
                          <a:ea typeface="Google Sans"/>
                          <a:cs typeface="Google Sans"/>
                          <a:sym typeface="Google Sans"/>
                        </a:rPr>
                        <a:t> </a:t>
                      </a:r>
                      <a:r>
                        <a:rPr lang="en-US" altLang="zh-CN" sz="800" dirty="0">
                          <a:solidFill>
                            <a:srgbClr val="FF0000"/>
                          </a:solidFill>
                          <a:latin typeface="Google Sans"/>
                          <a:ea typeface="Google Sans"/>
                          <a:cs typeface="Google Sans"/>
                          <a:sym typeface="Google Sans"/>
                        </a:rPr>
                        <a:t>the</a:t>
                      </a:r>
                      <a:r>
                        <a:rPr lang="zh-CN" altLang="en-US" sz="800" dirty="0">
                          <a:solidFill>
                            <a:srgbClr val="FF0000"/>
                          </a:solidFill>
                          <a:latin typeface="Google Sans"/>
                          <a:ea typeface="Google Sans"/>
                          <a:cs typeface="Google Sans"/>
                          <a:sym typeface="Google Sans"/>
                        </a:rPr>
                        <a:t> </a:t>
                      </a:r>
                      <a:r>
                        <a:rPr lang="en-US" altLang="zh-CN" sz="800" dirty="0">
                          <a:solidFill>
                            <a:srgbClr val="FF0000"/>
                          </a:solidFill>
                          <a:latin typeface="Google Sans"/>
                          <a:ea typeface="Google Sans"/>
                          <a:cs typeface="Google Sans"/>
                          <a:sym typeface="Google Sans"/>
                        </a:rPr>
                        <a:t>right</a:t>
                      </a:r>
                      <a:r>
                        <a:rPr lang="zh-CN" altLang="en-US" sz="800" dirty="0">
                          <a:solidFill>
                            <a:srgbClr val="FF0000"/>
                          </a:solidFill>
                          <a:latin typeface="Google Sans"/>
                          <a:ea typeface="Google Sans"/>
                          <a:cs typeface="Google Sans"/>
                          <a:sym typeface="Google Sans"/>
                        </a:rPr>
                        <a:t> </a:t>
                      </a:r>
                      <a:r>
                        <a:rPr lang="en-US" altLang="zh-CN" sz="800" dirty="0">
                          <a:solidFill>
                            <a:srgbClr val="FF0000"/>
                          </a:solidFill>
                          <a:latin typeface="Google Sans"/>
                          <a:ea typeface="Google Sans"/>
                          <a:cs typeface="Google Sans"/>
                          <a:sym typeface="Google Sans"/>
                        </a:rPr>
                        <a:t>tools for her low vision and language barrier</a:t>
                      </a:r>
                      <a:endParaRPr lang="en" sz="800" dirty="0">
                        <a:solidFill>
                          <a:srgbClr val="FF0000"/>
                        </a:solidFill>
                        <a:latin typeface="Google Sans"/>
                        <a:ea typeface="Google Sans"/>
                        <a:cs typeface="Google Sans"/>
                        <a:sym typeface="Google Sans"/>
                      </a:endParaRPr>
                    </a:p>
                    <a:p>
                      <a:pPr marL="0" lvl="0" indent="0" algn="l" rtl="0">
                        <a:spcBef>
                          <a:spcPts val="0"/>
                        </a:spcBef>
                        <a:spcAft>
                          <a:spcPts val="0"/>
                        </a:spcAft>
                        <a:buNone/>
                      </a:pPr>
                      <a:r>
                        <a:rPr lang="en" sz="800" dirty="0">
                          <a:latin typeface="Google Sans"/>
                          <a:ea typeface="Google Sans"/>
                          <a:cs typeface="Google Sans"/>
                          <a:sym typeface="Google Sans"/>
                        </a:rPr>
                        <a:t>B. </a:t>
                      </a:r>
                      <a:r>
                        <a:rPr lang="en-US" sz="800" dirty="0">
                          <a:latin typeface="Google Sans"/>
                          <a:ea typeface="Google Sans"/>
                          <a:cs typeface="Google Sans"/>
                          <a:sym typeface="Google Sans"/>
                        </a:rPr>
                        <a:t>Identify target market and customer demographics.</a:t>
                      </a:r>
                      <a:endParaRPr sz="800" dirty="0">
                        <a:latin typeface="Google Sans"/>
                        <a:ea typeface="Google Sans"/>
                        <a:cs typeface="Google Sans"/>
                        <a:sym typeface="Google Sans"/>
                      </a:endParaRPr>
                    </a:p>
                    <a:p>
                      <a:pPr marL="0" lvl="0" indent="0" algn="l" rtl="0">
                        <a:spcBef>
                          <a:spcPts val="0"/>
                        </a:spcBef>
                        <a:spcAft>
                          <a:spcPts val="0"/>
                        </a:spcAft>
                        <a:buNone/>
                      </a:pPr>
                      <a:r>
                        <a:rPr lang="en" sz="800" dirty="0">
                          <a:latin typeface="Google Sans"/>
                          <a:ea typeface="Google Sans"/>
                          <a:cs typeface="Google Sans"/>
                          <a:sym typeface="Google Sans"/>
                        </a:rPr>
                        <a:t>C. </a:t>
                      </a:r>
                      <a:r>
                        <a:rPr lang="en-US" sz="800" dirty="0">
                          <a:latin typeface="Google Sans"/>
                          <a:ea typeface="Google Sans"/>
                          <a:cs typeface="Google Sans"/>
                          <a:sym typeface="Google Sans"/>
                        </a:rPr>
                        <a:t>Analyze industry reports and trends.</a:t>
                      </a:r>
                      <a:endParaRPr sz="8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r>
                        <a:rPr lang="en-US" sz="800" dirty="0">
                          <a:latin typeface="Google Sans"/>
                          <a:ea typeface="Google Sans"/>
                          <a:cs typeface="Google Sans"/>
                          <a:sym typeface="Google Sans"/>
                        </a:rPr>
                        <a:t>A. Browse through different product categories and subcategories.</a:t>
                      </a:r>
                    </a:p>
                    <a:p>
                      <a:pPr marL="0" lvl="0" indent="0" algn="l" rtl="0">
                        <a:spcBef>
                          <a:spcPts val="0"/>
                        </a:spcBef>
                        <a:spcAft>
                          <a:spcPts val="0"/>
                        </a:spcAft>
                        <a:buNone/>
                      </a:pPr>
                      <a:r>
                        <a:rPr lang="en-US" sz="800" dirty="0">
                          <a:latin typeface="Google Sans"/>
                          <a:ea typeface="Google Sans"/>
                          <a:cs typeface="Google Sans"/>
                          <a:sym typeface="Google Sans"/>
                        </a:rPr>
                        <a:t>B. Pay attention to products with high Best Sellers Rank and low competition.</a:t>
                      </a:r>
                    </a:p>
                    <a:p>
                      <a:pPr marL="0" lvl="0" indent="0" algn="l" rtl="0">
                        <a:spcBef>
                          <a:spcPts val="0"/>
                        </a:spcBef>
                        <a:spcAft>
                          <a:spcPts val="0"/>
                        </a:spcAft>
                        <a:buNone/>
                      </a:pPr>
                      <a:r>
                        <a:rPr lang="en-US" sz="800" dirty="0">
                          <a:latin typeface="Google Sans"/>
                          <a:ea typeface="Google Sans"/>
                          <a:cs typeface="Google Sans"/>
                          <a:sym typeface="Google Sans"/>
                        </a:rPr>
                        <a:t>C. Analyze the historical performance of products with consistent rankings.</a:t>
                      </a:r>
                      <a:endParaRPr sz="800" dirty="0"/>
                    </a:p>
                  </a:txBody>
                  <a:tcPr marL="91425" marR="91425" marT="91425" marB="91425">
                    <a:lnL w="9525" cap="flat" cmpd="sng">
                      <a:solidFill>
                        <a:srgbClr val="666666"/>
                      </a:solidFill>
                      <a:prstDash val="solid"/>
                      <a:round/>
                      <a:headEnd type="none" w="sm" len="sm"/>
                      <a:tailEnd type="none" w="sm" len="sm"/>
                    </a:lnL>
                    <a:lnR w="9525" cap="flat" cmpd="sng" algn="ctr">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r>
                        <a:rPr lang="en-US" sz="800" b="0" dirty="0">
                          <a:latin typeface="Google Sans"/>
                          <a:ea typeface="Google Sans"/>
                          <a:cs typeface="Google Sans"/>
                          <a:sym typeface="Google Sans"/>
                        </a:rPr>
                        <a:t>A. Track and analyze sales performance of different products over a period of time.</a:t>
                      </a:r>
                    </a:p>
                    <a:p>
                      <a:pPr marL="0" lvl="0" indent="0" algn="l" rtl="0">
                        <a:spcBef>
                          <a:spcPts val="0"/>
                        </a:spcBef>
                        <a:spcAft>
                          <a:spcPts val="0"/>
                        </a:spcAft>
                        <a:buNone/>
                      </a:pPr>
                      <a:r>
                        <a:rPr lang="en-US" sz="800" b="0" dirty="0">
                          <a:latin typeface="Google Sans"/>
                          <a:ea typeface="Google Sans"/>
                          <a:cs typeface="Google Sans"/>
                          <a:sym typeface="Google Sans"/>
                        </a:rPr>
                        <a:t>B. Calculate profit margins for each product by considering costs and expenses.</a:t>
                      </a:r>
                    </a:p>
                    <a:p>
                      <a:pPr marL="0" lvl="0" indent="0" algn="l" rtl="0">
                        <a:spcBef>
                          <a:spcPts val="0"/>
                        </a:spcBef>
                        <a:spcAft>
                          <a:spcPts val="0"/>
                        </a:spcAft>
                        <a:buNone/>
                      </a:pPr>
                      <a:r>
                        <a:rPr lang="en-US" sz="800" b="0" dirty="0">
                          <a:latin typeface="Google Sans"/>
                          <a:ea typeface="Google Sans"/>
                          <a:cs typeface="Google Sans"/>
                          <a:sym typeface="Google Sans"/>
                        </a:rPr>
                        <a:t>C. Identify products with consistent sales growth and high-profit potential.</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r>
                        <a:rPr lang="en-US" sz="800" dirty="0">
                          <a:latin typeface="Google Sans"/>
                          <a:ea typeface="Google Sans"/>
                          <a:cs typeface="Google Sans"/>
                          <a:sym typeface="Google Sans"/>
                        </a:rPr>
                        <a:t>A. Compile a list of relevant keywords and search terms.</a:t>
                      </a:r>
                    </a:p>
                    <a:p>
                      <a:pPr marL="0" lvl="0" indent="0" algn="l" rtl="0">
                        <a:spcBef>
                          <a:spcPts val="0"/>
                        </a:spcBef>
                        <a:spcAft>
                          <a:spcPts val="0"/>
                        </a:spcAft>
                        <a:buNone/>
                      </a:pPr>
                      <a:r>
                        <a:rPr lang="en-US" sz="800" dirty="0">
                          <a:latin typeface="Google Sans"/>
                          <a:ea typeface="Google Sans"/>
                          <a:cs typeface="Google Sans"/>
                          <a:sym typeface="Google Sans"/>
                        </a:rPr>
                        <a:t>B. Use tools like Amazon's search bar, Google Trends, or keyword research software to identify popular keywords.</a:t>
                      </a:r>
                    </a:p>
                    <a:p>
                      <a:pPr marL="0" lvl="0" indent="0" algn="l" rtl="0">
                        <a:spcBef>
                          <a:spcPts val="0"/>
                        </a:spcBef>
                        <a:spcAft>
                          <a:spcPts val="0"/>
                        </a:spcAft>
                        <a:buNone/>
                      </a:pPr>
                      <a:r>
                        <a:rPr lang="en-US" sz="800" dirty="0">
                          <a:latin typeface="Google Sans"/>
                          <a:ea typeface="Google Sans"/>
                          <a:cs typeface="Google Sans"/>
                          <a:sym typeface="Google Sans"/>
                        </a:rPr>
                        <a:t>C. Analyze the search volume and competition level of keywords to find the most valuable ones.</a:t>
                      </a:r>
                      <a:endParaRPr sz="800" dirty="0"/>
                    </a:p>
                  </a:txBody>
                  <a:tcPr marL="91425" marR="91425" marT="91425" marB="91425">
                    <a:lnL w="9525" cap="flat" cmpd="sng" algn="ctr">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r>
                        <a:rPr lang="en-US" sz="800" b="0" dirty="0">
                          <a:latin typeface="Google Sans"/>
                          <a:ea typeface="Google Sans"/>
                          <a:cs typeface="Google Sans"/>
                          <a:sym typeface="Google Sans"/>
                        </a:rPr>
                        <a:t>A. Generate a comprehensive list of keywords.</a:t>
                      </a:r>
                    </a:p>
                    <a:p>
                      <a:pPr marL="0" lvl="0" indent="0" algn="l" rtl="0">
                        <a:spcBef>
                          <a:spcPts val="0"/>
                        </a:spcBef>
                        <a:spcAft>
                          <a:spcPts val="0"/>
                        </a:spcAft>
                        <a:buNone/>
                      </a:pPr>
                      <a:r>
                        <a:rPr lang="en-US" sz="800" b="0" dirty="0">
                          <a:latin typeface="Google Sans"/>
                          <a:ea typeface="Google Sans"/>
                          <a:cs typeface="Google Sans"/>
                          <a:sym typeface="Google Sans"/>
                        </a:rPr>
                        <a:t>B. Refine and prioritize the keyword list.</a:t>
                      </a:r>
                    </a:p>
                    <a:p>
                      <a:pPr marL="0" lvl="0" indent="0" algn="l" rtl="0">
                        <a:spcBef>
                          <a:spcPts val="0"/>
                        </a:spcBef>
                        <a:spcAft>
                          <a:spcPts val="0"/>
                        </a:spcAft>
                        <a:buNone/>
                      </a:pP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5170">
                <a:tc>
                  <a:txBody>
                    <a:bodyPr/>
                    <a:lstStyle/>
                    <a:p>
                      <a:pPr marL="0" lvl="0" indent="0" algn="ctr" rtl="0">
                        <a:spcBef>
                          <a:spcPts val="0"/>
                        </a:spcBef>
                        <a:spcAft>
                          <a:spcPts val="0"/>
                        </a:spcAft>
                        <a:buNone/>
                      </a:pPr>
                      <a:r>
                        <a:rPr lang="en" sz="1100" b="1">
                          <a:latin typeface="Google Sans"/>
                          <a:ea typeface="Google Sans"/>
                          <a:cs typeface="Google Sans"/>
                          <a:sym typeface="Google Sans"/>
                        </a:rPr>
                        <a:t>FEELING ADJECTIVE</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b="1" u="sng" dirty="0">
                          <a:latin typeface="Google Sans"/>
                          <a:ea typeface="Google Sans"/>
                          <a:cs typeface="Google Sans"/>
                          <a:sym typeface="Google Sans"/>
                        </a:rPr>
                        <a:t>Empowered</a:t>
                      </a:r>
                      <a:r>
                        <a:rPr lang="en-US" sz="800" dirty="0">
                          <a:latin typeface="Google Sans"/>
                          <a:ea typeface="Google Sans"/>
                          <a:cs typeface="Google Sans"/>
                          <a:sym typeface="Google Sans"/>
                        </a:rPr>
                        <a:t> and informed about the target market and customer preferences.</a:t>
                      </a:r>
                    </a:p>
                    <a:p>
                      <a:pPr marL="0" lvl="0" indent="0" algn="l" rtl="0">
                        <a:spcBef>
                          <a:spcPts val="0"/>
                        </a:spcBef>
                        <a:spcAft>
                          <a:spcPts val="0"/>
                        </a:spcAft>
                        <a:buNone/>
                      </a:pPr>
                      <a:r>
                        <a:rPr lang="en-US" altLang="zh-CN" sz="800" b="1" u="sng" dirty="0">
                          <a:latin typeface="Google Sans"/>
                          <a:ea typeface="Google Sans"/>
                          <a:cs typeface="Google Sans"/>
                          <a:sym typeface="Google Sans"/>
                        </a:rPr>
                        <a:t>Frustrated</a:t>
                      </a:r>
                      <a:r>
                        <a:rPr lang="en-US" sz="800" dirty="0">
                          <a:latin typeface="Google Sans"/>
                          <a:ea typeface="Google Sans"/>
                          <a:cs typeface="Google Sans"/>
                          <a:sym typeface="Google Sans"/>
                        </a:rPr>
                        <a:t> by her low vision and language barrier.</a:t>
                      </a:r>
                      <a:endParaRPr sz="8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b="1" u="sng" dirty="0">
                          <a:latin typeface="Google Sans"/>
                          <a:ea typeface="Google Sans"/>
                          <a:cs typeface="Google Sans"/>
                          <a:sym typeface="Google Sans"/>
                        </a:rPr>
                        <a:t>Motivated and inspired </a:t>
                      </a:r>
                      <a:r>
                        <a:rPr lang="en-US" sz="800" dirty="0">
                          <a:latin typeface="Google Sans"/>
                          <a:ea typeface="Google Sans"/>
                          <a:cs typeface="Google Sans"/>
                          <a:sym typeface="Google Sans"/>
                        </a:rPr>
                        <a:t>by identifying popular products and market opportunities.</a:t>
                      </a:r>
                    </a:p>
                    <a:p>
                      <a:pPr marL="0" lvl="0" indent="0" algn="l" rtl="0">
                        <a:spcBef>
                          <a:spcPts val="0"/>
                        </a:spcBef>
                        <a:spcAft>
                          <a:spcPts val="0"/>
                        </a:spcAft>
                        <a:buNone/>
                      </a:pPr>
                      <a:r>
                        <a:rPr lang="en-US" sz="800" b="1" u="sng" dirty="0"/>
                        <a:t>Frustrated</a:t>
                      </a:r>
                      <a:r>
                        <a:rPr lang="en-US" sz="800" dirty="0"/>
                        <a:t> by the overwhelming number of options and challenges in product selection.</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b="1" u="sng" dirty="0">
                          <a:latin typeface="Google Sans"/>
                          <a:ea typeface="Google Sans"/>
                          <a:cs typeface="Google Sans"/>
                          <a:sym typeface="Google Sans"/>
                        </a:rPr>
                        <a:t>Accomplished and motivated </a:t>
                      </a:r>
                      <a:r>
                        <a:rPr lang="en-US" sz="800" dirty="0">
                          <a:latin typeface="Google Sans"/>
                          <a:ea typeface="Google Sans"/>
                          <a:cs typeface="Google Sans"/>
                          <a:sym typeface="Google Sans"/>
                        </a:rPr>
                        <a:t>by gaining insights into product performance and market trends.</a:t>
                      </a:r>
                    </a:p>
                    <a:p>
                      <a:pPr marL="0" lvl="0" indent="0" algn="l" rtl="0">
                        <a:spcBef>
                          <a:spcPts val="0"/>
                        </a:spcBef>
                        <a:spcAft>
                          <a:spcPts val="0"/>
                        </a:spcAft>
                        <a:buNone/>
                      </a:pPr>
                      <a:r>
                        <a:rPr lang="en-US" sz="800" b="1" u="sng" dirty="0"/>
                        <a:t>Intimidated</a:t>
                      </a:r>
                      <a:r>
                        <a:rPr lang="en-US" sz="800" dirty="0"/>
                        <a:t> by the complexity of sales data analysis.</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lgn="ctr">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b="1" u="sng" dirty="0">
                          <a:latin typeface="Google Sans"/>
                          <a:ea typeface="Google Sans"/>
                          <a:cs typeface="Google Sans"/>
                          <a:sym typeface="Google Sans"/>
                        </a:rPr>
                        <a:t>Confident</a:t>
                      </a:r>
                      <a:r>
                        <a:rPr lang="en-US" sz="800" dirty="0">
                          <a:latin typeface="Google Sans"/>
                          <a:ea typeface="Google Sans"/>
                          <a:cs typeface="Google Sans"/>
                          <a:sym typeface="Google Sans"/>
                        </a:rPr>
                        <a:t> in identifying high-demand keywords to improve product visibility.</a:t>
                      </a:r>
                    </a:p>
                    <a:p>
                      <a:pPr marL="0" lvl="0" indent="0" algn="l" rtl="0">
                        <a:spcBef>
                          <a:spcPts val="0"/>
                        </a:spcBef>
                        <a:spcAft>
                          <a:spcPts val="0"/>
                        </a:spcAft>
                        <a:buNone/>
                      </a:pPr>
                      <a:r>
                        <a:rPr lang="en-US" sz="800" b="1" u="sng" dirty="0"/>
                        <a:t>Uncertain or confused </a:t>
                      </a:r>
                      <a:r>
                        <a:rPr lang="en-US" sz="800" dirty="0"/>
                        <a:t>about keyword selection and prioritization.</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b="1" u="sng" dirty="0">
                          <a:latin typeface="Google Sans"/>
                          <a:ea typeface="Google Sans"/>
                          <a:cs typeface="Google Sans"/>
                          <a:sym typeface="Google Sans"/>
                        </a:rPr>
                        <a:t>Creative and in control </a:t>
                      </a:r>
                      <a:r>
                        <a:rPr lang="en-US" sz="800" dirty="0">
                          <a:latin typeface="Google Sans"/>
                          <a:ea typeface="Google Sans"/>
                          <a:cs typeface="Google Sans"/>
                          <a:sym typeface="Google Sans"/>
                        </a:rPr>
                        <a:t>by tailoring keywords to her product and target audience.</a:t>
                      </a:r>
                    </a:p>
                    <a:p>
                      <a:pPr marL="0" lvl="0" indent="0" algn="l" rtl="0">
                        <a:spcBef>
                          <a:spcPts val="0"/>
                        </a:spcBef>
                        <a:spcAft>
                          <a:spcPts val="0"/>
                        </a:spcAft>
                        <a:buNone/>
                      </a:pPr>
                      <a:r>
                        <a:rPr lang="en-US" sz="800" b="1" u="sng" dirty="0"/>
                        <a:t>Hesitant or unsure</a:t>
                      </a:r>
                      <a:r>
                        <a:rPr lang="en-US" sz="800" b="0" dirty="0"/>
                        <a:t> about the effectiveness and relevance of self-formed keywords.</a:t>
                      </a:r>
                      <a:endParaRPr sz="800" b="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832796">
                <a:tc>
                  <a:txBody>
                    <a:bodyPr/>
                    <a:lstStyle/>
                    <a:p>
                      <a:pPr marL="0" lvl="0" indent="0" algn="ctr" rtl="0">
                        <a:spcBef>
                          <a:spcPts val="0"/>
                        </a:spcBef>
                        <a:spcAft>
                          <a:spcPts val="0"/>
                        </a:spcAft>
                        <a:buNone/>
                      </a:pPr>
                      <a:r>
                        <a:rPr lang="en" sz="1100" b="1">
                          <a:latin typeface="Google Sans"/>
                          <a:ea typeface="Google Sans"/>
                          <a:cs typeface="Google Sans"/>
                          <a:sym typeface="Google Sans"/>
                        </a:rPr>
                        <a:t>IMPROVEMENT OPPORTUNITIES</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dirty="0">
                          <a:solidFill>
                            <a:srgbClr val="00B050"/>
                          </a:solidFill>
                          <a:latin typeface="Google Sans"/>
                          <a:ea typeface="Google Sans"/>
                          <a:cs typeface="Google Sans"/>
                          <a:sym typeface="Google Sans"/>
                        </a:rPr>
                        <a:t>Provide accessibility features such as screen magnification and translation tools </a:t>
                      </a:r>
                      <a:r>
                        <a:rPr lang="en-US" sz="800" dirty="0">
                          <a:latin typeface="Google Sans"/>
                          <a:ea typeface="Google Sans"/>
                          <a:cs typeface="Google Sans"/>
                          <a:sym typeface="Google Sans"/>
                        </a:rPr>
                        <a:t>to assist Yu Li with her low vision and language barrier challenges.</a:t>
                      </a:r>
                      <a:endParaRPr sz="8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dirty="0">
                          <a:latin typeface="Google Sans"/>
                          <a:ea typeface="Google Sans"/>
                          <a:cs typeface="Google Sans"/>
                          <a:sym typeface="Google Sans"/>
                        </a:rPr>
                        <a:t>Utilize filters and sorting options, seek guidance from experienced sellers, or use online tutorials to improve understanding.</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dirty="0">
                          <a:latin typeface="Google Sans"/>
                          <a:ea typeface="Google Sans"/>
                          <a:cs typeface="Google Sans"/>
                          <a:sym typeface="Google Sans"/>
                        </a:rPr>
                        <a:t>Learn data analysis techniques, explore user-friendly tools, or seek assistance from professionals.</a:t>
                      </a:r>
                      <a:endParaRPr sz="800" dirty="0">
                        <a:latin typeface="Google Sans"/>
                        <a:ea typeface="Google Sans"/>
                        <a:cs typeface="Google Sans"/>
                        <a:sym typeface="Google Sans"/>
                      </a:endParaRPr>
                    </a:p>
                    <a:p>
                      <a:pPr marL="0" lvl="0" indent="0" algn="l" rtl="0">
                        <a:spcBef>
                          <a:spcPts val="0"/>
                        </a:spcBef>
                        <a:spcAft>
                          <a:spcPts val="0"/>
                        </a:spcAft>
                        <a:buNone/>
                      </a:pP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dirty="0">
                          <a:latin typeface="Google Sans"/>
                          <a:ea typeface="Google Sans"/>
                          <a:cs typeface="Google Sans"/>
                          <a:sym typeface="Google Sans"/>
                        </a:rPr>
                        <a:t>Utilize keyword research tools, seek guidance from experts, and join online communities for feedback and insights.</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800" dirty="0"/>
                        <a:t>Validate and refine self-formed keywords using keyword research tools, conduct A/B testing, and seek feedback from customers or experts.</a:t>
                      </a:r>
                      <a:endParaRPr sz="8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171175" y="119650"/>
            <a:ext cx="1785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Google Sans"/>
                <a:ea typeface="Google Sans"/>
                <a:cs typeface="Google Sans"/>
                <a:sym typeface="Google Sans"/>
              </a:rPr>
              <a:t>Persona: Name</a:t>
            </a:r>
            <a:endParaRPr sz="1600" b="1">
              <a:latin typeface="Google Sans"/>
              <a:ea typeface="Google Sans"/>
              <a:cs typeface="Google Sans"/>
              <a:sym typeface="Google Sans"/>
            </a:endParaRPr>
          </a:p>
        </p:txBody>
      </p:sp>
      <p:sp>
        <p:nvSpPr>
          <p:cNvPr id="188" name="Google Shape;188;p33"/>
          <p:cNvSpPr txBox="1"/>
          <p:nvPr/>
        </p:nvSpPr>
        <p:spPr>
          <a:xfrm>
            <a:off x="171664" y="407900"/>
            <a:ext cx="84876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300"/>
              </a:spcAft>
              <a:buNone/>
            </a:pPr>
            <a:r>
              <a:rPr lang="en" sz="1100">
                <a:solidFill>
                  <a:srgbClr val="434343"/>
                </a:solidFill>
                <a:latin typeface="Google Sans"/>
                <a:ea typeface="Google Sans"/>
                <a:cs typeface="Google Sans"/>
                <a:sym typeface="Google Sans"/>
              </a:rPr>
              <a:t>Goal: Insert goal</a:t>
            </a:r>
            <a:endParaRPr sz="1600" b="1">
              <a:latin typeface="Google Sans"/>
              <a:ea typeface="Google Sans"/>
              <a:cs typeface="Google Sans"/>
              <a:sym typeface="Google Sans"/>
            </a:endParaRPr>
          </a:p>
        </p:txBody>
      </p:sp>
      <p:graphicFrame>
        <p:nvGraphicFramePr>
          <p:cNvPr id="189" name="Google Shape;189;p33"/>
          <p:cNvGraphicFramePr/>
          <p:nvPr/>
        </p:nvGraphicFramePr>
        <p:xfrm>
          <a:off x="226350" y="848300"/>
          <a:ext cx="8582100" cy="4076550"/>
        </p:xfrm>
        <a:graphic>
          <a:graphicData uri="http://schemas.openxmlformats.org/drawingml/2006/table">
            <a:tbl>
              <a:tblPr>
                <a:noFill/>
              </a:tblPr>
              <a:tblGrid>
                <a:gridCol w="1430350">
                  <a:extLst>
                    <a:ext uri="{9D8B030D-6E8A-4147-A177-3AD203B41FA5}">
                      <a16:colId xmlns:a16="http://schemas.microsoft.com/office/drawing/2014/main" val="20000"/>
                    </a:ext>
                  </a:extLst>
                </a:gridCol>
                <a:gridCol w="1430350">
                  <a:extLst>
                    <a:ext uri="{9D8B030D-6E8A-4147-A177-3AD203B41FA5}">
                      <a16:colId xmlns:a16="http://schemas.microsoft.com/office/drawing/2014/main" val="20001"/>
                    </a:ext>
                  </a:extLst>
                </a:gridCol>
                <a:gridCol w="1430350">
                  <a:extLst>
                    <a:ext uri="{9D8B030D-6E8A-4147-A177-3AD203B41FA5}">
                      <a16:colId xmlns:a16="http://schemas.microsoft.com/office/drawing/2014/main" val="20002"/>
                    </a:ext>
                  </a:extLst>
                </a:gridCol>
                <a:gridCol w="1410775">
                  <a:extLst>
                    <a:ext uri="{9D8B030D-6E8A-4147-A177-3AD203B41FA5}">
                      <a16:colId xmlns:a16="http://schemas.microsoft.com/office/drawing/2014/main" val="20003"/>
                    </a:ext>
                  </a:extLst>
                </a:gridCol>
                <a:gridCol w="1449925">
                  <a:extLst>
                    <a:ext uri="{9D8B030D-6E8A-4147-A177-3AD203B41FA5}">
                      <a16:colId xmlns:a16="http://schemas.microsoft.com/office/drawing/2014/main" val="20004"/>
                    </a:ext>
                  </a:extLst>
                </a:gridCol>
                <a:gridCol w="1430350">
                  <a:extLst>
                    <a:ext uri="{9D8B030D-6E8A-4147-A177-3AD203B41FA5}">
                      <a16:colId xmlns:a16="http://schemas.microsoft.com/office/drawing/2014/main" val="20005"/>
                    </a:ext>
                  </a:extLst>
                </a:gridCol>
              </a:tblGrid>
              <a:tr h="713900">
                <a:tc>
                  <a:txBody>
                    <a:bodyPr/>
                    <a:lstStyle/>
                    <a:p>
                      <a:pPr marL="0" lvl="0" indent="0" algn="ctr" rtl="0">
                        <a:spcBef>
                          <a:spcPts val="0"/>
                        </a:spcBef>
                        <a:spcAft>
                          <a:spcPts val="0"/>
                        </a:spcAft>
                        <a:buNone/>
                      </a:pPr>
                      <a:r>
                        <a:rPr lang="en" sz="1100" b="1">
                          <a:latin typeface="Google Sans"/>
                          <a:ea typeface="Google Sans"/>
                          <a:cs typeface="Google Sans"/>
                          <a:sym typeface="Google Sans"/>
                        </a:rPr>
                        <a:t>ACTION</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Action 1</a:t>
                      </a:r>
                      <a:endParaRPr sz="110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Action 2</a:t>
                      </a:r>
                      <a:endParaRPr sz="11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Action 3</a:t>
                      </a:r>
                      <a:endParaRPr sz="110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Action 4</a:t>
                      </a:r>
                      <a:endParaRPr sz="110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Action 5</a:t>
                      </a:r>
                      <a:endParaRPr sz="110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315700">
                <a:tc>
                  <a:txBody>
                    <a:bodyPr/>
                    <a:lstStyle/>
                    <a:p>
                      <a:pPr marL="177800" lvl="0" indent="-114300" algn="ctr" rtl="0">
                        <a:spcBef>
                          <a:spcPts val="0"/>
                        </a:spcBef>
                        <a:spcAft>
                          <a:spcPts val="0"/>
                        </a:spcAft>
                        <a:buNone/>
                      </a:pPr>
                      <a:r>
                        <a:rPr lang="en" sz="1100" b="1">
                          <a:latin typeface="Google Sans"/>
                          <a:ea typeface="Google Sans"/>
                          <a:cs typeface="Google Sans"/>
                          <a:sym typeface="Google Sans"/>
                        </a:rPr>
                        <a:t>TASK LIST</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Tasks</a:t>
                      </a:r>
                      <a:endParaRPr sz="1100">
                        <a:latin typeface="Google Sans"/>
                        <a:ea typeface="Google Sans"/>
                        <a:cs typeface="Google Sans"/>
                        <a:sym typeface="Google Sans"/>
                      </a:endParaRPr>
                    </a:p>
                    <a:p>
                      <a:pPr marL="0" lvl="0" indent="0" algn="l" rtl="0">
                        <a:spcBef>
                          <a:spcPts val="0"/>
                        </a:spcBef>
                        <a:spcAft>
                          <a:spcPts val="0"/>
                        </a:spcAft>
                        <a:buNone/>
                      </a:pP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A.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B.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C.</a:t>
                      </a:r>
                      <a:endParaRPr sz="110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Tasks</a:t>
                      </a:r>
                      <a:endParaRPr sz="1100">
                        <a:latin typeface="Google Sans"/>
                        <a:ea typeface="Google Sans"/>
                        <a:cs typeface="Google Sans"/>
                        <a:sym typeface="Google Sans"/>
                      </a:endParaRPr>
                    </a:p>
                    <a:p>
                      <a:pPr marL="0" lvl="0" indent="0" algn="l" rtl="0">
                        <a:spcBef>
                          <a:spcPts val="0"/>
                        </a:spcBef>
                        <a:spcAft>
                          <a:spcPts val="0"/>
                        </a:spcAft>
                        <a:buNone/>
                      </a:pP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A.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B.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C.</a:t>
                      </a:r>
                      <a:endParaRPr sz="1100">
                        <a:latin typeface="Google Sans"/>
                        <a:ea typeface="Google Sans"/>
                        <a:cs typeface="Google Sans"/>
                        <a:sym typeface="Google Sans"/>
                      </a:endParaRPr>
                    </a:p>
                    <a:p>
                      <a:pPr marL="0" lvl="0" indent="0" algn="l" rtl="0">
                        <a:spcBef>
                          <a:spcPts val="0"/>
                        </a:spcBef>
                        <a:spcAft>
                          <a:spcPts val="0"/>
                        </a:spcAft>
                        <a:buNone/>
                      </a:pPr>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Tasks</a:t>
                      </a:r>
                      <a:endParaRPr sz="1100">
                        <a:latin typeface="Google Sans"/>
                        <a:ea typeface="Google Sans"/>
                        <a:cs typeface="Google Sans"/>
                        <a:sym typeface="Google Sans"/>
                      </a:endParaRPr>
                    </a:p>
                    <a:p>
                      <a:pPr marL="0" lvl="0" indent="0" algn="l" rtl="0">
                        <a:spcBef>
                          <a:spcPts val="0"/>
                        </a:spcBef>
                        <a:spcAft>
                          <a:spcPts val="0"/>
                        </a:spcAft>
                        <a:buNone/>
                      </a:pP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A.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B.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C.</a:t>
                      </a:r>
                      <a:endParaRPr sz="1100">
                        <a:latin typeface="Google Sans"/>
                        <a:ea typeface="Google Sans"/>
                        <a:cs typeface="Google Sans"/>
                        <a:sym typeface="Google Sans"/>
                      </a:endParaRPr>
                    </a:p>
                    <a:p>
                      <a:pPr marL="0" lvl="0" indent="0" algn="l" rtl="0">
                        <a:spcBef>
                          <a:spcPts val="0"/>
                        </a:spcBef>
                        <a:spcAft>
                          <a:spcPts val="0"/>
                        </a:spcAft>
                        <a:buNone/>
                      </a:pPr>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Tasks</a:t>
                      </a:r>
                      <a:endParaRPr sz="1100">
                        <a:latin typeface="Google Sans"/>
                        <a:ea typeface="Google Sans"/>
                        <a:cs typeface="Google Sans"/>
                        <a:sym typeface="Google Sans"/>
                      </a:endParaRPr>
                    </a:p>
                    <a:p>
                      <a:pPr marL="0" lvl="0" indent="0" algn="l" rtl="0">
                        <a:spcBef>
                          <a:spcPts val="0"/>
                        </a:spcBef>
                        <a:spcAft>
                          <a:spcPts val="0"/>
                        </a:spcAft>
                        <a:buNone/>
                      </a:pP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A.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B.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C.</a:t>
                      </a:r>
                      <a:endParaRPr sz="1100">
                        <a:latin typeface="Google Sans"/>
                        <a:ea typeface="Google Sans"/>
                        <a:cs typeface="Google Sans"/>
                        <a:sym typeface="Google Sans"/>
                      </a:endParaRPr>
                    </a:p>
                    <a:p>
                      <a:pPr marL="0" lvl="0" indent="0" algn="l" rtl="0">
                        <a:spcBef>
                          <a:spcPts val="0"/>
                        </a:spcBef>
                        <a:spcAft>
                          <a:spcPts val="0"/>
                        </a:spcAft>
                        <a:buNone/>
                      </a:pPr>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Tasks</a:t>
                      </a:r>
                      <a:endParaRPr sz="1100">
                        <a:latin typeface="Google Sans"/>
                        <a:ea typeface="Google Sans"/>
                        <a:cs typeface="Google Sans"/>
                        <a:sym typeface="Google Sans"/>
                      </a:endParaRPr>
                    </a:p>
                    <a:p>
                      <a:pPr marL="0" lvl="0" indent="0" algn="l" rtl="0">
                        <a:spcBef>
                          <a:spcPts val="0"/>
                        </a:spcBef>
                        <a:spcAft>
                          <a:spcPts val="0"/>
                        </a:spcAft>
                        <a:buNone/>
                      </a:pP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A.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B. </a:t>
                      </a:r>
                      <a:endParaRPr sz="1100">
                        <a:latin typeface="Google Sans"/>
                        <a:ea typeface="Google Sans"/>
                        <a:cs typeface="Google Sans"/>
                        <a:sym typeface="Google Sans"/>
                      </a:endParaRPr>
                    </a:p>
                    <a:p>
                      <a:pPr marL="0" lvl="0" indent="0" algn="l" rtl="0">
                        <a:spcBef>
                          <a:spcPts val="0"/>
                        </a:spcBef>
                        <a:spcAft>
                          <a:spcPts val="0"/>
                        </a:spcAft>
                        <a:buNone/>
                      </a:pPr>
                      <a:r>
                        <a:rPr lang="en" sz="1100">
                          <a:latin typeface="Google Sans"/>
                          <a:ea typeface="Google Sans"/>
                          <a:cs typeface="Google Sans"/>
                          <a:sym typeface="Google Sans"/>
                        </a:rPr>
                        <a:t>C.</a:t>
                      </a:r>
                      <a:endParaRPr sz="1100">
                        <a:latin typeface="Google Sans"/>
                        <a:ea typeface="Google Sans"/>
                        <a:cs typeface="Google Sans"/>
                        <a:sym typeface="Google Sans"/>
                      </a:endParaRPr>
                    </a:p>
                    <a:p>
                      <a:pPr marL="0" lvl="0" indent="0" algn="l" rtl="0">
                        <a:spcBef>
                          <a:spcPts val="0"/>
                        </a:spcBef>
                        <a:spcAft>
                          <a:spcPts val="0"/>
                        </a:spcAft>
                        <a:buNone/>
                      </a:pPr>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996400">
                <a:tc>
                  <a:txBody>
                    <a:bodyPr/>
                    <a:lstStyle/>
                    <a:p>
                      <a:pPr marL="0" lvl="0" indent="0" algn="ctr" rtl="0">
                        <a:spcBef>
                          <a:spcPts val="0"/>
                        </a:spcBef>
                        <a:spcAft>
                          <a:spcPts val="0"/>
                        </a:spcAft>
                        <a:buNone/>
                      </a:pPr>
                      <a:r>
                        <a:rPr lang="en" sz="1100" b="1">
                          <a:latin typeface="Google Sans"/>
                          <a:ea typeface="Google Sans"/>
                          <a:cs typeface="Google Sans"/>
                          <a:sym typeface="Google Sans"/>
                        </a:rPr>
                        <a:t>FEELING ADJECTIVE</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User emotions </a:t>
                      </a:r>
                      <a:endParaRPr sz="110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User emotions </a:t>
                      </a:r>
                      <a:endParaRPr sz="1100">
                        <a:latin typeface="Google Sans"/>
                        <a:ea typeface="Google Sans"/>
                        <a:cs typeface="Google Sans"/>
                        <a:sym typeface="Google Sans"/>
                      </a:endParaRPr>
                    </a:p>
                    <a:p>
                      <a:pPr marL="0" lvl="0" indent="0" algn="l" rtl="0">
                        <a:spcBef>
                          <a:spcPts val="0"/>
                        </a:spcBef>
                        <a:spcAft>
                          <a:spcPts val="0"/>
                        </a:spcAft>
                        <a:buNone/>
                      </a:pPr>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User emotions </a:t>
                      </a:r>
                      <a:endParaRPr sz="1100">
                        <a:latin typeface="Google Sans"/>
                        <a:ea typeface="Google Sans"/>
                        <a:cs typeface="Google Sans"/>
                        <a:sym typeface="Google Sans"/>
                      </a:endParaRPr>
                    </a:p>
                    <a:p>
                      <a:pPr marL="0" lvl="0" indent="0" algn="l" rtl="0">
                        <a:spcBef>
                          <a:spcPts val="0"/>
                        </a:spcBef>
                        <a:spcAft>
                          <a:spcPts val="0"/>
                        </a:spcAft>
                        <a:buNone/>
                      </a:pPr>
                      <a:endParaRPr sz="140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User emotions </a:t>
                      </a:r>
                      <a:endParaRPr sz="1100">
                        <a:latin typeface="Google Sans"/>
                        <a:ea typeface="Google Sans"/>
                        <a:cs typeface="Google Sans"/>
                        <a:sym typeface="Google Sans"/>
                      </a:endParaRPr>
                    </a:p>
                    <a:p>
                      <a:pPr marL="0" lvl="0" indent="0" algn="l" rtl="0">
                        <a:spcBef>
                          <a:spcPts val="0"/>
                        </a:spcBef>
                        <a:spcAft>
                          <a:spcPts val="0"/>
                        </a:spcAft>
                        <a:buNone/>
                      </a:pPr>
                      <a:endParaRPr sz="140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User emotions </a:t>
                      </a:r>
                      <a:endParaRPr sz="1100">
                        <a:latin typeface="Google Sans"/>
                        <a:ea typeface="Google Sans"/>
                        <a:cs typeface="Google Sans"/>
                        <a:sym typeface="Google Sans"/>
                      </a:endParaRPr>
                    </a:p>
                    <a:p>
                      <a:pPr marL="0" lvl="0" indent="0" algn="l" rtl="0">
                        <a:spcBef>
                          <a:spcPts val="0"/>
                        </a:spcBef>
                        <a:spcAft>
                          <a:spcPts val="0"/>
                        </a:spcAft>
                        <a:buNone/>
                      </a:pPr>
                      <a:endParaRPr sz="140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1050550">
                <a:tc>
                  <a:txBody>
                    <a:bodyPr/>
                    <a:lstStyle/>
                    <a:p>
                      <a:pPr marL="0" lvl="0" indent="0" algn="ctr" rtl="0">
                        <a:spcBef>
                          <a:spcPts val="0"/>
                        </a:spcBef>
                        <a:spcAft>
                          <a:spcPts val="0"/>
                        </a:spcAft>
                        <a:buNone/>
                      </a:pPr>
                      <a:r>
                        <a:rPr lang="en" sz="1100" b="1">
                          <a:latin typeface="Google Sans"/>
                          <a:ea typeface="Google Sans"/>
                          <a:cs typeface="Google Sans"/>
                          <a:sym typeface="Google Sans"/>
                        </a:rPr>
                        <a:t>IMPROVEMENT OPPORTUNITIES</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Area to improve </a:t>
                      </a:r>
                      <a:endParaRPr sz="110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Area to improve </a:t>
                      </a:r>
                      <a:endParaRPr sz="1100">
                        <a:latin typeface="Google Sans"/>
                        <a:ea typeface="Google Sans"/>
                        <a:cs typeface="Google Sans"/>
                        <a:sym typeface="Google Sans"/>
                      </a:endParaRPr>
                    </a:p>
                    <a:p>
                      <a:pPr marL="0" lvl="0" indent="0" algn="l" rtl="0">
                        <a:spcBef>
                          <a:spcPts val="0"/>
                        </a:spcBef>
                        <a:spcAft>
                          <a:spcPts val="0"/>
                        </a:spcAft>
                        <a:buNone/>
                      </a:pPr>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Area to improve </a:t>
                      </a:r>
                      <a:endParaRPr sz="1100">
                        <a:latin typeface="Google Sans"/>
                        <a:ea typeface="Google Sans"/>
                        <a:cs typeface="Google Sans"/>
                        <a:sym typeface="Google Sans"/>
                      </a:endParaRPr>
                    </a:p>
                    <a:p>
                      <a:pPr marL="0" lvl="0" indent="0" algn="l" rtl="0">
                        <a:spcBef>
                          <a:spcPts val="0"/>
                        </a:spcBef>
                        <a:spcAft>
                          <a:spcPts val="0"/>
                        </a:spcAft>
                        <a:buNone/>
                      </a:pPr>
                      <a:endParaRPr sz="140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Area to improve </a:t>
                      </a:r>
                      <a:endParaRPr sz="1100">
                        <a:latin typeface="Google Sans"/>
                        <a:ea typeface="Google Sans"/>
                        <a:cs typeface="Google Sans"/>
                        <a:sym typeface="Google Sans"/>
                      </a:endParaRPr>
                    </a:p>
                    <a:p>
                      <a:pPr marL="0" lvl="0" indent="0" algn="l" rtl="0">
                        <a:spcBef>
                          <a:spcPts val="0"/>
                        </a:spcBef>
                        <a:spcAft>
                          <a:spcPts val="0"/>
                        </a:spcAft>
                        <a:buNone/>
                      </a:pPr>
                      <a:endParaRPr sz="140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Area to improve </a:t>
                      </a:r>
                      <a:endParaRPr sz="1100">
                        <a:latin typeface="Google Sans"/>
                        <a:ea typeface="Google Sans"/>
                        <a:cs typeface="Google Sans"/>
                        <a:sym typeface="Google Sans"/>
                      </a:endParaRPr>
                    </a:p>
                    <a:p>
                      <a:pPr marL="0" lvl="0" indent="0" algn="l" rtl="0">
                        <a:spcBef>
                          <a:spcPts val="0"/>
                        </a:spcBef>
                        <a:spcAft>
                          <a:spcPts val="0"/>
                        </a:spcAft>
                        <a:buNone/>
                      </a:pPr>
                      <a:endParaRPr sz="140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567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4"/>
          <p:cNvSpPr txBox="1">
            <a:spLocks noGrp="1"/>
          </p:cNvSpPr>
          <p:nvPr>
            <p:ph type="body" idx="1"/>
          </p:nvPr>
        </p:nvSpPr>
        <p:spPr>
          <a:xfrm>
            <a:off x="1484061" y="2982597"/>
            <a:ext cx="7420200" cy="3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she has no idea what the best-selling </a:t>
            </a:r>
            <a:r>
              <a:rPr lang="en-US"/>
              <a:t>products are</a:t>
            </a:r>
            <a:endParaRPr/>
          </a:p>
        </p:txBody>
      </p:sp>
      <p:sp>
        <p:nvSpPr>
          <p:cNvPr id="253" name="Google Shape;253;p54"/>
          <p:cNvSpPr txBox="1">
            <a:spLocks noGrp="1"/>
          </p:cNvSpPr>
          <p:nvPr>
            <p:ph type="body" idx="3"/>
          </p:nvPr>
        </p:nvSpPr>
        <p:spPr>
          <a:xfrm>
            <a:off x="1817508" y="2129767"/>
            <a:ext cx="7094400" cy="3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tool to help her find the best-selling products on Amazon</a:t>
            </a:r>
            <a:endParaRPr dirty="0"/>
          </a:p>
        </p:txBody>
      </p:sp>
      <p:sp>
        <p:nvSpPr>
          <p:cNvPr id="254" name="Google Shape;254;p54"/>
          <p:cNvSpPr txBox="1">
            <a:spLocks noGrp="1"/>
          </p:cNvSpPr>
          <p:nvPr>
            <p:ph type="body" idx="2"/>
          </p:nvPr>
        </p:nvSpPr>
        <p:spPr>
          <a:xfrm>
            <a:off x="443210" y="1315038"/>
            <a:ext cx="2665800" cy="3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Yu Li</a:t>
            </a:r>
            <a:endParaRPr dirty="0"/>
          </a:p>
        </p:txBody>
      </p:sp>
      <p:sp>
        <p:nvSpPr>
          <p:cNvPr id="255" name="Google Shape;255;p54"/>
          <p:cNvSpPr txBox="1">
            <a:spLocks noGrp="1"/>
          </p:cNvSpPr>
          <p:nvPr>
            <p:ph type="body" idx="4"/>
          </p:nvPr>
        </p:nvSpPr>
        <p:spPr>
          <a:xfrm>
            <a:off x="3974250" y="1315038"/>
            <a:ext cx="4917300" cy="3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new Amazon seller</a:t>
            </a:r>
            <a:endParaRPr dirty="0"/>
          </a:p>
        </p:txBody>
      </p:sp>
      <p:sp>
        <p:nvSpPr>
          <p:cNvPr id="256" name="Google Shape;256;p54"/>
          <p:cNvSpPr txBox="1"/>
          <p:nvPr/>
        </p:nvSpPr>
        <p:spPr>
          <a:xfrm>
            <a:off x="66538" y="4650150"/>
            <a:ext cx="34191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7" name="Google Shape;257;p54"/>
          <p:cNvSpPr txBox="1"/>
          <p:nvPr/>
        </p:nvSpPr>
        <p:spPr>
          <a:xfrm>
            <a:off x="5626113" y="4650150"/>
            <a:ext cx="3419100" cy="400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63" name="Google Shape;263;p52"/>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52"/>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66" name="Google Shape;266;p52"/>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7" name="Google Shape;267;p52"/>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second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68" name="Google Shape;268;p52"/>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Amazon Best Sellers App is used to help Amazon sellers find the most suitable products to sell.</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FF0000"/>
                </a:solidFill>
                <a:latin typeface="Open Sans"/>
                <a:ea typeface="Open Sans"/>
                <a:cs typeface="Open Sans"/>
                <a:sym typeface="Open Sans"/>
              </a:rPr>
              <a:t>Insert the time that you worked on this design project - e.g., Month Year to Month Year</a:t>
            </a:r>
            <a:endParaRPr sz="1200" b="1" dirty="0">
              <a:solidFill>
                <a:srgbClr val="FF0000"/>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FF0000"/>
                </a:solidFill>
                <a:latin typeface="Open Sans"/>
                <a:ea typeface="Open Sans"/>
                <a:cs typeface="Open Sans"/>
                <a:sym typeface="Open Sans"/>
              </a:rPr>
              <a:t>Preview of selected polished designs.</a:t>
            </a:r>
            <a:endParaRPr sz="1200" dirty="0">
              <a:solidFill>
                <a:srgbClr val="FF0000"/>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low-fidelity prototype and brief description of the user flow]</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Write a short introduction to the usability studies you conducted and your findings.</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a:t>
            </a:r>
            <a:endParaRPr sz="120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077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summarizing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the impact of your designs. In the real world, you’d include data like number of downloads or sign ups, but since this is a course project, you can include a positive quote from a peer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or study participant.</a:t>
            </a:r>
            <a:endParaRPr sz="1200" b="1">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a few sentences summarizing what you learned throughout the project.</a:t>
            </a:r>
            <a:endParaRPr sz="1200" b="1">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For many Amazon sellers, </a:t>
            </a:r>
            <a:r>
              <a:rPr lang="en-US" sz="1200" dirty="0">
                <a:solidFill>
                  <a:srgbClr val="5F6368"/>
                </a:solidFill>
                <a:latin typeface="Open Sans"/>
                <a:ea typeface="Open Sans"/>
                <a:cs typeface="Open Sans"/>
                <a:sym typeface="Open Sans"/>
              </a:rPr>
              <a:t>trying to figure out the best products to sell on Amazon is the hard part.</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The goal of the app is to offer robust data and tools to assist entrepreneurs and brands in finding the best products to sell and building thriving businesses on Amazon</a:t>
            </a:r>
            <a:r>
              <a:rPr lang="en" sz="1200" dirty="0">
                <a:solidFill>
                  <a:srgbClr val="5F6368"/>
                </a:solidFill>
                <a:latin typeface="Open Sans"/>
                <a:ea typeface="Open Sans"/>
                <a:cs typeface="Open Sans"/>
                <a:sym typeface="Open Sans"/>
              </a:rPr>
              <a:t>.</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brief sentence or two about contacting you and/or reviewing more of your work. </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Provide your contact information here. This might include your email address, phone number, and website or link to other professional platforms.</a:t>
            </a:r>
            <a:endParaRPr sz="1200" b="1">
              <a:solidFill>
                <a:srgbClr val="1967D2"/>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product manager, UX researcher, </a:t>
            </a:r>
            <a:r>
              <a:rPr lang="en" altLang="zh-CN" sz="1200" dirty="0">
                <a:solidFill>
                  <a:srgbClr val="5F6368"/>
                </a:solidFill>
                <a:latin typeface="Open Sans"/>
                <a:ea typeface="Open Sans"/>
                <a:cs typeface="Open Sans"/>
                <a:sym typeface="Open Sans"/>
              </a:rPr>
              <a:t>UX designer</a:t>
            </a:r>
            <a:r>
              <a:rPr lang="en" sz="1200" dirty="0">
                <a:solidFill>
                  <a:srgbClr val="5F6368"/>
                </a:solidFill>
                <a:latin typeface="Open Sans"/>
                <a:ea typeface="Open Sans"/>
                <a:cs typeface="Open Sans"/>
                <a:sym typeface="Open Sans"/>
              </a:rPr>
              <a:t> </a:t>
            </a: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user research, wireframing, prototyping, etc. </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246465"/>
          </a:xfrm>
          <a:prstGeom prst="rect">
            <a:avLst/>
          </a:prstGeom>
          <a:noFill/>
          <a:ln>
            <a:noFill/>
          </a:ln>
        </p:spPr>
        <p:txBody>
          <a:bodyPr spcFirstLastPara="1" wrap="square" lIns="0" tIns="91425" rIns="91425" bIns="91425" anchor="t" anchorCtr="0">
            <a:spAutoFit/>
          </a:bodyPr>
          <a:lstStyle/>
          <a:p>
            <a:pPr marL="171450" lvl="0" indent="-171450" rtl="0">
              <a:lnSpc>
                <a:spcPct val="115000"/>
              </a:lnSpc>
              <a:spcBef>
                <a:spcPts val="0"/>
              </a:spcBef>
              <a:spcAft>
                <a:spcPts val="0"/>
              </a:spcAft>
              <a:buFont typeface="Arial" panose="020B0604020202020204" pitchFamily="34" charset="0"/>
              <a:buChar char="•"/>
            </a:pPr>
            <a:r>
              <a:rPr lang="en" sz="1200" dirty="0">
                <a:solidFill>
                  <a:srgbClr val="5F6368"/>
                </a:solidFill>
                <a:latin typeface="Open Sans"/>
                <a:ea typeface="Open Sans"/>
                <a:cs typeface="Open Sans"/>
                <a:sym typeface="Open Sans"/>
              </a:rPr>
              <a:t>Type of research: survey, interview</a:t>
            </a:r>
          </a:p>
          <a:p>
            <a:pPr marL="171450" lvl="0" indent="-171450" rtl="0">
              <a:lnSpc>
                <a:spcPct val="115000"/>
              </a:lnSpc>
              <a:spcBef>
                <a:spcPts val="0"/>
              </a:spcBef>
              <a:spcAft>
                <a:spcPts val="0"/>
              </a:spcAft>
              <a:buFont typeface="Arial" panose="020B0604020202020204" pitchFamily="34" charset="0"/>
              <a:buChar char="•"/>
            </a:pPr>
            <a:r>
              <a:rPr lang="en" sz="1200" dirty="0">
                <a:solidFill>
                  <a:srgbClr val="5F6368"/>
                </a:solidFill>
                <a:latin typeface="Open Sans"/>
                <a:ea typeface="Open Sans"/>
                <a:cs typeface="Open Sans"/>
                <a:sym typeface="Open Sans"/>
              </a:rPr>
              <a:t>Assumptions that I made going into the research: </a:t>
            </a:r>
            <a:r>
              <a:rPr lang="en-US" sz="1200" dirty="0">
                <a:solidFill>
                  <a:srgbClr val="5F6368"/>
                </a:solidFill>
                <a:latin typeface="Open Sans"/>
                <a:ea typeface="Open Sans"/>
                <a:cs typeface="Open Sans"/>
                <a:sym typeface="Open Sans"/>
              </a:rPr>
              <a:t>It can be difficult for many sellers to sort out the best niches that work on Amazon.</a:t>
            </a:r>
            <a:endParaRPr lang="en" sz="1200" dirty="0">
              <a:solidFill>
                <a:srgbClr val="5F6368"/>
              </a:solidFill>
              <a:latin typeface="Open Sans"/>
              <a:ea typeface="Open Sans"/>
              <a:cs typeface="Open Sans"/>
              <a:sym typeface="Open Sans"/>
            </a:endParaRPr>
          </a:p>
          <a:p>
            <a:pPr marL="171450" lvl="0" indent="-171450" rtl="0">
              <a:lnSpc>
                <a:spcPct val="115000"/>
              </a:lnSpc>
              <a:spcBef>
                <a:spcPts val="0"/>
              </a:spcBef>
              <a:spcAft>
                <a:spcPts val="0"/>
              </a:spcAft>
              <a:buFont typeface="Arial" panose="020B0604020202020204" pitchFamily="34" charset="0"/>
              <a:buChar char="•"/>
            </a:pPr>
            <a:r>
              <a:rPr lang="en" altLang="zh-CN" sz="1200" dirty="0">
                <a:solidFill>
                  <a:srgbClr val="5F6368"/>
                </a:solidFill>
                <a:latin typeface="Open Sans"/>
                <a:ea typeface="Open Sans"/>
                <a:cs typeface="Open Sans"/>
                <a:sym typeface="Open Sans"/>
              </a:rPr>
              <a:t>How my assumptions changed after conducting research: </a:t>
            </a:r>
            <a:r>
              <a:rPr lang="en-US" altLang="zh-CN" sz="1200" dirty="0">
                <a:solidFill>
                  <a:srgbClr val="5F6368"/>
                </a:solidFill>
                <a:latin typeface="Open Sans"/>
                <a:ea typeface="Open Sans"/>
                <a:cs typeface="Open Sans"/>
                <a:sym typeface="Open Sans"/>
              </a:rPr>
              <a:t>It's not just newcomers; even experienced sellers face difficulties in selecting the most suitable products to sell on Amazon.</a:t>
            </a:r>
            <a:endParaRPr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GB" dirty="0">
                <a:solidFill>
                  <a:srgbClr val="EA4335"/>
                </a:solidFill>
                <a:latin typeface="Open Sans SemiBold"/>
                <a:ea typeface="Open Sans SemiBold"/>
                <a:cs typeface="Open Sans SemiBold"/>
                <a:sym typeface="Open Sans SemiBold"/>
              </a:rPr>
              <a:t>Product Research</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67119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Finding profitable products on Amazon can be time-consuming and challenging. The app provides data and insights to make this process more efficient.</a:t>
            </a:r>
            <a:endParaRPr sz="1200" dirty="0"/>
          </a:p>
        </p:txBody>
      </p:sp>
      <p:sp>
        <p:nvSpPr>
          <p:cNvPr id="205" name="Google Shape;205;p46"/>
          <p:cNvSpPr txBox="1"/>
          <p:nvPr/>
        </p:nvSpPr>
        <p:spPr>
          <a:xfrm>
            <a:off x="2582713"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GB" dirty="0">
                <a:solidFill>
                  <a:srgbClr val="EA4335"/>
                </a:solidFill>
                <a:latin typeface="Open Sans SemiBold"/>
                <a:ea typeface="Open Sans SemiBold"/>
                <a:cs typeface="Open Sans SemiBold"/>
                <a:sym typeface="Open Sans SemiBold"/>
              </a:rPr>
              <a:t>Market Analysis</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67119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Understanding market trends and competition is crucial for success on Amazon. The app offers tools to analyze markets and competition effectively.</a:t>
            </a:r>
            <a:endParaRPr sz="1200" dirty="0"/>
          </a:p>
        </p:txBody>
      </p:sp>
      <p:sp>
        <p:nvSpPr>
          <p:cNvPr id="207" name="Google Shape;207;p46"/>
          <p:cNvSpPr txBox="1"/>
          <p:nvPr/>
        </p:nvSpPr>
        <p:spPr>
          <a:xfrm>
            <a:off x="4723969"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GB" dirty="0">
                <a:solidFill>
                  <a:srgbClr val="EA4335"/>
                </a:solidFill>
                <a:latin typeface="Open Sans SemiBold"/>
                <a:ea typeface="Open Sans SemiBold"/>
                <a:cs typeface="Open Sans SemiBold"/>
                <a:sym typeface="Open Sans SemiBold"/>
              </a:rPr>
              <a:t>Keyword Research</a:t>
            </a:r>
            <a:endParaRPr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Identifying the right keywords is essential for product visibility. The app helps users find high-converting keywords.</a:t>
            </a:r>
            <a:endParaRPr sz="1200" dirty="0"/>
          </a:p>
        </p:txBody>
      </p:sp>
      <p:sp>
        <p:nvSpPr>
          <p:cNvPr id="209" name="Google Shape;209;p46"/>
          <p:cNvSpPr txBox="1"/>
          <p:nvPr/>
        </p:nvSpPr>
        <p:spPr>
          <a:xfrm>
            <a:off x="6596569" y="2008850"/>
            <a:ext cx="2304976"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GB" dirty="0">
                <a:solidFill>
                  <a:srgbClr val="EA4335"/>
                </a:solidFill>
                <a:latin typeface="Open Sans SemiBold"/>
                <a:ea typeface="Open Sans SemiBold"/>
                <a:cs typeface="Open Sans SemiBold"/>
                <a:sym typeface="Open Sans SemiBold"/>
              </a:rPr>
              <a:t>Inventory Management</a:t>
            </a:r>
            <a:endParaRPr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22475"/>
            <a:ext cx="1872600" cy="188356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For existing Amazon sellers, tracking inventory levels and making informed restocking decisions can be complex. The app assists in inventory management.</a:t>
            </a: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dirty="0">
                <a:solidFill>
                  <a:srgbClr val="1967D2"/>
                </a:solidFill>
                <a:latin typeface="Google Sans"/>
                <a:ea typeface="Google Sans"/>
                <a:cs typeface="Google Sans"/>
                <a:sym typeface="Google Sans"/>
              </a:rPr>
              <a:t>Yu Li</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52989" cy="1217100"/>
          </a:xfrm>
          <a:prstGeom prst="rect">
            <a:avLst/>
          </a:prstGeom>
          <a:noFill/>
          <a:ln>
            <a:noFill/>
          </a:ln>
        </p:spPr>
        <p:txBody>
          <a:bodyPr spcFirstLastPara="1" wrap="square" lIns="91425" tIns="91425" rIns="91425" bIns="91425" anchor="t" anchorCtr="0">
            <a:noAutofit/>
          </a:bodyPr>
          <a:lstStyle/>
          <a:p>
            <a:pPr>
              <a:buSzPts val="1400"/>
            </a:pPr>
            <a:r>
              <a:rPr lang="en-US" altLang="zh-CN" sz="1400" i="0" u="none" strike="noStrike" cap="none" dirty="0">
                <a:solidFill>
                  <a:srgbClr val="000000"/>
                </a:solidFill>
                <a:latin typeface="Google Sans"/>
                <a:ea typeface="Google Sans"/>
                <a:cs typeface="Google Sans"/>
                <a:sym typeface="Google Sans"/>
              </a:rPr>
              <a:t>34</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Bachelor's degree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err="1">
                <a:solidFill>
                  <a:schemeClr val="dk1"/>
                </a:solidFill>
                <a:latin typeface="Google Sans"/>
                <a:ea typeface="Google Sans"/>
                <a:cs typeface="Google Sans"/>
                <a:sym typeface="Google Sans"/>
              </a:rPr>
              <a:t>Yiwu</a:t>
            </a:r>
            <a:r>
              <a:rPr lang="en-US" sz="1400" i="0" u="none" strike="noStrike" cap="none" dirty="0">
                <a:solidFill>
                  <a:schemeClr val="dk1"/>
                </a:solidFill>
                <a:latin typeface="Google Sans"/>
                <a:ea typeface="Google Sans"/>
                <a:cs typeface="Google Sans"/>
                <a:sym typeface="Google Sans"/>
              </a:rPr>
              <a:t>, China</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Daughter</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GB" sz="1400" i="0" u="none" strike="noStrike" cap="none" dirty="0">
                <a:solidFill>
                  <a:srgbClr val="000000"/>
                </a:solidFill>
                <a:latin typeface="Google Sans"/>
                <a:ea typeface="Google Sans"/>
                <a:cs typeface="Google Sans"/>
                <a:sym typeface="Google Sans"/>
              </a:rPr>
              <a:t>Aspiring entrepreneur and Amazon seller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291719"/>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"Through determination and a vision for a brighter future, I'm navigating life's challenges, one step at a time, for the sake of my child and my dreams."</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275291" y="1407197"/>
            <a:ext cx="27582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Establish her Amazon e-commerce business as a newcomer.</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Achieve financial independence to support herself and her child.</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Build a brand that aligns with her values and provides a stable future.</a:t>
            </a:r>
            <a:r>
              <a:rPr lang="en" sz="1200" i="0" u="none" strike="noStrike" cap="none" dirty="0">
                <a:solidFill>
                  <a:srgbClr val="000000"/>
                </a:solidFill>
                <a:latin typeface="Google Sans"/>
                <a:ea typeface="Google Sans"/>
                <a:cs typeface="Google Sans"/>
                <a:sym typeface="Google Sans"/>
              </a:rPr>
              <a:t>  </a:t>
            </a:r>
            <a:endParaRPr sz="12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033491" y="1382948"/>
            <a:ext cx="3110509"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100" b="1" i="0" u="none" strike="noStrike" cap="none" dirty="0">
                <a:solidFill>
                  <a:schemeClr val="dk1"/>
                </a:solidFill>
                <a:latin typeface="Google Sans"/>
                <a:ea typeface="Google Sans"/>
                <a:cs typeface="Google Sans"/>
                <a:sym typeface="Google Sans"/>
              </a:rPr>
              <a:t> </a:t>
            </a:r>
            <a:endParaRPr sz="11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Limited experience in e-commerce and Amazon selling.</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Challenges due to her low vision in managing the business effectively.</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Lack of a Chinese version of the app to access resources in her preferred language.</a:t>
            </a:r>
            <a:endParaRPr sz="13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1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Emily's user journey begins with her desire to secure a better future for herself and her child through e-commerce. As a newcomer, she faces challenges navigating Amazon's complexities and managing her business, compounded by her low vision. Emily actively seeks accessible tools, including a Chinese version of the app, to overcome these hurdles and pursue her entrepreneurial dreams.</a:t>
            </a:r>
            <a:endParaRPr sz="1200" i="0" u="none" strike="noStrike" cap="none" dirty="0">
              <a:solidFill>
                <a:srgbClr val="000000"/>
              </a:solidFill>
              <a:latin typeface="Google Sans"/>
              <a:ea typeface="Google Sans"/>
              <a:cs typeface="Google Sans"/>
              <a:sym typeface="Google Sans"/>
            </a:endParaRPr>
          </a:p>
        </p:txBody>
      </p:sp>
      <p:pic>
        <p:nvPicPr>
          <p:cNvPr id="3" name="图片 2">
            <a:extLst>
              <a:ext uri="{FF2B5EF4-FFF2-40B4-BE49-F238E27FC236}">
                <a16:creationId xmlns:a16="http://schemas.microsoft.com/office/drawing/2014/main" id="{E96AD923-A59E-E119-B25E-E531F3E0A4DA}"/>
              </a:ext>
            </a:extLst>
          </p:cNvPr>
          <p:cNvPicPr>
            <a:picLocks noChangeAspect="1"/>
          </p:cNvPicPr>
          <p:nvPr/>
        </p:nvPicPr>
        <p:blipFill>
          <a:blip r:embed="rId3"/>
          <a:stretch>
            <a:fillRect/>
          </a:stretch>
        </p:blipFill>
        <p:spPr>
          <a:xfrm>
            <a:off x="451451" y="461324"/>
            <a:ext cx="2758199" cy="27582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John Brown </a:t>
            </a:r>
            <a:endParaRPr lang="en-US" altLang="zh-CN"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75112"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28</a:t>
            </a: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High school graduate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New York</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parents, siblings</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Experienced Amazon seller, entrepreneur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Promoting diversity is not just a passion; it's my purpose. Through e-commerce, I'm painting the world with inclusivity, one product at a time.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568201" y="1416488"/>
            <a:ext cx="2906341"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Expand his successful e-commerce business as an experienced seller.</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Promote diverse and inclusive products that celebrate underrepresented voices.</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Advocate for LGBTQ+ and diversity </a:t>
            </a:r>
            <a:r>
              <a:rPr lang="en-US" sz="1200" i="0" u="none" strike="noStrike" cap="none">
                <a:solidFill>
                  <a:srgbClr val="000000"/>
                </a:solidFill>
                <a:latin typeface="Google Sans"/>
                <a:ea typeface="Google Sans"/>
                <a:cs typeface="Google Sans"/>
                <a:sym typeface="Google Sans"/>
              </a:rPr>
              <a:t>causes </a:t>
            </a:r>
            <a:r>
              <a:rPr lang="en-US" sz="1200" dirty="0">
                <a:latin typeface="Google Sans"/>
                <a:sym typeface="Google Sans"/>
              </a:rPr>
              <a:t>through his business.</a:t>
            </a:r>
            <a:endParaRPr sz="1200" dirty="0">
              <a:latin typeface="Google Sans"/>
              <a:sym typeface="Google Sans"/>
            </a:endParaRPr>
          </a:p>
        </p:txBody>
      </p:sp>
      <p:sp>
        <p:nvSpPr>
          <p:cNvPr id="60" name="Google Shape;60;p13"/>
          <p:cNvSpPr txBox="1"/>
          <p:nvPr/>
        </p:nvSpPr>
        <p:spPr>
          <a:xfrm>
            <a:off x="6326474" y="1418901"/>
            <a:ext cx="2817525"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Challenges in scaling the business and effectively managing inventory.</a:t>
            </a: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Difficulty finding suppliers and manufacturers that align with his values of diversity and inclusion.</a:t>
            </a: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Crafting marketing strategies tailored to his specific target audience poses a unique challenge.</a:t>
            </a:r>
            <a:endParaRPr sz="11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i="0" u="none" strike="noStrike" cap="none" dirty="0">
                <a:solidFill>
                  <a:srgbClr val="000000"/>
                </a:solidFill>
                <a:latin typeface="Google Sans"/>
                <a:ea typeface="Google Sans"/>
                <a:cs typeface="Google Sans"/>
                <a:sym typeface="Google Sans"/>
              </a:rPr>
              <a:t>Danny's user journey begins with his transition from a corporate career to successful Amazon entrepreneurship. Despite his experience, he grapples with scaling the business and ensuring his commitment to inclusivity and diversity is maintained. Danny actively seeks innovative solutions to effectively manage inventory, connect with suppliers who share his values, and develop marketing strategies that resonate with his diverse target audience</a:t>
            </a:r>
            <a:r>
              <a:rPr lang="en" sz="1100" i="0" u="none" strike="noStrike" cap="none" dirty="0">
                <a:solidFill>
                  <a:srgbClr val="000000"/>
                </a:solidFill>
                <a:latin typeface="Google Sans"/>
                <a:ea typeface="Google Sans"/>
                <a:cs typeface="Google Sans"/>
                <a:sym typeface="Google Sans"/>
              </a:rPr>
              <a:t>. </a:t>
            </a:r>
            <a:endParaRPr sz="1100" i="0" u="none" strike="noStrike" cap="none" dirty="0">
              <a:solidFill>
                <a:srgbClr val="000000"/>
              </a:solidFill>
              <a:latin typeface="Google Sans"/>
              <a:ea typeface="Google Sans"/>
              <a:cs typeface="Google Sans"/>
              <a:sym typeface="Google Sans"/>
            </a:endParaRPr>
          </a:p>
        </p:txBody>
      </p:sp>
      <p:pic>
        <p:nvPicPr>
          <p:cNvPr id="3" name="图片 2">
            <a:extLst>
              <a:ext uri="{FF2B5EF4-FFF2-40B4-BE49-F238E27FC236}">
                <a16:creationId xmlns:a16="http://schemas.microsoft.com/office/drawing/2014/main" id="{60AEF6D8-A5FA-2D00-473A-2BE1BEA81C9F}"/>
              </a:ext>
            </a:extLst>
          </p:cNvPr>
          <p:cNvPicPr>
            <a:picLocks noChangeAspect="1"/>
          </p:cNvPicPr>
          <p:nvPr/>
        </p:nvPicPr>
        <p:blipFill>
          <a:blip r:embed="rId3"/>
          <a:stretch>
            <a:fillRect/>
          </a:stretch>
        </p:blipFill>
        <p:spPr>
          <a:xfrm>
            <a:off x="398207" y="461325"/>
            <a:ext cx="2811444" cy="2758200"/>
          </a:xfrm>
          <a:prstGeom prst="rect">
            <a:avLst/>
          </a:prstGeom>
        </p:spPr>
      </p:pic>
    </p:spTree>
    <p:extLst>
      <p:ext uri="{BB962C8B-B14F-4D97-AF65-F5344CB8AC3E}">
        <p14:creationId xmlns:p14="http://schemas.microsoft.com/office/powerpoint/2010/main" val="29865820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1891</Words>
  <Application>Microsoft Office PowerPoint</Application>
  <PresentationFormat>全屏显示(16:9)</PresentationFormat>
  <Paragraphs>280</Paragraphs>
  <Slides>32</Slides>
  <Notes>32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32</vt:i4>
      </vt:variant>
    </vt:vector>
  </HeadingPairs>
  <TitlesOfParts>
    <vt:vector size="40" baseType="lpstr">
      <vt:lpstr>Open Sans SemiBold</vt:lpstr>
      <vt:lpstr>Google Sans Medium</vt:lpstr>
      <vt:lpstr>Arial</vt:lpstr>
      <vt:lpstr>Google Sans</vt:lpstr>
      <vt:lpstr>Calibri</vt:lpstr>
      <vt:lpstr>Open Sans</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KM5391</cp:lastModifiedBy>
  <cp:revision>23</cp:revision>
  <dcterms:modified xsi:type="dcterms:W3CDTF">2023-10-15T05:04:06Z</dcterms:modified>
</cp:coreProperties>
</file>