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61" r:id="rId3"/>
  </p:sldIdLst>
  <p:sldSz cx="9144000" cy="5143500" type="screen16x9"/>
  <p:notesSz cx="6858000" cy="9144000"/>
  <p:embeddedFontLst>
    <p:embeddedFont>
      <p:font typeface="Google Sans" panose="02010600030101010101"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Amazon Best Sellers App" id="{C29D1272-864B-470C-B2B7-DDA117583290}">
          <p14:sldIdLst>
            <p14:sldId id="256"/>
            <p14:sldId id="26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63" autoAdjust="0"/>
  </p:normalViewPr>
  <p:slideViewPr>
    <p:cSldViewPr snapToGrid="0">
      <p:cViewPr varScale="1">
        <p:scale>
          <a:sx n="75" d="100"/>
          <a:sy n="75" d="100"/>
        </p:scale>
        <p:origin x="102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078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altLang="zh-CN" sz="1900" b="1" dirty="0">
                <a:solidFill>
                  <a:srgbClr val="1967D2"/>
                </a:solidFill>
                <a:latin typeface="Google Sans"/>
                <a:ea typeface="Google Sans"/>
                <a:cs typeface="Google Sans"/>
                <a:sym typeface="Google Sans"/>
              </a:rPr>
              <a:t>Yu Li</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2052989" cy="1217100"/>
          </a:xfrm>
          <a:prstGeom prst="rect">
            <a:avLst/>
          </a:prstGeom>
          <a:noFill/>
          <a:ln>
            <a:noFill/>
          </a:ln>
        </p:spPr>
        <p:txBody>
          <a:bodyPr spcFirstLastPara="1" wrap="square" lIns="91425" tIns="91425" rIns="91425" bIns="91425" anchor="t" anchorCtr="0">
            <a:noAutofit/>
          </a:bodyPr>
          <a:lstStyle/>
          <a:p>
            <a:pPr>
              <a:buSzPts val="1400"/>
            </a:pPr>
            <a:r>
              <a:rPr lang="en-US" altLang="zh-CN" sz="1400" i="0" u="none" strike="noStrike" cap="none" dirty="0">
                <a:solidFill>
                  <a:srgbClr val="000000"/>
                </a:solidFill>
                <a:latin typeface="Google Sans"/>
                <a:ea typeface="Google Sans"/>
                <a:cs typeface="Google Sans"/>
                <a:sym typeface="Google Sans"/>
              </a:rPr>
              <a:t>34</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Bachelor's degree</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err="1">
                <a:solidFill>
                  <a:schemeClr val="dk1"/>
                </a:solidFill>
                <a:latin typeface="Google Sans"/>
                <a:ea typeface="Google Sans"/>
                <a:cs typeface="Google Sans"/>
                <a:sym typeface="Google Sans"/>
              </a:rPr>
              <a:t>Yiwu</a:t>
            </a:r>
            <a:r>
              <a:rPr lang="en-US" sz="1400" i="0" u="none" strike="noStrike" cap="none" dirty="0">
                <a:solidFill>
                  <a:schemeClr val="dk1"/>
                </a:solidFill>
                <a:latin typeface="Google Sans"/>
                <a:ea typeface="Google Sans"/>
                <a:cs typeface="Google Sans"/>
                <a:sym typeface="Google Sans"/>
              </a:rPr>
              <a:t>, China</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Daughter</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GB" sz="1400" i="0" u="none" strike="noStrike" cap="none" dirty="0">
                <a:solidFill>
                  <a:srgbClr val="000000"/>
                </a:solidFill>
                <a:latin typeface="Google Sans"/>
                <a:ea typeface="Google Sans"/>
                <a:cs typeface="Google Sans"/>
                <a:sym typeface="Google Sans"/>
              </a:rPr>
              <a:t>Aspiring entrepreneur and Amazon seller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291719"/>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dirty="0">
                <a:solidFill>
                  <a:srgbClr val="000000"/>
                </a:solidFill>
                <a:latin typeface="Google Sans"/>
                <a:ea typeface="Google Sans"/>
                <a:cs typeface="Google Sans"/>
                <a:sym typeface="Google Sans"/>
              </a:rPr>
              <a:t>"Through determination and a vision for a brighter future, I'm navigating life's challenges, one step at a time, for the sake of my child and my dreams."</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275291" y="1407197"/>
            <a:ext cx="27582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Establish her Amazon e-commerce business as a newcomer.</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Achieve financial independence to support herself and her child.</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Build a brand that aligns with her values and provides a stable future.</a:t>
            </a:r>
            <a:r>
              <a:rPr lang="en" sz="1200" i="0" u="none" strike="noStrike" cap="none" dirty="0">
                <a:solidFill>
                  <a:srgbClr val="000000"/>
                </a:solidFill>
                <a:latin typeface="Google Sans"/>
                <a:ea typeface="Google Sans"/>
                <a:cs typeface="Google Sans"/>
                <a:sym typeface="Google Sans"/>
              </a:rPr>
              <a:t>  </a:t>
            </a:r>
            <a:endParaRPr sz="12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033491" y="1382948"/>
            <a:ext cx="3110509"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100" b="1" i="0" u="none" strike="noStrike" cap="none" dirty="0">
                <a:solidFill>
                  <a:schemeClr val="dk1"/>
                </a:solidFill>
                <a:latin typeface="Google Sans"/>
                <a:ea typeface="Google Sans"/>
                <a:cs typeface="Google Sans"/>
                <a:sym typeface="Google Sans"/>
              </a:rPr>
              <a:t> </a:t>
            </a:r>
            <a:endParaRPr sz="11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300" i="0" u="none" strike="noStrike" cap="none" dirty="0">
                <a:solidFill>
                  <a:schemeClr val="dk1"/>
                </a:solidFill>
                <a:latin typeface="Google Sans"/>
                <a:ea typeface="Google Sans"/>
                <a:cs typeface="Google Sans"/>
                <a:sym typeface="Google Sans"/>
              </a:rPr>
              <a:t>Limited experience in e-commerce and Amazon selling.</a:t>
            </a:r>
          </a:p>
          <a:p>
            <a:pPr marL="457200" marR="0" lvl="0" indent="-317500" algn="l" rtl="0">
              <a:lnSpc>
                <a:spcPct val="100000"/>
              </a:lnSpc>
              <a:spcBef>
                <a:spcPts val="0"/>
              </a:spcBef>
              <a:spcAft>
                <a:spcPts val="0"/>
              </a:spcAft>
              <a:buClr>
                <a:schemeClr val="dk1"/>
              </a:buClr>
              <a:buSzPts val="1400"/>
              <a:buFont typeface="Google Sans"/>
              <a:buChar char="●"/>
            </a:pPr>
            <a:r>
              <a:rPr lang="en-US" sz="1300" i="0" u="none" strike="noStrike" cap="none" dirty="0">
                <a:solidFill>
                  <a:schemeClr val="dk1"/>
                </a:solidFill>
                <a:latin typeface="Google Sans"/>
                <a:ea typeface="Google Sans"/>
                <a:cs typeface="Google Sans"/>
                <a:sym typeface="Google Sans"/>
              </a:rPr>
              <a:t>Challenges due to her low vision in managing the business effectively.</a:t>
            </a:r>
          </a:p>
          <a:p>
            <a:pPr marL="457200" marR="0" lvl="0" indent="-317500" algn="l" rtl="0">
              <a:lnSpc>
                <a:spcPct val="100000"/>
              </a:lnSpc>
              <a:spcBef>
                <a:spcPts val="0"/>
              </a:spcBef>
              <a:spcAft>
                <a:spcPts val="0"/>
              </a:spcAft>
              <a:buClr>
                <a:schemeClr val="dk1"/>
              </a:buClr>
              <a:buSzPts val="1400"/>
              <a:buFont typeface="Google Sans"/>
              <a:buChar char="●"/>
            </a:pPr>
            <a:r>
              <a:rPr lang="en-US" sz="1300" i="0" u="none" strike="noStrike" cap="none" dirty="0">
                <a:solidFill>
                  <a:schemeClr val="dk1"/>
                </a:solidFill>
                <a:latin typeface="Google Sans"/>
                <a:ea typeface="Google Sans"/>
                <a:cs typeface="Google Sans"/>
                <a:sym typeface="Google Sans"/>
              </a:rPr>
              <a:t>Lack of a Chinese version of the app to access resources in her preferred language.</a:t>
            </a:r>
            <a:endParaRPr sz="13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1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ltLang="zh-CN" sz="1200" i="0" u="none" strike="noStrike" cap="none" dirty="0">
                <a:solidFill>
                  <a:srgbClr val="000000"/>
                </a:solidFill>
                <a:latin typeface="Google Sans"/>
                <a:ea typeface="Google Sans"/>
                <a:cs typeface="Google Sans"/>
                <a:sym typeface="Google Sans"/>
              </a:rPr>
              <a:t>Yu Li</a:t>
            </a:r>
            <a:r>
              <a:rPr lang="en-US" sz="1200" i="0" u="none" strike="noStrike" cap="none" dirty="0">
                <a:solidFill>
                  <a:srgbClr val="000000"/>
                </a:solidFill>
                <a:latin typeface="Google Sans"/>
                <a:ea typeface="Google Sans"/>
                <a:cs typeface="Google Sans"/>
                <a:sym typeface="Google Sans"/>
              </a:rPr>
              <a:t>'s user journey begins with her desire to secure a better future for herself and her child through e-commerce. As a newcomer, she faces challenges navigating Amazon's complexities and managing her business, compounded by her low vision. </a:t>
            </a:r>
            <a:r>
              <a:rPr lang="en-US" altLang="zh-CN" sz="1200" i="0" u="none" strike="noStrike" cap="none">
                <a:solidFill>
                  <a:srgbClr val="000000"/>
                </a:solidFill>
                <a:latin typeface="Google Sans"/>
                <a:ea typeface="Google Sans"/>
                <a:cs typeface="Google Sans"/>
                <a:sym typeface="Google Sans"/>
              </a:rPr>
              <a:t>Yu Li</a:t>
            </a:r>
            <a:r>
              <a:rPr lang="en-US" sz="1200" i="0" u="none" strike="noStrike" cap="none">
                <a:solidFill>
                  <a:srgbClr val="000000"/>
                </a:solidFill>
                <a:latin typeface="Google Sans"/>
                <a:ea typeface="Google Sans"/>
                <a:cs typeface="Google Sans"/>
                <a:sym typeface="Google Sans"/>
              </a:rPr>
              <a:t> </a:t>
            </a:r>
            <a:r>
              <a:rPr lang="en-US" sz="1200" i="0" u="none" strike="noStrike" cap="none" dirty="0">
                <a:solidFill>
                  <a:srgbClr val="000000"/>
                </a:solidFill>
                <a:latin typeface="Google Sans"/>
                <a:ea typeface="Google Sans"/>
                <a:cs typeface="Google Sans"/>
                <a:sym typeface="Google Sans"/>
              </a:rPr>
              <a:t>actively seeks accessible tools, including a Chinese version of the app, to overcome these hurdles and pursue her entrepreneurial dreams.</a:t>
            </a:r>
            <a:endParaRPr sz="1200" i="0" u="none" strike="noStrike" cap="none" dirty="0">
              <a:solidFill>
                <a:srgbClr val="000000"/>
              </a:solidFill>
              <a:latin typeface="Google Sans"/>
              <a:ea typeface="Google Sans"/>
              <a:cs typeface="Google Sans"/>
              <a:sym typeface="Google Sans"/>
            </a:endParaRPr>
          </a:p>
        </p:txBody>
      </p:sp>
      <p:pic>
        <p:nvPicPr>
          <p:cNvPr id="3" name="图片 2">
            <a:extLst>
              <a:ext uri="{FF2B5EF4-FFF2-40B4-BE49-F238E27FC236}">
                <a16:creationId xmlns:a16="http://schemas.microsoft.com/office/drawing/2014/main" id="{E96AD923-A59E-E119-B25E-E531F3E0A4DA}"/>
              </a:ext>
            </a:extLst>
          </p:cNvPr>
          <p:cNvPicPr>
            <a:picLocks noChangeAspect="1"/>
          </p:cNvPicPr>
          <p:nvPr/>
        </p:nvPicPr>
        <p:blipFill>
          <a:blip r:embed="rId3"/>
          <a:stretch>
            <a:fillRect/>
          </a:stretch>
        </p:blipFill>
        <p:spPr>
          <a:xfrm>
            <a:off x="451451" y="461324"/>
            <a:ext cx="2758199" cy="27582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altLang="zh-CN" sz="1900" b="1" i="0" u="none" strike="noStrike" cap="none" dirty="0">
                <a:solidFill>
                  <a:srgbClr val="1967D2"/>
                </a:solidFill>
                <a:latin typeface="Google Sans"/>
                <a:ea typeface="Google Sans"/>
                <a:cs typeface="Google Sans"/>
                <a:sym typeface="Google Sans"/>
              </a:rPr>
              <a:t>John Brown </a:t>
            </a:r>
            <a:endParaRPr lang="en-US" altLang="zh-CN"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2075112"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a:solidFill>
                  <a:schemeClr val="dk1"/>
                </a:solidFill>
                <a:latin typeface="Google Sans"/>
                <a:ea typeface="Google Sans"/>
                <a:cs typeface="Google Sans"/>
                <a:sym typeface="Google Sans"/>
              </a:rPr>
              <a:t>28</a:t>
            </a: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a:solidFill>
                  <a:schemeClr val="dk1"/>
                </a:solidFill>
                <a:latin typeface="Google Sans"/>
                <a:ea typeface="Google Sans"/>
                <a:cs typeface="Google Sans"/>
                <a:sym typeface="Google Sans"/>
              </a:rPr>
              <a:t>High school graduate</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New York</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parents, siblings</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Experienced Amazon seller, entrepreneur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sz="1800" i="1" u="none" strike="noStrike" cap="none" dirty="0">
                <a:solidFill>
                  <a:srgbClr val="000000"/>
                </a:solidFill>
                <a:latin typeface="Google Sans"/>
                <a:ea typeface="Google Sans"/>
                <a:cs typeface="Google Sans"/>
                <a:sym typeface="Google Sans"/>
              </a:rPr>
              <a:t>Promoting diversity is not just a passion; it's my purpose. Through e-commerce, I'm painting the world with inclusivity, one product at a time.</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568201" y="1416488"/>
            <a:ext cx="2906341"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Expand his successful e-commerce business as an experienced seller.</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Promote diverse and inclusive products that celebrate underrepresented voices.</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Advocate for LGBTQ+ and diversity </a:t>
            </a:r>
            <a:r>
              <a:rPr lang="en-US" sz="1200" i="0" u="none" strike="noStrike" cap="none">
                <a:solidFill>
                  <a:srgbClr val="000000"/>
                </a:solidFill>
                <a:latin typeface="Google Sans"/>
                <a:ea typeface="Google Sans"/>
                <a:cs typeface="Google Sans"/>
                <a:sym typeface="Google Sans"/>
              </a:rPr>
              <a:t>causes </a:t>
            </a:r>
            <a:r>
              <a:rPr lang="en-US" sz="1200" dirty="0">
                <a:latin typeface="Google Sans"/>
                <a:sym typeface="Google Sans"/>
              </a:rPr>
              <a:t>through his business.</a:t>
            </a:r>
            <a:endParaRPr sz="1200" dirty="0">
              <a:latin typeface="Google Sans"/>
              <a:sym typeface="Google Sans"/>
            </a:endParaRPr>
          </a:p>
        </p:txBody>
      </p:sp>
      <p:sp>
        <p:nvSpPr>
          <p:cNvPr id="60" name="Google Shape;60;p13"/>
          <p:cNvSpPr txBox="1"/>
          <p:nvPr/>
        </p:nvSpPr>
        <p:spPr>
          <a:xfrm>
            <a:off x="6326474" y="1418901"/>
            <a:ext cx="2817525"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100" i="0" u="none" strike="noStrike" cap="none" dirty="0">
                <a:solidFill>
                  <a:schemeClr val="dk1"/>
                </a:solidFill>
                <a:latin typeface="Google Sans"/>
                <a:ea typeface="Google Sans"/>
                <a:cs typeface="Google Sans"/>
                <a:sym typeface="Google Sans"/>
              </a:rPr>
              <a:t>Challenges in scaling the business and effectively managing inventory.</a:t>
            </a:r>
          </a:p>
          <a:p>
            <a:pPr marL="457200" marR="0" lvl="0" indent="-317500" algn="l" rtl="0">
              <a:lnSpc>
                <a:spcPct val="100000"/>
              </a:lnSpc>
              <a:spcBef>
                <a:spcPts val="0"/>
              </a:spcBef>
              <a:spcAft>
                <a:spcPts val="0"/>
              </a:spcAft>
              <a:buClr>
                <a:schemeClr val="dk1"/>
              </a:buClr>
              <a:buSzPts val="1400"/>
              <a:buFont typeface="Google Sans"/>
              <a:buChar char="●"/>
            </a:pPr>
            <a:r>
              <a:rPr lang="en-US" sz="1100" i="0" u="none" strike="noStrike" cap="none" dirty="0">
                <a:solidFill>
                  <a:schemeClr val="dk1"/>
                </a:solidFill>
                <a:latin typeface="Google Sans"/>
                <a:ea typeface="Google Sans"/>
                <a:cs typeface="Google Sans"/>
                <a:sym typeface="Google Sans"/>
              </a:rPr>
              <a:t>Difficulty finding suppliers and manufacturers that align with his values of diversity and inclusion.</a:t>
            </a:r>
          </a:p>
          <a:p>
            <a:pPr marL="457200" marR="0" lvl="0" indent="-317500" algn="l" rtl="0">
              <a:lnSpc>
                <a:spcPct val="100000"/>
              </a:lnSpc>
              <a:spcBef>
                <a:spcPts val="0"/>
              </a:spcBef>
              <a:spcAft>
                <a:spcPts val="0"/>
              </a:spcAft>
              <a:buClr>
                <a:schemeClr val="dk1"/>
              </a:buClr>
              <a:buSzPts val="1400"/>
              <a:buFont typeface="Google Sans"/>
              <a:buChar char="●"/>
            </a:pPr>
            <a:r>
              <a:rPr lang="en-US" sz="1100" i="0" u="none" strike="noStrike" cap="none" dirty="0">
                <a:solidFill>
                  <a:schemeClr val="dk1"/>
                </a:solidFill>
                <a:latin typeface="Google Sans"/>
                <a:ea typeface="Google Sans"/>
                <a:cs typeface="Google Sans"/>
                <a:sym typeface="Google Sans"/>
              </a:rPr>
              <a:t>Crafting marketing strategies tailored to his specific target audience poses a unique challenge.</a:t>
            </a:r>
            <a:endParaRPr sz="11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i="0" u="none" strike="noStrike" cap="none" dirty="0">
                <a:solidFill>
                  <a:srgbClr val="000000"/>
                </a:solidFill>
                <a:latin typeface="Google Sans"/>
                <a:ea typeface="Google Sans"/>
                <a:cs typeface="Google Sans"/>
                <a:sym typeface="Google Sans"/>
              </a:rPr>
              <a:t>Danny's user journey begins with his transition from a corporate career to successful Amazon entrepreneurship. Despite his experience, he grapples with scaling the business and ensuring his commitment to inclusivity and diversity is maintained. Danny actively seeks innovative solutions to effectively manage inventory, connect with suppliers who share his values, and develop marketing strategies that resonate with his diverse target audience</a:t>
            </a:r>
            <a:r>
              <a:rPr lang="en" sz="1100" i="0" u="none" strike="noStrike" cap="none" dirty="0">
                <a:solidFill>
                  <a:srgbClr val="000000"/>
                </a:solidFill>
                <a:latin typeface="Google Sans"/>
                <a:ea typeface="Google Sans"/>
                <a:cs typeface="Google Sans"/>
                <a:sym typeface="Google Sans"/>
              </a:rPr>
              <a:t>. </a:t>
            </a:r>
            <a:endParaRPr sz="1100" i="0" u="none" strike="noStrike" cap="none" dirty="0">
              <a:solidFill>
                <a:srgbClr val="000000"/>
              </a:solidFill>
              <a:latin typeface="Google Sans"/>
              <a:ea typeface="Google Sans"/>
              <a:cs typeface="Google Sans"/>
              <a:sym typeface="Google Sans"/>
            </a:endParaRPr>
          </a:p>
        </p:txBody>
      </p:sp>
      <p:pic>
        <p:nvPicPr>
          <p:cNvPr id="3" name="图片 2">
            <a:extLst>
              <a:ext uri="{FF2B5EF4-FFF2-40B4-BE49-F238E27FC236}">
                <a16:creationId xmlns:a16="http://schemas.microsoft.com/office/drawing/2014/main" id="{60AEF6D8-A5FA-2D00-473A-2BE1BEA81C9F}"/>
              </a:ext>
            </a:extLst>
          </p:cNvPr>
          <p:cNvPicPr>
            <a:picLocks noChangeAspect="1"/>
          </p:cNvPicPr>
          <p:nvPr/>
        </p:nvPicPr>
        <p:blipFill>
          <a:blip r:embed="rId3"/>
          <a:stretch>
            <a:fillRect/>
          </a:stretch>
        </p:blipFill>
        <p:spPr>
          <a:xfrm>
            <a:off x="398207" y="461325"/>
            <a:ext cx="2811444" cy="2758200"/>
          </a:xfrm>
          <a:prstGeom prst="rect">
            <a:avLst/>
          </a:prstGeom>
        </p:spPr>
      </p:pic>
    </p:spTree>
    <p:extLst>
      <p:ext uri="{BB962C8B-B14F-4D97-AF65-F5344CB8AC3E}">
        <p14:creationId xmlns:p14="http://schemas.microsoft.com/office/powerpoint/2010/main" val="29865820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389</Words>
  <Application>Microsoft Office PowerPoint</Application>
  <PresentationFormat>全屏显示(16:9)</PresentationFormat>
  <Paragraphs>42</Paragraphs>
  <Slides>2</Slides>
  <Notes>2</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vt:i4>
      </vt:variant>
    </vt:vector>
  </HeadingPairs>
  <TitlesOfParts>
    <vt:vector size="5" baseType="lpstr">
      <vt:lpstr>Arial</vt:lpstr>
      <vt:lpstr>Google Sans</vt:lpstr>
      <vt:lpstr>Simple Light</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KM5391</cp:lastModifiedBy>
  <cp:revision>27</cp:revision>
  <dcterms:modified xsi:type="dcterms:W3CDTF">2023-10-11T20:42:17Z</dcterms:modified>
</cp:coreProperties>
</file>