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60" r:id="rId2"/>
    <p:sldId id="256" r:id="rId3"/>
    <p:sldId id="261" r:id="rId4"/>
    <p:sldId id="259" r:id="rId5"/>
    <p:sldId id="257" r:id="rId6"/>
  </p:sldIdLst>
  <p:sldSz cx="9144000" cy="5143500" type="screen16x9"/>
  <p:notesSz cx="6858000" cy="9144000"/>
  <p:embeddedFontLst>
    <p:embeddedFont>
      <p:font typeface="Google Sans" panose="02010600030101010101"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默认节" id="{BA412D02-EB42-41A9-A803-F4C3762F353A}">
          <p14:sldIdLst>
            <p14:sldId id="260"/>
          </p14:sldIdLst>
        </p14:section>
        <p14:section name="Amazon Best Sellers App" id="{C29D1272-864B-470C-B2B7-DDA117583290}">
          <p14:sldIdLst>
            <p14:sldId id="256"/>
            <p14:sldId id="261"/>
          </p14:sldIdLst>
        </p14:section>
        <p14:section name="Cafes" id="{A4283C78-6111-4ECC-87E9-B65506AFD091}">
          <p14:sldIdLst>
            <p14:sldId id="259"/>
            <p14:sldId id="25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563" autoAdjust="0"/>
  </p:normalViewPr>
  <p:slideViewPr>
    <p:cSldViewPr snapToGrid="0">
      <p:cViewPr varScale="1">
        <p:scale>
          <a:sx n="130" d="100"/>
          <a:sy n="130" d="100"/>
        </p:scale>
        <p:origin x="107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59073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64078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ltLang="zh-CN" dirty="0"/>
              <a:t>need English or Chinese version </a:t>
            </a:r>
            <a:endParaRPr dirty="0"/>
          </a:p>
        </p:txBody>
      </p:sp>
    </p:spTree>
    <p:extLst>
      <p:ext uri="{BB962C8B-B14F-4D97-AF65-F5344CB8AC3E}">
        <p14:creationId xmlns:p14="http://schemas.microsoft.com/office/powerpoint/2010/main" val="931949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ltLang="zh-CN" dirty="0"/>
              <a:t>disabled with low vision</a:t>
            </a:r>
            <a:r>
              <a:rPr lang="zh-CN" altLang="en-US" dirty="0"/>
              <a:t>，</a:t>
            </a:r>
            <a:r>
              <a:rPr lang="en-US" altLang="zh-CN" dirty="0"/>
              <a:t>gay</a:t>
            </a:r>
            <a:endParaRPr dirty="0"/>
          </a:p>
        </p:txBody>
      </p:sp>
    </p:spTree>
    <p:extLst>
      <p:ext uri="{BB962C8B-B14F-4D97-AF65-F5344CB8AC3E}">
        <p14:creationId xmlns:p14="http://schemas.microsoft.com/office/powerpoint/2010/main" val="2719778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451525" y="461325"/>
            <a:ext cx="2758200" cy="27582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Google Sans"/>
              <a:ea typeface="Google Sans"/>
              <a:cs typeface="Google Sans"/>
              <a:sym typeface="Google Sans"/>
            </a:endParaRPr>
          </a:p>
        </p:txBody>
      </p:sp>
      <p:sp>
        <p:nvSpPr>
          <p:cNvPr id="55" name="Google Shape;55;p13"/>
          <p:cNvSpPr txBox="1"/>
          <p:nvPr/>
        </p:nvSpPr>
        <p:spPr>
          <a:xfrm>
            <a:off x="451450" y="3219525"/>
            <a:ext cx="2758200" cy="471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sz="1900" b="1" i="0" u="none" strike="noStrike" cap="none">
                <a:solidFill>
                  <a:srgbClr val="1967D2"/>
                </a:solidFill>
                <a:latin typeface="Google Sans"/>
                <a:ea typeface="Google Sans"/>
                <a:cs typeface="Google Sans"/>
                <a:sym typeface="Google Sans"/>
              </a:rPr>
              <a:t>Name</a:t>
            </a:r>
            <a:endParaRPr sz="1800" b="1" i="0" u="none" strike="noStrike" cap="none">
              <a:solidFill>
                <a:srgbClr val="1967D2"/>
              </a:solidFill>
              <a:latin typeface="Google Sans"/>
              <a:ea typeface="Google Sans"/>
              <a:cs typeface="Google Sans"/>
              <a:sym typeface="Google Sans"/>
            </a:endParaRPr>
          </a:p>
        </p:txBody>
      </p:sp>
      <p:sp>
        <p:nvSpPr>
          <p:cNvPr id="56" name="Google Shape;56;p13"/>
          <p:cNvSpPr txBox="1"/>
          <p:nvPr/>
        </p:nvSpPr>
        <p:spPr>
          <a:xfrm>
            <a:off x="323950" y="3614500"/>
            <a:ext cx="1501800" cy="1217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Age: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Education: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Hometown: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Family: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Occupation:</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Google Sans"/>
              <a:ea typeface="Google Sans"/>
              <a:cs typeface="Google Sans"/>
              <a:sym typeface="Google Sans"/>
            </a:endParaRPr>
          </a:p>
        </p:txBody>
      </p:sp>
      <p:sp>
        <p:nvSpPr>
          <p:cNvPr id="57" name="Google Shape;57;p13"/>
          <p:cNvSpPr txBox="1"/>
          <p:nvPr/>
        </p:nvSpPr>
        <p:spPr>
          <a:xfrm>
            <a:off x="1707850" y="3614500"/>
            <a:ext cx="1817400" cy="121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400" i="0" u="none" strike="noStrike" cap="none"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dirty="0">
              <a:solidFill>
                <a:srgbClr val="000000"/>
              </a:solidFill>
              <a:latin typeface="Google Sans"/>
              <a:ea typeface="Google Sans"/>
              <a:cs typeface="Google Sans"/>
              <a:sym typeface="Google Sans"/>
            </a:endParaRPr>
          </a:p>
        </p:txBody>
      </p:sp>
      <p:sp>
        <p:nvSpPr>
          <p:cNvPr id="58" name="Google Shape;58;p13"/>
          <p:cNvSpPr txBox="1"/>
          <p:nvPr/>
        </p:nvSpPr>
        <p:spPr>
          <a:xfrm>
            <a:off x="3651375" y="461325"/>
            <a:ext cx="5035800" cy="90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i="1" u="none" strike="noStrike" cap="none" dirty="0">
                <a:solidFill>
                  <a:srgbClr val="000000"/>
                </a:solidFill>
                <a:latin typeface="Google Sans"/>
                <a:ea typeface="Google Sans"/>
                <a:cs typeface="Google Sans"/>
                <a:sym typeface="Google Sans"/>
              </a:rPr>
              <a:t>“Relevant personal quote that captures the persona’s attitude and personality” </a:t>
            </a:r>
            <a:endParaRPr sz="1800" i="1" u="none" strike="noStrike" cap="none" dirty="0">
              <a:solidFill>
                <a:srgbClr val="000000"/>
              </a:solidFill>
              <a:latin typeface="Google Sans"/>
              <a:ea typeface="Google Sans"/>
              <a:cs typeface="Google Sans"/>
              <a:sym typeface="Google Sans"/>
            </a:endParaRPr>
          </a:p>
        </p:txBody>
      </p:sp>
      <p:sp>
        <p:nvSpPr>
          <p:cNvPr id="59" name="Google Shape;59;p13"/>
          <p:cNvSpPr txBox="1"/>
          <p:nvPr/>
        </p:nvSpPr>
        <p:spPr>
          <a:xfrm>
            <a:off x="3651375" y="1492000"/>
            <a:ext cx="25227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1" i="0" u="none" strike="noStrike" cap="none">
                <a:solidFill>
                  <a:srgbClr val="196702"/>
                </a:solidFill>
                <a:latin typeface="Google Sans"/>
                <a:ea typeface="Google Sans"/>
                <a:cs typeface="Google Sans"/>
                <a:sym typeface="Google Sans"/>
              </a:rPr>
              <a:t>Goals</a:t>
            </a:r>
            <a:r>
              <a:rPr lang="en" sz="1800" i="0" u="none" strike="noStrike" cap="none">
                <a:solidFill>
                  <a:srgbClr val="000000"/>
                </a:solidFill>
                <a:latin typeface="Google Sans"/>
                <a:ea typeface="Google Sans"/>
                <a:cs typeface="Google Sans"/>
                <a:sym typeface="Google Sans"/>
              </a:rPr>
              <a:t> </a:t>
            </a:r>
            <a:endParaRPr sz="1800" i="0" u="none" strike="noStrike" cap="none">
              <a:solidFill>
                <a:srgbClr val="000000"/>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rgbClr val="000000"/>
              </a:buClr>
              <a:buSzPts val="1400"/>
              <a:buFont typeface="Google Sans"/>
              <a:buChar char="●"/>
            </a:pPr>
            <a:r>
              <a:rPr lang="en" sz="1400" i="0" u="none" strike="noStrike" cap="none">
                <a:solidFill>
                  <a:srgbClr val="000000"/>
                </a:solidFill>
                <a:latin typeface="Google Sans"/>
                <a:ea typeface="Google Sans"/>
                <a:cs typeface="Google Sans"/>
                <a:sym typeface="Google Sans"/>
              </a:rPr>
              <a:t>The related objectives this person wants to successfully complete  </a:t>
            </a:r>
            <a:endParaRPr sz="1400" i="0" u="none" strike="noStrike" cap="none">
              <a:solidFill>
                <a:srgbClr val="000000"/>
              </a:solidFill>
              <a:latin typeface="Google Sans"/>
              <a:ea typeface="Google Sans"/>
              <a:cs typeface="Google Sans"/>
              <a:sym typeface="Google Sans"/>
            </a:endParaRPr>
          </a:p>
        </p:txBody>
      </p:sp>
      <p:sp>
        <p:nvSpPr>
          <p:cNvPr id="60" name="Google Shape;60;p13"/>
          <p:cNvSpPr txBox="1"/>
          <p:nvPr/>
        </p:nvSpPr>
        <p:spPr>
          <a:xfrm>
            <a:off x="6326475" y="1492000"/>
            <a:ext cx="25227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900" b="1" i="0" u="none" strike="noStrike" cap="none">
                <a:solidFill>
                  <a:srgbClr val="C5221F"/>
                </a:solidFill>
                <a:latin typeface="Google Sans"/>
                <a:ea typeface="Google Sans"/>
                <a:cs typeface="Google Sans"/>
                <a:sym typeface="Google Sans"/>
              </a:rPr>
              <a:t>Frustrations</a:t>
            </a:r>
            <a:r>
              <a:rPr lang="en" sz="1800" b="1" i="0" u="none" strike="noStrike" cap="none">
                <a:solidFill>
                  <a:schemeClr val="dk1"/>
                </a:solidFill>
                <a:latin typeface="Google Sans"/>
                <a:ea typeface="Google Sans"/>
                <a:cs typeface="Google Sans"/>
                <a:sym typeface="Google Sans"/>
              </a:rPr>
              <a:t> </a:t>
            </a:r>
            <a:endParaRPr sz="1800" b="1" i="0" u="none" strike="noStrike" cap="none">
              <a:solidFill>
                <a:schemeClr val="dk1"/>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chemeClr val="dk1"/>
              </a:buClr>
              <a:buSzPts val="1400"/>
              <a:buFont typeface="Google Sans"/>
              <a:buChar char="●"/>
            </a:pPr>
            <a:r>
              <a:rPr lang="en" sz="1400" i="0" u="none" strike="noStrike" cap="none">
                <a:solidFill>
                  <a:schemeClr val="dk1"/>
                </a:solidFill>
                <a:latin typeface="Google Sans"/>
                <a:ea typeface="Google Sans"/>
                <a:cs typeface="Google Sans"/>
                <a:sym typeface="Google Sans"/>
              </a:rPr>
              <a:t>The issues or pain</a:t>
            </a:r>
            <a:r>
              <a:rPr lang="en">
                <a:solidFill>
                  <a:schemeClr val="dk1"/>
                </a:solidFill>
                <a:latin typeface="Google Sans"/>
                <a:ea typeface="Google Sans"/>
                <a:cs typeface="Google Sans"/>
                <a:sym typeface="Google Sans"/>
              </a:rPr>
              <a:t> </a:t>
            </a:r>
            <a:r>
              <a:rPr lang="en" sz="1400" i="0" u="none" strike="noStrike" cap="none">
                <a:solidFill>
                  <a:schemeClr val="dk1"/>
                </a:solidFill>
                <a:latin typeface="Google Sans"/>
                <a:ea typeface="Google Sans"/>
                <a:cs typeface="Google Sans"/>
                <a:sym typeface="Google Sans"/>
              </a:rPr>
              <a:t>points that they</a:t>
            </a:r>
            <a:r>
              <a:rPr lang="en">
                <a:solidFill>
                  <a:schemeClr val="dk1"/>
                </a:solidFill>
                <a:latin typeface="Google Sans"/>
                <a:ea typeface="Google Sans"/>
                <a:cs typeface="Google Sans"/>
                <a:sym typeface="Google Sans"/>
              </a:rPr>
              <a:t> </a:t>
            </a:r>
            <a:r>
              <a:rPr lang="en" sz="1400" i="0" u="none" strike="noStrike" cap="none">
                <a:solidFill>
                  <a:schemeClr val="dk1"/>
                </a:solidFill>
                <a:latin typeface="Google Sans"/>
                <a:ea typeface="Google Sans"/>
                <a:cs typeface="Google Sans"/>
                <a:sym typeface="Google Sans"/>
              </a:rPr>
              <a:t>encounter or try to avoid</a:t>
            </a:r>
            <a:endParaRPr sz="1400" i="0" u="none" strike="noStrike" cap="none">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Google Sans"/>
              <a:ea typeface="Google Sans"/>
              <a:cs typeface="Google Sans"/>
              <a:sym typeface="Google Sans"/>
            </a:endParaRPr>
          </a:p>
        </p:txBody>
      </p:sp>
      <p:sp>
        <p:nvSpPr>
          <p:cNvPr id="61" name="Google Shape;61;p13"/>
          <p:cNvSpPr txBox="1"/>
          <p:nvPr/>
        </p:nvSpPr>
        <p:spPr>
          <a:xfrm>
            <a:off x="3651375" y="3547775"/>
            <a:ext cx="5197800" cy="1242300"/>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i="0" u="none" strike="noStrike" cap="none" dirty="0">
                <a:solidFill>
                  <a:srgbClr val="000000"/>
                </a:solidFill>
                <a:latin typeface="Google Sans"/>
                <a:ea typeface="Google Sans"/>
                <a:cs typeface="Google Sans"/>
                <a:sym typeface="Google Sans"/>
              </a:rPr>
              <a:t>Brief story or scenario that conveys the persona’s user journey, highlighting their goals, frustrations, and other relevant context. </a:t>
            </a:r>
            <a:endParaRPr sz="1400" i="0" u="none" strike="noStrike" cap="none" dirty="0">
              <a:solidFill>
                <a:srgbClr val="000000"/>
              </a:solidFill>
              <a:latin typeface="Google Sans"/>
              <a:ea typeface="Google Sans"/>
              <a:cs typeface="Google Sans"/>
              <a:sym typeface="Google Sans"/>
            </a:endParaRPr>
          </a:p>
        </p:txBody>
      </p:sp>
      <p:sp>
        <p:nvSpPr>
          <p:cNvPr id="62" name="Google Shape;62;p13"/>
          <p:cNvSpPr txBox="1"/>
          <p:nvPr/>
        </p:nvSpPr>
        <p:spPr>
          <a:xfrm>
            <a:off x="985225" y="1442025"/>
            <a:ext cx="1666200" cy="79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i="1">
                <a:latin typeface="Google Sans"/>
                <a:ea typeface="Google Sans"/>
                <a:cs typeface="Google Sans"/>
                <a:sym typeface="Google Sans"/>
              </a:rPr>
              <a:t>Add image that represents this persona</a:t>
            </a:r>
            <a:endParaRPr sz="1100">
              <a:latin typeface="Google Sans"/>
              <a:ea typeface="Google Sans"/>
              <a:cs typeface="Google Sans"/>
              <a:sym typeface="Google Sans"/>
            </a:endParaRPr>
          </a:p>
        </p:txBody>
      </p:sp>
    </p:spTree>
    <p:extLst>
      <p:ext uri="{BB962C8B-B14F-4D97-AF65-F5344CB8AC3E}">
        <p14:creationId xmlns:p14="http://schemas.microsoft.com/office/powerpoint/2010/main" val="3611292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451525" y="461325"/>
            <a:ext cx="2758200" cy="27582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Google Sans"/>
              <a:ea typeface="Google Sans"/>
              <a:cs typeface="Google Sans"/>
              <a:sym typeface="Google Sans"/>
            </a:endParaRPr>
          </a:p>
        </p:txBody>
      </p:sp>
      <p:sp>
        <p:nvSpPr>
          <p:cNvPr id="55" name="Google Shape;55;p13"/>
          <p:cNvSpPr txBox="1"/>
          <p:nvPr/>
        </p:nvSpPr>
        <p:spPr>
          <a:xfrm>
            <a:off x="451450" y="3219525"/>
            <a:ext cx="2758200" cy="471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US" altLang="zh-CN" sz="1900" b="1" dirty="0">
                <a:solidFill>
                  <a:srgbClr val="1967D2"/>
                </a:solidFill>
                <a:latin typeface="Google Sans"/>
                <a:ea typeface="Google Sans"/>
                <a:cs typeface="Google Sans"/>
                <a:sym typeface="Google Sans"/>
              </a:rPr>
              <a:t>Yu Li</a:t>
            </a:r>
            <a:endParaRPr sz="1800" b="1" i="0" u="none" strike="noStrike" cap="none" dirty="0">
              <a:solidFill>
                <a:srgbClr val="1967D2"/>
              </a:solidFill>
              <a:latin typeface="Google Sans"/>
              <a:ea typeface="Google Sans"/>
              <a:cs typeface="Google Sans"/>
              <a:sym typeface="Google Sans"/>
            </a:endParaRPr>
          </a:p>
        </p:txBody>
      </p:sp>
      <p:sp>
        <p:nvSpPr>
          <p:cNvPr id="56" name="Google Shape;56;p13"/>
          <p:cNvSpPr txBox="1"/>
          <p:nvPr/>
        </p:nvSpPr>
        <p:spPr>
          <a:xfrm>
            <a:off x="323950" y="3614500"/>
            <a:ext cx="1501800" cy="1217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Age: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Education: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Hometown: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Family: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Occupation:</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Google Sans"/>
              <a:ea typeface="Google Sans"/>
              <a:cs typeface="Google Sans"/>
              <a:sym typeface="Google Sans"/>
            </a:endParaRPr>
          </a:p>
        </p:txBody>
      </p:sp>
      <p:sp>
        <p:nvSpPr>
          <p:cNvPr id="57" name="Google Shape;57;p13"/>
          <p:cNvSpPr txBox="1"/>
          <p:nvPr/>
        </p:nvSpPr>
        <p:spPr>
          <a:xfrm>
            <a:off x="1707849" y="3614500"/>
            <a:ext cx="2052989" cy="1217100"/>
          </a:xfrm>
          <a:prstGeom prst="rect">
            <a:avLst/>
          </a:prstGeom>
          <a:noFill/>
          <a:ln>
            <a:noFill/>
          </a:ln>
        </p:spPr>
        <p:txBody>
          <a:bodyPr spcFirstLastPara="1" wrap="square" lIns="91425" tIns="91425" rIns="91425" bIns="91425" anchor="t" anchorCtr="0">
            <a:noAutofit/>
          </a:bodyPr>
          <a:lstStyle/>
          <a:p>
            <a:pPr>
              <a:buSzPts val="1400"/>
            </a:pPr>
            <a:r>
              <a:rPr lang="en-US" altLang="zh-CN" sz="1400" i="0" u="none" strike="noStrike" cap="none" dirty="0">
                <a:solidFill>
                  <a:srgbClr val="000000"/>
                </a:solidFill>
                <a:latin typeface="Google Sans"/>
                <a:ea typeface="Google Sans"/>
                <a:cs typeface="Google Sans"/>
                <a:sym typeface="Google Sans"/>
              </a:rPr>
              <a:t>34</a:t>
            </a: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Bachelor's degree</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chemeClr val="dk1"/>
              </a:buClr>
              <a:buSzPts val="1100"/>
              <a:buFont typeface="Arial"/>
              <a:buNone/>
            </a:pPr>
            <a:r>
              <a:rPr lang="en-US" sz="1400" i="0" u="none" strike="noStrike" cap="none" dirty="0" err="1">
                <a:solidFill>
                  <a:schemeClr val="dk1"/>
                </a:solidFill>
                <a:latin typeface="Google Sans"/>
                <a:ea typeface="Google Sans"/>
                <a:cs typeface="Google Sans"/>
                <a:sym typeface="Google Sans"/>
              </a:rPr>
              <a:t>Yiwu</a:t>
            </a:r>
            <a:r>
              <a:rPr lang="en-US" sz="1400" i="0" u="none" strike="noStrike" cap="none" dirty="0">
                <a:solidFill>
                  <a:schemeClr val="dk1"/>
                </a:solidFill>
                <a:latin typeface="Google Sans"/>
                <a:ea typeface="Google Sans"/>
                <a:cs typeface="Google Sans"/>
                <a:sym typeface="Google Sans"/>
              </a:rPr>
              <a:t>, China</a:t>
            </a:r>
            <a:endParaRPr sz="1400" i="0" u="none" strike="noStrike" cap="none"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Daughter</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GB" sz="1400" i="0" u="none" strike="noStrike" cap="none" dirty="0">
                <a:solidFill>
                  <a:srgbClr val="000000"/>
                </a:solidFill>
                <a:latin typeface="Google Sans"/>
                <a:ea typeface="Google Sans"/>
                <a:cs typeface="Google Sans"/>
                <a:sym typeface="Google Sans"/>
              </a:rPr>
              <a:t>Aspiring entrepreneur and Amazon seller</a:t>
            </a:r>
            <a:endParaRPr sz="1400" i="0" u="none" strike="noStrike" cap="none" dirty="0">
              <a:solidFill>
                <a:srgbClr val="000000"/>
              </a:solidFill>
              <a:latin typeface="Google Sans"/>
              <a:ea typeface="Google Sans"/>
              <a:cs typeface="Google Sans"/>
              <a:sym typeface="Google Sans"/>
            </a:endParaRPr>
          </a:p>
        </p:txBody>
      </p:sp>
      <p:sp>
        <p:nvSpPr>
          <p:cNvPr id="58" name="Google Shape;58;p13"/>
          <p:cNvSpPr txBox="1"/>
          <p:nvPr/>
        </p:nvSpPr>
        <p:spPr>
          <a:xfrm>
            <a:off x="3651375" y="291719"/>
            <a:ext cx="5035800" cy="90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dirty="0">
                <a:solidFill>
                  <a:srgbClr val="000000"/>
                </a:solidFill>
                <a:latin typeface="Google Sans"/>
                <a:ea typeface="Google Sans"/>
                <a:cs typeface="Google Sans"/>
                <a:sym typeface="Google Sans"/>
              </a:rPr>
              <a:t>"Through determination and a vision for a brighter future, I'm navigating life's challenges, one step at a time, for the sake of my child and my dreams."</a:t>
            </a:r>
            <a:r>
              <a:rPr lang="en" sz="1800" i="1" u="none" strike="noStrike" cap="none" dirty="0">
                <a:solidFill>
                  <a:srgbClr val="000000"/>
                </a:solidFill>
                <a:latin typeface="Google Sans"/>
                <a:ea typeface="Google Sans"/>
                <a:cs typeface="Google Sans"/>
                <a:sym typeface="Google Sans"/>
              </a:rPr>
              <a:t> </a:t>
            </a:r>
            <a:endParaRPr sz="1800" i="1" u="none" strike="noStrike" cap="none" dirty="0">
              <a:solidFill>
                <a:srgbClr val="000000"/>
              </a:solidFill>
              <a:latin typeface="Google Sans"/>
              <a:ea typeface="Google Sans"/>
              <a:cs typeface="Google Sans"/>
              <a:sym typeface="Google Sans"/>
            </a:endParaRPr>
          </a:p>
        </p:txBody>
      </p:sp>
      <p:sp>
        <p:nvSpPr>
          <p:cNvPr id="59" name="Google Shape;59;p13"/>
          <p:cNvSpPr txBox="1"/>
          <p:nvPr/>
        </p:nvSpPr>
        <p:spPr>
          <a:xfrm>
            <a:off x="3275291" y="1407197"/>
            <a:ext cx="27582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1" i="0" u="none" strike="noStrike" cap="none" dirty="0">
                <a:solidFill>
                  <a:srgbClr val="196702"/>
                </a:solidFill>
                <a:latin typeface="Google Sans"/>
                <a:ea typeface="Google Sans"/>
                <a:cs typeface="Google Sans"/>
                <a:sym typeface="Google Sans"/>
              </a:rPr>
              <a:t>Goals</a:t>
            </a:r>
            <a:r>
              <a:rPr lang="en" sz="1800" i="0" u="none" strike="noStrike" cap="none" dirty="0">
                <a:solidFill>
                  <a:srgbClr val="000000"/>
                </a:solidFill>
                <a:latin typeface="Google Sans"/>
                <a:ea typeface="Google Sans"/>
                <a:cs typeface="Google Sans"/>
                <a:sym typeface="Google Sans"/>
              </a:rPr>
              <a:t> </a:t>
            </a:r>
            <a:endParaRPr sz="1800" i="0" u="none" strike="noStrike" cap="none" dirty="0">
              <a:solidFill>
                <a:srgbClr val="000000"/>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rgbClr val="000000"/>
              </a:buClr>
              <a:buSzPts val="1400"/>
              <a:buFont typeface="Google Sans"/>
              <a:buChar char="●"/>
            </a:pPr>
            <a:r>
              <a:rPr lang="en-US" sz="1200" i="0" u="none" strike="noStrike" cap="none" dirty="0">
                <a:solidFill>
                  <a:srgbClr val="000000"/>
                </a:solidFill>
                <a:latin typeface="Google Sans"/>
                <a:ea typeface="Google Sans"/>
                <a:cs typeface="Google Sans"/>
                <a:sym typeface="Google Sans"/>
              </a:rPr>
              <a:t>Establish her Amazon e-commerce business as a newcomer.</a:t>
            </a:r>
          </a:p>
          <a:p>
            <a:pPr marL="457200" marR="0" lvl="0" indent="-317500" algn="l" rtl="0">
              <a:lnSpc>
                <a:spcPct val="100000"/>
              </a:lnSpc>
              <a:spcBef>
                <a:spcPts val="0"/>
              </a:spcBef>
              <a:spcAft>
                <a:spcPts val="0"/>
              </a:spcAft>
              <a:buClr>
                <a:srgbClr val="000000"/>
              </a:buClr>
              <a:buSzPts val="1400"/>
              <a:buFont typeface="Google Sans"/>
              <a:buChar char="●"/>
            </a:pPr>
            <a:r>
              <a:rPr lang="en-US" sz="1200" i="0" u="none" strike="noStrike" cap="none" dirty="0">
                <a:solidFill>
                  <a:srgbClr val="000000"/>
                </a:solidFill>
                <a:latin typeface="Google Sans"/>
                <a:ea typeface="Google Sans"/>
                <a:cs typeface="Google Sans"/>
                <a:sym typeface="Google Sans"/>
              </a:rPr>
              <a:t>Achieve financial independence to support herself and her child.</a:t>
            </a:r>
          </a:p>
          <a:p>
            <a:pPr marL="457200" marR="0" lvl="0" indent="-317500" algn="l" rtl="0">
              <a:lnSpc>
                <a:spcPct val="100000"/>
              </a:lnSpc>
              <a:spcBef>
                <a:spcPts val="0"/>
              </a:spcBef>
              <a:spcAft>
                <a:spcPts val="0"/>
              </a:spcAft>
              <a:buClr>
                <a:srgbClr val="000000"/>
              </a:buClr>
              <a:buSzPts val="1400"/>
              <a:buFont typeface="Google Sans"/>
              <a:buChar char="●"/>
            </a:pPr>
            <a:r>
              <a:rPr lang="en-US" sz="1200" i="0" u="none" strike="noStrike" cap="none" dirty="0">
                <a:solidFill>
                  <a:srgbClr val="000000"/>
                </a:solidFill>
                <a:latin typeface="Google Sans"/>
                <a:ea typeface="Google Sans"/>
                <a:cs typeface="Google Sans"/>
                <a:sym typeface="Google Sans"/>
              </a:rPr>
              <a:t>Build a brand that aligns with her values and provides a stable future.</a:t>
            </a:r>
            <a:r>
              <a:rPr lang="en" sz="1200" i="0" u="none" strike="noStrike" cap="none" dirty="0">
                <a:solidFill>
                  <a:srgbClr val="000000"/>
                </a:solidFill>
                <a:latin typeface="Google Sans"/>
                <a:ea typeface="Google Sans"/>
                <a:cs typeface="Google Sans"/>
                <a:sym typeface="Google Sans"/>
              </a:rPr>
              <a:t>  </a:t>
            </a:r>
            <a:endParaRPr sz="1200" i="0" u="none" strike="noStrike" cap="none" dirty="0">
              <a:solidFill>
                <a:srgbClr val="000000"/>
              </a:solidFill>
              <a:latin typeface="Google Sans"/>
              <a:ea typeface="Google Sans"/>
              <a:cs typeface="Google Sans"/>
              <a:sym typeface="Google Sans"/>
            </a:endParaRPr>
          </a:p>
        </p:txBody>
      </p:sp>
      <p:sp>
        <p:nvSpPr>
          <p:cNvPr id="60" name="Google Shape;60;p13"/>
          <p:cNvSpPr txBox="1"/>
          <p:nvPr/>
        </p:nvSpPr>
        <p:spPr>
          <a:xfrm>
            <a:off x="6033491" y="1382948"/>
            <a:ext cx="3110509"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900" b="1" i="0" u="none" strike="noStrike" cap="none" dirty="0">
                <a:solidFill>
                  <a:srgbClr val="C5221F"/>
                </a:solidFill>
                <a:latin typeface="Google Sans"/>
                <a:ea typeface="Google Sans"/>
                <a:cs typeface="Google Sans"/>
                <a:sym typeface="Google Sans"/>
              </a:rPr>
              <a:t>Frustrations</a:t>
            </a:r>
            <a:r>
              <a:rPr lang="en" sz="1100" b="1" i="0" u="none" strike="noStrike" cap="none" dirty="0">
                <a:solidFill>
                  <a:schemeClr val="dk1"/>
                </a:solidFill>
                <a:latin typeface="Google Sans"/>
                <a:ea typeface="Google Sans"/>
                <a:cs typeface="Google Sans"/>
                <a:sym typeface="Google Sans"/>
              </a:rPr>
              <a:t> </a:t>
            </a:r>
            <a:endParaRPr sz="1100" b="1" i="0" u="none" strike="noStrike" cap="none" dirty="0">
              <a:solidFill>
                <a:schemeClr val="dk1"/>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chemeClr val="dk1"/>
              </a:buClr>
              <a:buSzPts val="1400"/>
              <a:buFont typeface="Google Sans"/>
              <a:buChar char="●"/>
            </a:pPr>
            <a:r>
              <a:rPr lang="en-US" sz="1300" i="0" u="none" strike="noStrike" cap="none" dirty="0">
                <a:solidFill>
                  <a:schemeClr val="dk1"/>
                </a:solidFill>
                <a:latin typeface="Google Sans"/>
                <a:ea typeface="Google Sans"/>
                <a:cs typeface="Google Sans"/>
                <a:sym typeface="Google Sans"/>
              </a:rPr>
              <a:t>Limited experience in e-commerce and Amazon selling.</a:t>
            </a:r>
          </a:p>
          <a:p>
            <a:pPr marL="457200" marR="0" lvl="0" indent="-317500" algn="l" rtl="0">
              <a:lnSpc>
                <a:spcPct val="100000"/>
              </a:lnSpc>
              <a:spcBef>
                <a:spcPts val="0"/>
              </a:spcBef>
              <a:spcAft>
                <a:spcPts val="0"/>
              </a:spcAft>
              <a:buClr>
                <a:schemeClr val="dk1"/>
              </a:buClr>
              <a:buSzPts val="1400"/>
              <a:buFont typeface="Google Sans"/>
              <a:buChar char="●"/>
            </a:pPr>
            <a:r>
              <a:rPr lang="en-US" sz="1300" i="0" u="none" strike="noStrike" cap="none" dirty="0">
                <a:solidFill>
                  <a:schemeClr val="dk1"/>
                </a:solidFill>
                <a:latin typeface="Google Sans"/>
                <a:ea typeface="Google Sans"/>
                <a:cs typeface="Google Sans"/>
                <a:sym typeface="Google Sans"/>
              </a:rPr>
              <a:t>Challenges due to her low vision in managing the business effectively.</a:t>
            </a:r>
          </a:p>
          <a:p>
            <a:pPr marL="457200" marR="0" lvl="0" indent="-317500" algn="l" rtl="0">
              <a:lnSpc>
                <a:spcPct val="100000"/>
              </a:lnSpc>
              <a:spcBef>
                <a:spcPts val="0"/>
              </a:spcBef>
              <a:spcAft>
                <a:spcPts val="0"/>
              </a:spcAft>
              <a:buClr>
                <a:schemeClr val="dk1"/>
              </a:buClr>
              <a:buSzPts val="1400"/>
              <a:buFont typeface="Google Sans"/>
              <a:buChar char="●"/>
            </a:pPr>
            <a:r>
              <a:rPr lang="en-US" sz="1300" i="0" u="none" strike="noStrike" cap="none" dirty="0">
                <a:solidFill>
                  <a:schemeClr val="dk1"/>
                </a:solidFill>
                <a:latin typeface="Google Sans"/>
                <a:ea typeface="Google Sans"/>
                <a:cs typeface="Google Sans"/>
                <a:sym typeface="Google Sans"/>
              </a:rPr>
              <a:t>Lack of a Chinese version of the app to access resources in her preferred language.</a:t>
            </a:r>
            <a:endParaRPr sz="1300" i="0" u="none" strike="noStrike" cap="none"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endParaRPr sz="1100" i="0" u="none" strike="noStrike" cap="none" dirty="0">
              <a:solidFill>
                <a:srgbClr val="000000"/>
              </a:solidFill>
              <a:latin typeface="Google Sans"/>
              <a:ea typeface="Google Sans"/>
              <a:cs typeface="Google Sans"/>
              <a:sym typeface="Google Sans"/>
            </a:endParaRPr>
          </a:p>
        </p:txBody>
      </p:sp>
      <p:sp>
        <p:nvSpPr>
          <p:cNvPr id="61" name="Google Shape;61;p13"/>
          <p:cNvSpPr txBox="1"/>
          <p:nvPr/>
        </p:nvSpPr>
        <p:spPr>
          <a:xfrm>
            <a:off x="3651375" y="3547775"/>
            <a:ext cx="5197800" cy="1242300"/>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i="0" u="none" strike="noStrike" cap="none" dirty="0">
                <a:solidFill>
                  <a:srgbClr val="000000"/>
                </a:solidFill>
                <a:latin typeface="Google Sans"/>
                <a:ea typeface="Google Sans"/>
                <a:cs typeface="Google Sans"/>
                <a:sym typeface="Google Sans"/>
              </a:rPr>
              <a:t>Emily's user journey begins with her desire to secure a better future for herself and her child through e-commerce. As a newcomer, she faces challenges navigating Amazon's complexities and managing her business, compounded by her low vision. Emily actively seeks accessible tools, including a Chinese version of the app, to overcome these hurdles and pursue her entrepreneurial dreams.</a:t>
            </a:r>
            <a:endParaRPr sz="1200" i="0" u="none" strike="noStrike" cap="none" dirty="0">
              <a:solidFill>
                <a:srgbClr val="000000"/>
              </a:solidFill>
              <a:latin typeface="Google Sans"/>
              <a:ea typeface="Google Sans"/>
              <a:cs typeface="Google Sans"/>
              <a:sym typeface="Google Sans"/>
            </a:endParaRPr>
          </a:p>
        </p:txBody>
      </p:sp>
      <p:pic>
        <p:nvPicPr>
          <p:cNvPr id="3" name="图片 2">
            <a:extLst>
              <a:ext uri="{FF2B5EF4-FFF2-40B4-BE49-F238E27FC236}">
                <a16:creationId xmlns:a16="http://schemas.microsoft.com/office/drawing/2014/main" id="{E96AD923-A59E-E119-B25E-E531F3E0A4DA}"/>
              </a:ext>
            </a:extLst>
          </p:cNvPr>
          <p:cNvPicPr>
            <a:picLocks noChangeAspect="1"/>
          </p:cNvPicPr>
          <p:nvPr/>
        </p:nvPicPr>
        <p:blipFill>
          <a:blip r:embed="rId3"/>
          <a:stretch>
            <a:fillRect/>
          </a:stretch>
        </p:blipFill>
        <p:spPr>
          <a:xfrm>
            <a:off x="451451" y="461324"/>
            <a:ext cx="2758199" cy="275820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451525" y="461325"/>
            <a:ext cx="2758200" cy="27582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Google Sans"/>
              <a:ea typeface="Google Sans"/>
              <a:cs typeface="Google Sans"/>
              <a:sym typeface="Google Sans"/>
            </a:endParaRPr>
          </a:p>
        </p:txBody>
      </p:sp>
      <p:sp>
        <p:nvSpPr>
          <p:cNvPr id="55" name="Google Shape;55;p13"/>
          <p:cNvSpPr txBox="1"/>
          <p:nvPr/>
        </p:nvSpPr>
        <p:spPr>
          <a:xfrm>
            <a:off x="451450" y="3219525"/>
            <a:ext cx="2758200" cy="471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US" altLang="zh-CN" sz="1900" b="1" i="0" u="none" strike="noStrike" cap="none" dirty="0">
                <a:solidFill>
                  <a:srgbClr val="1967D2"/>
                </a:solidFill>
                <a:latin typeface="Google Sans"/>
                <a:ea typeface="Google Sans"/>
                <a:cs typeface="Google Sans"/>
                <a:sym typeface="Google Sans"/>
              </a:rPr>
              <a:t>John Brown </a:t>
            </a:r>
            <a:endParaRPr lang="en-US" altLang="zh-CN" sz="1800" b="1" i="0" u="none" strike="noStrike" cap="none" dirty="0">
              <a:solidFill>
                <a:srgbClr val="1967D2"/>
              </a:solidFill>
              <a:latin typeface="Google Sans"/>
              <a:ea typeface="Google Sans"/>
              <a:cs typeface="Google Sans"/>
              <a:sym typeface="Google Sans"/>
            </a:endParaRPr>
          </a:p>
        </p:txBody>
      </p:sp>
      <p:sp>
        <p:nvSpPr>
          <p:cNvPr id="56" name="Google Shape;56;p13"/>
          <p:cNvSpPr txBox="1"/>
          <p:nvPr/>
        </p:nvSpPr>
        <p:spPr>
          <a:xfrm>
            <a:off x="323950" y="3614500"/>
            <a:ext cx="1501800" cy="1217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Age: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Education: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Hometown: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Family: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Occupation:</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Google Sans"/>
              <a:ea typeface="Google Sans"/>
              <a:cs typeface="Google Sans"/>
              <a:sym typeface="Google Sans"/>
            </a:endParaRPr>
          </a:p>
        </p:txBody>
      </p:sp>
      <p:sp>
        <p:nvSpPr>
          <p:cNvPr id="57" name="Google Shape;57;p13"/>
          <p:cNvSpPr txBox="1"/>
          <p:nvPr/>
        </p:nvSpPr>
        <p:spPr>
          <a:xfrm>
            <a:off x="1707849" y="3614500"/>
            <a:ext cx="2075112" cy="121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400" i="0" u="none" strike="noStrike" cap="none" dirty="0">
                <a:solidFill>
                  <a:schemeClr val="dk1"/>
                </a:solidFill>
                <a:latin typeface="Google Sans"/>
                <a:ea typeface="Google Sans"/>
                <a:cs typeface="Google Sans"/>
                <a:sym typeface="Google Sans"/>
              </a:rPr>
              <a:t>28</a:t>
            </a:r>
          </a:p>
          <a:p>
            <a:pPr marL="0" marR="0" lvl="0" indent="0" algn="l" rtl="0">
              <a:lnSpc>
                <a:spcPct val="100000"/>
              </a:lnSpc>
              <a:spcBef>
                <a:spcPts val="0"/>
              </a:spcBef>
              <a:spcAft>
                <a:spcPts val="0"/>
              </a:spcAft>
              <a:buClr>
                <a:schemeClr val="dk1"/>
              </a:buClr>
              <a:buSzPts val="1100"/>
              <a:buFont typeface="Arial"/>
              <a:buNone/>
            </a:pPr>
            <a:r>
              <a:rPr lang="en-US" sz="1400" i="0" u="none" strike="noStrike" cap="none" dirty="0">
                <a:solidFill>
                  <a:schemeClr val="dk1"/>
                </a:solidFill>
                <a:latin typeface="Google Sans"/>
                <a:ea typeface="Google Sans"/>
                <a:cs typeface="Google Sans"/>
                <a:sym typeface="Google Sans"/>
              </a:rPr>
              <a:t>High school graduates</a:t>
            </a:r>
            <a:endParaRPr sz="1400" i="0" u="none" strike="noStrike" cap="none"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New York</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parents, siblings</a:t>
            </a: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Experienced Amazon seller, entrepreneur</a:t>
            </a:r>
            <a:endParaRPr sz="1400" i="0" u="none" strike="noStrike" cap="none" dirty="0">
              <a:solidFill>
                <a:srgbClr val="000000"/>
              </a:solidFill>
              <a:latin typeface="Google Sans"/>
              <a:ea typeface="Google Sans"/>
              <a:cs typeface="Google Sans"/>
              <a:sym typeface="Google Sans"/>
            </a:endParaRPr>
          </a:p>
        </p:txBody>
      </p:sp>
      <p:sp>
        <p:nvSpPr>
          <p:cNvPr id="58" name="Google Shape;58;p13"/>
          <p:cNvSpPr txBox="1"/>
          <p:nvPr/>
        </p:nvSpPr>
        <p:spPr>
          <a:xfrm>
            <a:off x="3651375" y="461325"/>
            <a:ext cx="5035800" cy="90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i="1" u="none" strike="noStrike" cap="none" dirty="0">
                <a:solidFill>
                  <a:srgbClr val="000000"/>
                </a:solidFill>
                <a:latin typeface="Google Sans"/>
                <a:ea typeface="Google Sans"/>
                <a:cs typeface="Google Sans"/>
                <a:sym typeface="Google Sans"/>
              </a:rPr>
              <a:t>“</a:t>
            </a:r>
            <a:r>
              <a:rPr lang="en-US" sz="1800" i="1" u="none" strike="noStrike" cap="none" dirty="0">
                <a:solidFill>
                  <a:srgbClr val="000000"/>
                </a:solidFill>
                <a:latin typeface="Google Sans"/>
                <a:ea typeface="Google Sans"/>
                <a:cs typeface="Google Sans"/>
                <a:sym typeface="Google Sans"/>
              </a:rPr>
              <a:t>Promoting diversity is not just a passion; it's my purpose. Through e-commerce, I'm painting the world with inclusivity, one product at a time.</a:t>
            </a:r>
            <a:r>
              <a:rPr lang="en" sz="1800" i="1" u="none" strike="noStrike" cap="none" dirty="0">
                <a:solidFill>
                  <a:srgbClr val="000000"/>
                </a:solidFill>
                <a:latin typeface="Google Sans"/>
                <a:ea typeface="Google Sans"/>
                <a:cs typeface="Google Sans"/>
                <a:sym typeface="Google Sans"/>
              </a:rPr>
              <a:t>” </a:t>
            </a:r>
            <a:endParaRPr sz="1800" i="1" u="none" strike="noStrike" cap="none" dirty="0">
              <a:solidFill>
                <a:srgbClr val="000000"/>
              </a:solidFill>
              <a:latin typeface="Google Sans"/>
              <a:ea typeface="Google Sans"/>
              <a:cs typeface="Google Sans"/>
              <a:sym typeface="Google Sans"/>
            </a:endParaRPr>
          </a:p>
        </p:txBody>
      </p:sp>
      <p:sp>
        <p:nvSpPr>
          <p:cNvPr id="59" name="Google Shape;59;p13"/>
          <p:cNvSpPr txBox="1"/>
          <p:nvPr/>
        </p:nvSpPr>
        <p:spPr>
          <a:xfrm>
            <a:off x="3568201" y="1416488"/>
            <a:ext cx="2906341"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1" i="0" u="none" strike="noStrike" cap="none" dirty="0">
                <a:solidFill>
                  <a:srgbClr val="196702"/>
                </a:solidFill>
                <a:latin typeface="Google Sans"/>
                <a:ea typeface="Google Sans"/>
                <a:cs typeface="Google Sans"/>
                <a:sym typeface="Google Sans"/>
              </a:rPr>
              <a:t>Goals</a:t>
            </a:r>
            <a:r>
              <a:rPr lang="en" sz="1800" i="0" u="none" strike="noStrike" cap="none" dirty="0">
                <a:solidFill>
                  <a:srgbClr val="000000"/>
                </a:solidFill>
                <a:latin typeface="Google Sans"/>
                <a:ea typeface="Google Sans"/>
                <a:cs typeface="Google Sans"/>
                <a:sym typeface="Google Sans"/>
              </a:rPr>
              <a:t> </a:t>
            </a:r>
            <a:endParaRPr sz="1800" i="0" u="none" strike="noStrike" cap="none" dirty="0">
              <a:solidFill>
                <a:srgbClr val="000000"/>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rgbClr val="000000"/>
              </a:buClr>
              <a:buSzPts val="1400"/>
              <a:buFont typeface="Google Sans"/>
              <a:buChar char="●"/>
            </a:pPr>
            <a:r>
              <a:rPr lang="en-US" sz="1200" i="0" u="none" strike="noStrike" cap="none" dirty="0">
                <a:solidFill>
                  <a:srgbClr val="000000"/>
                </a:solidFill>
                <a:latin typeface="Google Sans"/>
                <a:ea typeface="Google Sans"/>
                <a:cs typeface="Google Sans"/>
                <a:sym typeface="Google Sans"/>
              </a:rPr>
              <a:t>Expand his successful e-commerce business as an experienced seller.</a:t>
            </a:r>
          </a:p>
          <a:p>
            <a:pPr marL="457200" marR="0" lvl="0" indent="-317500" algn="l" rtl="0">
              <a:lnSpc>
                <a:spcPct val="100000"/>
              </a:lnSpc>
              <a:spcBef>
                <a:spcPts val="0"/>
              </a:spcBef>
              <a:spcAft>
                <a:spcPts val="0"/>
              </a:spcAft>
              <a:buClr>
                <a:srgbClr val="000000"/>
              </a:buClr>
              <a:buSzPts val="1400"/>
              <a:buFont typeface="Google Sans"/>
              <a:buChar char="●"/>
            </a:pPr>
            <a:r>
              <a:rPr lang="en-US" sz="1200" i="0" u="none" strike="noStrike" cap="none" dirty="0">
                <a:solidFill>
                  <a:srgbClr val="000000"/>
                </a:solidFill>
                <a:latin typeface="Google Sans"/>
                <a:ea typeface="Google Sans"/>
                <a:cs typeface="Google Sans"/>
                <a:sym typeface="Google Sans"/>
              </a:rPr>
              <a:t>Promote diverse and inclusive products that celebrate underrepresented voices.</a:t>
            </a:r>
          </a:p>
          <a:p>
            <a:pPr marL="457200" marR="0" lvl="0" indent="-317500" algn="l" rtl="0">
              <a:lnSpc>
                <a:spcPct val="100000"/>
              </a:lnSpc>
              <a:spcBef>
                <a:spcPts val="0"/>
              </a:spcBef>
              <a:spcAft>
                <a:spcPts val="0"/>
              </a:spcAft>
              <a:buClr>
                <a:srgbClr val="000000"/>
              </a:buClr>
              <a:buSzPts val="1400"/>
              <a:buFont typeface="Google Sans"/>
              <a:buChar char="●"/>
            </a:pPr>
            <a:r>
              <a:rPr lang="en-US" sz="1200" i="0" u="none" strike="noStrike" cap="none" dirty="0">
                <a:solidFill>
                  <a:srgbClr val="000000"/>
                </a:solidFill>
                <a:latin typeface="Google Sans"/>
                <a:ea typeface="Google Sans"/>
                <a:cs typeface="Google Sans"/>
                <a:sym typeface="Google Sans"/>
              </a:rPr>
              <a:t>Advocate for LGBTQ+ and diversity causes </a:t>
            </a:r>
            <a:r>
              <a:rPr lang="en-US" sz="1400" i="0" u="none" strike="noStrike" cap="none" dirty="0">
                <a:solidFill>
                  <a:srgbClr val="000000"/>
                </a:solidFill>
                <a:latin typeface="Google Sans"/>
                <a:ea typeface="Google Sans"/>
                <a:cs typeface="Google Sans"/>
                <a:sym typeface="Google Sans"/>
              </a:rPr>
              <a:t>through his business.</a:t>
            </a:r>
            <a:endParaRPr sz="1400" i="0" u="none" strike="noStrike" cap="none" dirty="0">
              <a:solidFill>
                <a:srgbClr val="000000"/>
              </a:solidFill>
              <a:latin typeface="Google Sans"/>
              <a:ea typeface="Google Sans"/>
              <a:cs typeface="Google Sans"/>
              <a:sym typeface="Google Sans"/>
            </a:endParaRPr>
          </a:p>
        </p:txBody>
      </p:sp>
      <p:sp>
        <p:nvSpPr>
          <p:cNvPr id="60" name="Google Shape;60;p13"/>
          <p:cNvSpPr txBox="1"/>
          <p:nvPr/>
        </p:nvSpPr>
        <p:spPr>
          <a:xfrm>
            <a:off x="6326474" y="1418901"/>
            <a:ext cx="2817525"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900" b="1" i="0" u="none" strike="noStrike" cap="none" dirty="0">
                <a:solidFill>
                  <a:srgbClr val="C5221F"/>
                </a:solidFill>
                <a:latin typeface="Google Sans"/>
                <a:ea typeface="Google Sans"/>
                <a:cs typeface="Google Sans"/>
                <a:sym typeface="Google Sans"/>
              </a:rPr>
              <a:t>Frustrations</a:t>
            </a:r>
            <a:r>
              <a:rPr lang="en" sz="1800" b="1" i="0" u="none" strike="noStrike" cap="none" dirty="0">
                <a:solidFill>
                  <a:schemeClr val="dk1"/>
                </a:solidFill>
                <a:latin typeface="Google Sans"/>
                <a:ea typeface="Google Sans"/>
                <a:cs typeface="Google Sans"/>
                <a:sym typeface="Google Sans"/>
              </a:rPr>
              <a:t> </a:t>
            </a:r>
            <a:endParaRPr sz="1800" b="1" i="0" u="none" strike="noStrike" cap="none" dirty="0">
              <a:solidFill>
                <a:schemeClr val="dk1"/>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chemeClr val="dk1"/>
              </a:buClr>
              <a:buSzPts val="1400"/>
              <a:buFont typeface="Google Sans"/>
              <a:buChar char="●"/>
            </a:pPr>
            <a:r>
              <a:rPr lang="en-US" sz="1100" i="0" u="none" strike="noStrike" cap="none" dirty="0">
                <a:solidFill>
                  <a:schemeClr val="dk1"/>
                </a:solidFill>
                <a:latin typeface="Google Sans"/>
                <a:ea typeface="Google Sans"/>
                <a:cs typeface="Google Sans"/>
                <a:sym typeface="Google Sans"/>
              </a:rPr>
              <a:t>Challenges in scaling the business and effectively managing inventory.</a:t>
            </a:r>
          </a:p>
          <a:p>
            <a:pPr marL="457200" marR="0" lvl="0" indent="-317500" algn="l" rtl="0">
              <a:lnSpc>
                <a:spcPct val="100000"/>
              </a:lnSpc>
              <a:spcBef>
                <a:spcPts val="0"/>
              </a:spcBef>
              <a:spcAft>
                <a:spcPts val="0"/>
              </a:spcAft>
              <a:buClr>
                <a:schemeClr val="dk1"/>
              </a:buClr>
              <a:buSzPts val="1400"/>
              <a:buFont typeface="Google Sans"/>
              <a:buChar char="●"/>
            </a:pPr>
            <a:r>
              <a:rPr lang="en-US" sz="1100" i="0" u="none" strike="noStrike" cap="none" dirty="0">
                <a:solidFill>
                  <a:schemeClr val="dk1"/>
                </a:solidFill>
                <a:latin typeface="Google Sans"/>
                <a:ea typeface="Google Sans"/>
                <a:cs typeface="Google Sans"/>
                <a:sym typeface="Google Sans"/>
              </a:rPr>
              <a:t>Difficulty finding suppliers and manufacturers that align with his values of diversity and inclusion.</a:t>
            </a:r>
          </a:p>
          <a:p>
            <a:pPr marL="457200" marR="0" lvl="0" indent="-317500" algn="l" rtl="0">
              <a:lnSpc>
                <a:spcPct val="100000"/>
              </a:lnSpc>
              <a:spcBef>
                <a:spcPts val="0"/>
              </a:spcBef>
              <a:spcAft>
                <a:spcPts val="0"/>
              </a:spcAft>
              <a:buClr>
                <a:schemeClr val="dk1"/>
              </a:buClr>
              <a:buSzPts val="1400"/>
              <a:buFont typeface="Google Sans"/>
              <a:buChar char="●"/>
            </a:pPr>
            <a:r>
              <a:rPr lang="en-US" sz="1100" i="0" u="none" strike="noStrike" cap="none" dirty="0">
                <a:solidFill>
                  <a:schemeClr val="dk1"/>
                </a:solidFill>
                <a:latin typeface="Google Sans"/>
                <a:ea typeface="Google Sans"/>
                <a:cs typeface="Google Sans"/>
                <a:sym typeface="Google Sans"/>
              </a:rPr>
              <a:t>Crafting marketing strategies tailored to his specific target audience poses a unique challenge.</a:t>
            </a:r>
            <a:endParaRPr sz="1100" i="0" u="none" strike="noStrike" cap="none" dirty="0">
              <a:solidFill>
                <a:srgbClr val="000000"/>
              </a:solidFill>
              <a:latin typeface="Google Sans"/>
              <a:ea typeface="Google Sans"/>
              <a:cs typeface="Google Sans"/>
              <a:sym typeface="Google Sans"/>
            </a:endParaRPr>
          </a:p>
        </p:txBody>
      </p:sp>
      <p:sp>
        <p:nvSpPr>
          <p:cNvPr id="61" name="Google Shape;61;p13"/>
          <p:cNvSpPr txBox="1"/>
          <p:nvPr/>
        </p:nvSpPr>
        <p:spPr>
          <a:xfrm>
            <a:off x="3651375" y="3547775"/>
            <a:ext cx="5197800" cy="1242300"/>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i="0" u="none" strike="noStrike" cap="none" dirty="0">
                <a:solidFill>
                  <a:srgbClr val="000000"/>
                </a:solidFill>
                <a:latin typeface="Google Sans"/>
                <a:ea typeface="Google Sans"/>
                <a:cs typeface="Google Sans"/>
                <a:sym typeface="Google Sans"/>
              </a:rPr>
              <a:t>Danny's user journey begins with his transition from a corporate career to successful Amazon entrepreneurship. Despite his experience, he grapples with scaling the business and ensuring his commitment to inclusivity and diversity is maintained. Danny actively seeks innovative solutions to effectively manage inventory, connect with suppliers who share his values, and develop marketing strategies that resonate with his diverse target audience</a:t>
            </a:r>
            <a:r>
              <a:rPr lang="en" sz="1100" i="0" u="none" strike="noStrike" cap="none" dirty="0">
                <a:solidFill>
                  <a:srgbClr val="000000"/>
                </a:solidFill>
                <a:latin typeface="Google Sans"/>
                <a:ea typeface="Google Sans"/>
                <a:cs typeface="Google Sans"/>
                <a:sym typeface="Google Sans"/>
              </a:rPr>
              <a:t>. </a:t>
            </a:r>
            <a:endParaRPr sz="1100" i="0" u="none" strike="noStrike" cap="none" dirty="0">
              <a:solidFill>
                <a:srgbClr val="000000"/>
              </a:solidFill>
              <a:latin typeface="Google Sans"/>
              <a:ea typeface="Google Sans"/>
              <a:cs typeface="Google Sans"/>
              <a:sym typeface="Google Sans"/>
            </a:endParaRPr>
          </a:p>
        </p:txBody>
      </p:sp>
      <p:pic>
        <p:nvPicPr>
          <p:cNvPr id="3" name="图片 2">
            <a:extLst>
              <a:ext uri="{FF2B5EF4-FFF2-40B4-BE49-F238E27FC236}">
                <a16:creationId xmlns:a16="http://schemas.microsoft.com/office/drawing/2014/main" id="{60AEF6D8-A5FA-2D00-473A-2BE1BEA81C9F}"/>
              </a:ext>
            </a:extLst>
          </p:cNvPr>
          <p:cNvPicPr>
            <a:picLocks noChangeAspect="1"/>
          </p:cNvPicPr>
          <p:nvPr/>
        </p:nvPicPr>
        <p:blipFill>
          <a:blip r:embed="rId3"/>
          <a:stretch>
            <a:fillRect/>
          </a:stretch>
        </p:blipFill>
        <p:spPr>
          <a:xfrm>
            <a:off x="398207" y="461325"/>
            <a:ext cx="2811444" cy="2758200"/>
          </a:xfrm>
          <a:prstGeom prst="rect">
            <a:avLst/>
          </a:prstGeom>
        </p:spPr>
      </p:pic>
    </p:spTree>
    <p:extLst>
      <p:ext uri="{BB962C8B-B14F-4D97-AF65-F5344CB8AC3E}">
        <p14:creationId xmlns:p14="http://schemas.microsoft.com/office/powerpoint/2010/main" val="2986582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451525" y="461325"/>
            <a:ext cx="2758200" cy="275820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Google Sans"/>
              <a:ea typeface="Google Sans"/>
              <a:cs typeface="Google Sans"/>
              <a:sym typeface="Google Sans"/>
            </a:endParaRPr>
          </a:p>
        </p:txBody>
      </p:sp>
      <p:sp>
        <p:nvSpPr>
          <p:cNvPr id="55" name="Google Shape;55;p13"/>
          <p:cNvSpPr txBox="1"/>
          <p:nvPr/>
        </p:nvSpPr>
        <p:spPr>
          <a:xfrm>
            <a:off x="451450" y="3219525"/>
            <a:ext cx="2758200" cy="471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US" altLang="zh-CN" sz="1900" b="1" i="0" u="none" strike="noStrike" cap="none" dirty="0">
                <a:solidFill>
                  <a:srgbClr val="1967D2"/>
                </a:solidFill>
                <a:latin typeface="Google Sans"/>
                <a:ea typeface="Google Sans"/>
                <a:cs typeface="Google Sans"/>
                <a:sym typeface="Google Sans"/>
              </a:rPr>
              <a:t>Lei </a:t>
            </a:r>
            <a:r>
              <a:rPr lang="en-US" altLang="zh-CN" sz="1900" b="1" dirty="0" err="1">
                <a:solidFill>
                  <a:srgbClr val="1967D2"/>
                </a:solidFill>
                <a:latin typeface="Google Sans"/>
                <a:ea typeface="Google Sans"/>
                <a:cs typeface="Google Sans"/>
                <a:sym typeface="Google Sans"/>
              </a:rPr>
              <a:t>Zicing</a:t>
            </a:r>
            <a:endParaRPr sz="1800" b="1" i="0" u="none" strike="noStrike" cap="none" dirty="0">
              <a:solidFill>
                <a:srgbClr val="1967D2"/>
              </a:solidFill>
              <a:latin typeface="Google Sans"/>
              <a:ea typeface="Google Sans"/>
              <a:cs typeface="Google Sans"/>
              <a:sym typeface="Google Sans"/>
            </a:endParaRPr>
          </a:p>
        </p:txBody>
      </p:sp>
      <p:sp>
        <p:nvSpPr>
          <p:cNvPr id="56" name="Google Shape;56;p13"/>
          <p:cNvSpPr txBox="1"/>
          <p:nvPr/>
        </p:nvSpPr>
        <p:spPr>
          <a:xfrm>
            <a:off x="323950" y="3614500"/>
            <a:ext cx="1501800" cy="1217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Age: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Education: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Hometown: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Family: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Occupation:</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Google Sans"/>
              <a:ea typeface="Google Sans"/>
              <a:cs typeface="Google Sans"/>
              <a:sym typeface="Google Sans"/>
            </a:endParaRPr>
          </a:p>
        </p:txBody>
      </p:sp>
      <p:sp>
        <p:nvSpPr>
          <p:cNvPr id="58" name="Google Shape;58;p13"/>
          <p:cNvSpPr txBox="1"/>
          <p:nvPr/>
        </p:nvSpPr>
        <p:spPr>
          <a:xfrm>
            <a:off x="3651375" y="461325"/>
            <a:ext cx="5035800" cy="90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i="1" u="none" strike="noStrike" cap="none" dirty="0">
                <a:solidFill>
                  <a:srgbClr val="000000"/>
                </a:solidFill>
                <a:latin typeface="Google Sans"/>
                <a:ea typeface="Google Sans"/>
                <a:cs typeface="Google Sans"/>
                <a:sym typeface="Google Sans"/>
              </a:rPr>
              <a:t>“</a:t>
            </a:r>
            <a:r>
              <a:rPr lang="en-US" sz="1800" i="1" u="none" strike="noStrike" cap="none" dirty="0">
                <a:solidFill>
                  <a:srgbClr val="000000"/>
                </a:solidFill>
                <a:latin typeface="Google Sans"/>
                <a:ea typeface="Google Sans"/>
                <a:cs typeface="Google Sans"/>
                <a:sym typeface="Google Sans"/>
              </a:rPr>
              <a:t>I like trying different coffee instead of making it myself to better experience the coffee culture.</a:t>
            </a:r>
            <a:r>
              <a:rPr lang="en" sz="1800" i="1" u="none" strike="noStrike" cap="none" dirty="0">
                <a:solidFill>
                  <a:srgbClr val="000000"/>
                </a:solidFill>
                <a:latin typeface="Google Sans"/>
                <a:ea typeface="Google Sans"/>
                <a:cs typeface="Google Sans"/>
                <a:sym typeface="Google Sans"/>
              </a:rPr>
              <a:t>” </a:t>
            </a:r>
            <a:endParaRPr sz="1800" i="1" u="none" strike="noStrike" cap="none" dirty="0">
              <a:solidFill>
                <a:srgbClr val="000000"/>
              </a:solidFill>
              <a:latin typeface="Google Sans"/>
              <a:ea typeface="Google Sans"/>
              <a:cs typeface="Google Sans"/>
              <a:sym typeface="Google Sans"/>
            </a:endParaRPr>
          </a:p>
        </p:txBody>
      </p:sp>
      <p:sp>
        <p:nvSpPr>
          <p:cNvPr id="59" name="Google Shape;59;p13"/>
          <p:cNvSpPr txBox="1"/>
          <p:nvPr/>
        </p:nvSpPr>
        <p:spPr>
          <a:xfrm>
            <a:off x="3651375" y="1492000"/>
            <a:ext cx="25227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1" i="0" u="none" strike="noStrike" cap="none" dirty="0">
                <a:solidFill>
                  <a:srgbClr val="196702"/>
                </a:solidFill>
                <a:latin typeface="Google Sans"/>
                <a:ea typeface="Google Sans"/>
                <a:cs typeface="Google Sans"/>
                <a:sym typeface="Google Sans"/>
              </a:rPr>
              <a:t>Goals</a:t>
            </a:r>
            <a:r>
              <a:rPr lang="en" sz="1800" i="0" u="none" strike="noStrike" cap="none" dirty="0">
                <a:solidFill>
                  <a:srgbClr val="000000"/>
                </a:solidFill>
                <a:latin typeface="Google Sans"/>
                <a:ea typeface="Google Sans"/>
                <a:cs typeface="Google Sans"/>
                <a:sym typeface="Google Sans"/>
              </a:rPr>
              <a:t> </a:t>
            </a:r>
            <a:endParaRPr sz="1800" i="0" u="none" strike="noStrike" cap="none" dirty="0">
              <a:solidFill>
                <a:srgbClr val="000000"/>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rgbClr val="000000"/>
              </a:buClr>
              <a:buSzPts val="1400"/>
              <a:buFont typeface="Google Sans"/>
              <a:buChar char="●"/>
            </a:pPr>
            <a:r>
              <a:rPr lang="en-US" sz="1400" i="0" u="none" strike="noStrike" cap="none" dirty="0">
                <a:solidFill>
                  <a:srgbClr val="000000"/>
                </a:solidFill>
                <a:latin typeface="Google Sans"/>
                <a:ea typeface="Google Sans"/>
                <a:cs typeface="Google Sans"/>
                <a:sym typeface="Google Sans"/>
              </a:rPr>
              <a:t>To experience all the good coffees this city of cafes can offer.</a:t>
            </a:r>
            <a:endParaRPr lang="en" dirty="0">
              <a:latin typeface="Google Sans"/>
              <a:ea typeface="Google Sans"/>
              <a:cs typeface="Google Sans"/>
              <a:sym typeface="Google Sans"/>
            </a:endParaRPr>
          </a:p>
          <a:p>
            <a:pPr marL="457200" marR="0" lvl="0" indent="-317500" algn="l" rtl="0">
              <a:lnSpc>
                <a:spcPct val="100000"/>
              </a:lnSpc>
              <a:spcBef>
                <a:spcPts val="0"/>
              </a:spcBef>
              <a:spcAft>
                <a:spcPts val="0"/>
              </a:spcAft>
              <a:buClr>
                <a:srgbClr val="000000"/>
              </a:buClr>
              <a:buSzPts val="1400"/>
              <a:buFont typeface="Google Sans"/>
              <a:buChar char="●"/>
            </a:pPr>
            <a:r>
              <a:rPr lang="en-US" sz="1400" i="0" u="none" strike="noStrike" cap="none" dirty="0">
                <a:solidFill>
                  <a:srgbClr val="000000"/>
                </a:solidFill>
                <a:latin typeface="Google Sans"/>
                <a:ea typeface="Google Sans"/>
                <a:cs typeface="Google Sans"/>
                <a:sym typeface="Google Sans"/>
              </a:rPr>
              <a:t>To enjoy the creative and inspiring vibe that an outstanding cafe provides.</a:t>
            </a:r>
            <a:endParaRPr sz="1400" i="0" u="none" strike="noStrike" cap="none" dirty="0">
              <a:solidFill>
                <a:srgbClr val="000000"/>
              </a:solidFill>
              <a:latin typeface="Google Sans"/>
              <a:ea typeface="Google Sans"/>
              <a:cs typeface="Google Sans"/>
              <a:sym typeface="Google Sans"/>
            </a:endParaRPr>
          </a:p>
        </p:txBody>
      </p:sp>
      <p:sp>
        <p:nvSpPr>
          <p:cNvPr id="60" name="Google Shape;60;p13"/>
          <p:cNvSpPr txBox="1"/>
          <p:nvPr/>
        </p:nvSpPr>
        <p:spPr>
          <a:xfrm>
            <a:off x="6326475" y="1492000"/>
            <a:ext cx="25227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900" b="1" i="0" u="none" strike="noStrike" cap="none" dirty="0">
                <a:solidFill>
                  <a:srgbClr val="C5221F"/>
                </a:solidFill>
                <a:latin typeface="Google Sans"/>
                <a:ea typeface="Google Sans"/>
                <a:cs typeface="Google Sans"/>
                <a:sym typeface="Google Sans"/>
              </a:rPr>
              <a:t>Frustrations</a:t>
            </a:r>
            <a:r>
              <a:rPr lang="en" sz="1800" b="1" i="0" u="none" strike="noStrike" cap="none" dirty="0">
                <a:solidFill>
                  <a:schemeClr val="dk1"/>
                </a:solidFill>
                <a:latin typeface="Google Sans"/>
                <a:ea typeface="Google Sans"/>
                <a:cs typeface="Google Sans"/>
                <a:sym typeface="Google Sans"/>
              </a:rPr>
              <a:t> </a:t>
            </a:r>
            <a:endParaRPr sz="1800" b="1" i="0" u="none" strike="noStrike" cap="none" dirty="0">
              <a:solidFill>
                <a:schemeClr val="dk1"/>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chemeClr val="dk1"/>
              </a:buClr>
              <a:buSzPts val="1400"/>
              <a:buFont typeface="Google Sans"/>
              <a:buChar char="●"/>
            </a:pPr>
            <a:r>
              <a:rPr lang="en-US" sz="1300" i="0" u="none" strike="noStrike" cap="none" dirty="0">
                <a:solidFill>
                  <a:srgbClr val="000000"/>
                </a:solidFill>
                <a:latin typeface="Google Sans"/>
                <a:ea typeface="Google Sans"/>
                <a:cs typeface="Google Sans"/>
                <a:sym typeface="Google Sans"/>
              </a:rPr>
              <a:t>The cafe's website and menu only has the French version, so there is a language barrier for non-French speakers.</a:t>
            </a:r>
          </a:p>
          <a:p>
            <a:pPr marL="457200" marR="0" lvl="0" indent="-317500" algn="l" rtl="0">
              <a:lnSpc>
                <a:spcPct val="100000"/>
              </a:lnSpc>
              <a:spcBef>
                <a:spcPts val="0"/>
              </a:spcBef>
              <a:spcAft>
                <a:spcPts val="0"/>
              </a:spcAft>
              <a:buClr>
                <a:schemeClr val="dk1"/>
              </a:buClr>
              <a:buSzPts val="1400"/>
              <a:buFont typeface="Google Sans"/>
              <a:buChar char="●"/>
            </a:pPr>
            <a:r>
              <a:rPr lang="en-US" sz="1300" i="0" u="none" strike="noStrike" cap="none" dirty="0">
                <a:solidFill>
                  <a:srgbClr val="000000"/>
                </a:solidFill>
                <a:latin typeface="Google Sans"/>
                <a:ea typeface="Google Sans"/>
                <a:cs typeface="Google Sans"/>
                <a:sym typeface="Google Sans"/>
              </a:rPr>
              <a:t>To use translation tools is not very convenient.</a:t>
            </a:r>
            <a:endParaRPr sz="1300" i="0" u="none" strike="noStrike" cap="none" dirty="0">
              <a:solidFill>
                <a:srgbClr val="000000"/>
              </a:solidFill>
              <a:latin typeface="Google Sans"/>
              <a:ea typeface="Google Sans"/>
              <a:cs typeface="Google Sans"/>
              <a:sym typeface="Google Sans"/>
            </a:endParaRPr>
          </a:p>
        </p:txBody>
      </p:sp>
      <p:sp>
        <p:nvSpPr>
          <p:cNvPr id="61" name="Google Shape;61;p13"/>
          <p:cNvSpPr txBox="1"/>
          <p:nvPr/>
        </p:nvSpPr>
        <p:spPr>
          <a:xfrm>
            <a:off x="3651375" y="3547775"/>
            <a:ext cx="5197800" cy="1242300"/>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i="0" u="none" strike="noStrike" cap="none" dirty="0" err="1">
                <a:solidFill>
                  <a:srgbClr val="000000"/>
                </a:solidFill>
                <a:latin typeface="Google Sans"/>
                <a:ea typeface="Google Sans"/>
                <a:cs typeface="Google Sans"/>
                <a:sym typeface="Google Sans"/>
              </a:rPr>
              <a:t>Zicing</a:t>
            </a:r>
            <a:r>
              <a:rPr lang="en-US" sz="1100" i="0" u="none" strike="noStrike" cap="none" dirty="0">
                <a:solidFill>
                  <a:srgbClr val="000000"/>
                </a:solidFill>
                <a:latin typeface="Google Sans"/>
                <a:ea typeface="Google Sans"/>
                <a:cs typeface="Google Sans"/>
                <a:sym typeface="Google Sans"/>
              </a:rPr>
              <a:t> is now living and working in Paris and knows a little French. She is attracted by Paris fashion and design culture, but she cannot communicate in French very well. Most of her business partners speak English and so does </a:t>
            </a:r>
            <a:r>
              <a:rPr lang="en-US" sz="1100" i="0" u="none" strike="noStrike" cap="none" dirty="0" err="1">
                <a:solidFill>
                  <a:srgbClr val="000000"/>
                </a:solidFill>
                <a:latin typeface="Google Sans"/>
                <a:ea typeface="Google Sans"/>
                <a:cs typeface="Google Sans"/>
                <a:sym typeface="Google Sans"/>
              </a:rPr>
              <a:t>Zicing</a:t>
            </a:r>
            <a:r>
              <a:rPr lang="en-US" sz="1100" i="0" u="none" strike="noStrike" cap="none" dirty="0">
                <a:solidFill>
                  <a:srgbClr val="000000"/>
                </a:solidFill>
                <a:latin typeface="Google Sans"/>
                <a:ea typeface="Google Sans"/>
                <a:cs typeface="Google Sans"/>
                <a:sym typeface="Google Sans"/>
              </a:rPr>
              <a:t>, so she can communicate with them well. However, when it comes to life, language is a barrier to her. She hopes there are more shops like cafes can provide the English version of their products and services.</a:t>
            </a:r>
          </a:p>
        </p:txBody>
      </p:sp>
      <p:sp>
        <p:nvSpPr>
          <p:cNvPr id="2" name="Google Shape;57;p13">
            <a:extLst>
              <a:ext uri="{FF2B5EF4-FFF2-40B4-BE49-F238E27FC236}">
                <a16:creationId xmlns:a16="http://schemas.microsoft.com/office/drawing/2014/main" id="{D2726D7A-CF27-2DB4-35FA-5DB8897F8B9C}"/>
              </a:ext>
            </a:extLst>
          </p:cNvPr>
          <p:cNvSpPr txBox="1"/>
          <p:nvPr/>
        </p:nvSpPr>
        <p:spPr>
          <a:xfrm>
            <a:off x="1707850" y="3614499"/>
            <a:ext cx="3570732" cy="147704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26</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chemeClr val="dk1"/>
              </a:buClr>
              <a:buSzPts val="1100"/>
              <a:buFont typeface="Arial"/>
              <a:buNone/>
            </a:pPr>
            <a:r>
              <a:rPr lang="en-US" altLang="zh-CN" sz="1400" i="0" u="none" strike="noStrike" cap="none" dirty="0">
                <a:solidFill>
                  <a:schemeClr val="dk1"/>
                </a:solidFill>
                <a:latin typeface="Google Sans"/>
                <a:ea typeface="Google Sans"/>
                <a:cs typeface="Google Sans"/>
                <a:sym typeface="Google Sans"/>
              </a:rPr>
              <a:t>Master</a:t>
            </a:r>
            <a:endParaRPr sz="1400" i="0" u="none" strike="noStrike" cap="none"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altLang="zh-CN" sz="1400" i="0" u="none" strike="noStrike" cap="none" dirty="0">
                <a:solidFill>
                  <a:srgbClr val="000000"/>
                </a:solidFill>
                <a:latin typeface="Google Sans"/>
                <a:ea typeface="Google Sans"/>
                <a:cs typeface="Google Sans"/>
                <a:sym typeface="Google Sans"/>
              </a:rPr>
              <a:t>Hong Kong</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altLang="zh-CN" dirty="0">
                <a:latin typeface="Google Sans"/>
                <a:ea typeface="Google Sans"/>
                <a:cs typeface="Google Sans"/>
                <a:sym typeface="Google Sans"/>
              </a:rPr>
              <a:t>Single</a:t>
            </a:r>
            <a:endParaRPr lang="en-US"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altLang="zh-CN" dirty="0">
                <a:latin typeface="Google Sans"/>
                <a:ea typeface="Google Sans"/>
                <a:cs typeface="Google Sans"/>
                <a:sym typeface="Google Sans"/>
              </a:rPr>
              <a:t>Entrepreneur </a:t>
            </a:r>
          </a:p>
          <a:p>
            <a:pPr marL="0" marR="0" lvl="0" indent="0" algn="l" rtl="0">
              <a:lnSpc>
                <a:spcPct val="100000"/>
              </a:lnSpc>
              <a:spcBef>
                <a:spcPts val="0"/>
              </a:spcBef>
              <a:spcAft>
                <a:spcPts val="0"/>
              </a:spcAft>
              <a:buClr>
                <a:srgbClr val="000000"/>
              </a:buClr>
              <a:buSzPts val="1400"/>
              <a:buFont typeface="Arial"/>
              <a:buNone/>
            </a:pPr>
            <a:r>
              <a:rPr lang="en-US" altLang="zh-CN" dirty="0">
                <a:latin typeface="Google Sans"/>
                <a:ea typeface="Google Sans"/>
                <a:cs typeface="Google Sans"/>
                <a:sym typeface="Google Sans"/>
              </a:rPr>
              <a:t>(Founder &amp; CEO of her design company)</a:t>
            </a:r>
            <a:endParaRPr sz="1400" i="0" u="none" strike="noStrike" cap="none" dirty="0">
              <a:solidFill>
                <a:srgbClr val="000000"/>
              </a:solidFill>
              <a:latin typeface="Google Sans"/>
              <a:ea typeface="Google Sans"/>
              <a:cs typeface="Google Sans"/>
              <a:sym typeface="Google Sans"/>
            </a:endParaRPr>
          </a:p>
        </p:txBody>
      </p:sp>
    </p:spTree>
    <p:extLst>
      <p:ext uri="{BB962C8B-B14F-4D97-AF65-F5344CB8AC3E}">
        <p14:creationId xmlns:p14="http://schemas.microsoft.com/office/powerpoint/2010/main" val="2548369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451525" y="461325"/>
            <a:ext cx="2758200" cy="275820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Google Sans"/>
              <a:ea typeface="Google Sans"/>
              <a:cs typeface="Google Sans"/>
              <a:sym typeface="Google Sans"/>
            </a:endParaRPr>
          </a:p>
        </p:txBody>
      </p:sp>
      <p:sp>
        <p:nvSpPr>
          <p:cNvPr id="55" name="Google Shape;55;p13"/>
          <p:cNvSpPr txBox="1"/>
          <p:nvPr/>
        </p:nvSpPr>
        <p:spPr>
          <a:xfrm>
            <a:off x="451450" y="3219525"/>
            <a:ext cx="2758200" cy="471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US" altLang="zh-CN" sz="1900" b="1" i="0" u="none" strike="noStrike" cap="none" dirty="0">
                <a:solidFill>
                  <a:srgbClr val="1967D2"/>
                </a:solidFill>
                <a:latin typeface="Google Sans"/>
                <a:ea typeface="Google Sans"/>
                <a:cs typeface="Google Sans"/>
                <a:sym typeface="Google Sans"/>
              </a:rPr>
              <a:t>John</a:t>
            </a:r>
            <a:r>
              <a:rPr lang="en-GB" sz="1900" b="1" i="0" u="none" strike="noStrike" cap="none" dirty="0">
                <a:solidFill>
                  <a:srgbClr val="1967D2"/>
                </a:solidFill>
                <a:latin typeface="Google Sans"/>
                <a:ea typeface="Google Sans"/>
                <a:cs typeface="Google Sans"/>
                <a:sym typeface="Google Sans"/>
              </a:rPr>
              <a:t> </a:t>
            </a:r>
            <a:r>
              <a:rPr lang="en-US" altLang="zh-CN" sz="1900" b="1" i="0" u="none" strike="noStrike" cap="none" dirty="0">
                <a:solidFill>
                  <a:srgbClr val="1967D2"/>
                </a:solidFill>
                <a:latin typeface="Google Sans"/>
                <a:ea typeface="Google Sans"/>
                <a:cs typeface="Google Sans"/>
                <a:sym typeface="Google Sans"/>
              </a:rPr>
              <a:t>Brown</a:t>
            </a:r>
            <a:r>
              <a:rPr lang="en" sz="1900" b="1" i="0" u="none" strike="noStrike" cap="none" dirty="0">
                <a:solidFill>
                  <a:srgbClr val="1967D2"/>
                </a:solidFill>
                <a:latin typeface="Google Sans"/>
                <a:ea typeface="Google Sans"/>
                <a:cs typeface="Google Sans"/>
                <a:sym typeface="Google Sans"/>
              </a:rPr>
              <a:t> </a:t>
            </a:r>
            <a:endParaRPr sz="1800" b="1" i="0" u="none" strike="noStrike" cap="none" dirty="0">
              <a:solidFill>
                <a:srgbClr val="1967D2"/>
              </a:solidFill>
              <a:latin typeface="Google Sans"/>
              <a:ea typeface="Google Sans"/>
              <a:cs typeface="Google Sans"/>
              <a:sym typeface="Google Sans"/>
            </a:endParaRPr>
          </a:p>
        </p:txBody>
      </p:sp>
      <p:sp>
        <p:nvSpPr>
          <p:cNvPr id="56" name="Google Shape;56;p13"/>
          <p:cNvSpPr txBox="1"/>
          <p:nvPr/>
        </p:nvSpPr>
        <p:spPr>
          <a:xfrm>
            <a:off x="323950" y="3614500"/>
            <a:ext cx="1501800" cy="1217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Age: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Education: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Hometown: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Family: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Occupation:</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Google Sans"/>
              <a:ea typeface="Google Sans"/>
              <a:cs typeface="Google Sans"/>
              <a:sym typeface="Google Sans"/>
            </a:endParaRPr>
          </a:p>
        </p:txBody>
      </p:sp>
      <p:sp>
        <p:nvSpPr>
          <p:cNvPr id="57" name="Google Shape;57;p13"/>
          <p:cNvSpPr txBox="1"/>
          <p:nvPr/>
        </p:nvSpPr>
        <p:spPr>
          <a:xfrm>
            <a:off x="1707849" y="3614500"/>
            <a:ext cx="1998241" cy="121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35</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chemeClr val="dk1"/>
              </a:buClr>
              <a:buSzPts val="1100"/>
              <a:buFont typeface="Arial"/>
              <a:buNone/>
            </a:pPr>
            <a:r>
              <a:rPr lang="en-US" altLang="zh-CN" sz="1400" i="0" u="none" strike="noStrike" cap="none" dirty="0">
                <a:solidFill>
                  <a:schemeClr val="dk1"/>
                </a:solidFill>
                <a:latin typeface="Google Sans"/>
                <a:ea typeface="Google Sans"/>
                <a:cs typeface="Google Sans"/>
                <a:sym typeface="Google Sans"/>
              </a:rPr>
              <a:t>Bachelor</a:t>
            </a:r>
            <a:endParaRPr sz="1400" i="0" u="none" strike="noStrike" cap="none"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GB" sz="1400" i="0" u="none" strike="noStrike" cap="none" dirty="0">
                <a:solidFill>
                  <a:srgbClr val="000000"/>
                </a:solidFill>
                <a:latin typeface="Google Sans"/>
                <a:ea typeface="Google Sans"/>
                <a:cs typeface="Google Sans"/>
                <a:sym typeface="Google Sans"/>
              </a:rPr>
              <a:t>Adelaide</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altLang="zh-CN" sz="1400" i="0" u="none" strike="noStrike" cap="none" dirty="0">
                <a:solidFill>
                  <a:srgbClr val="000000"/>
                </a:solidFill>
                <a:latin typeface="Google Sans"/>
                <a:ea typeface="Google Sans"/>
                <a:cs typeface="Google Sans"/>
                <a:sym typeface="Google Sans"/>
              </a:rPr>
              <a:t>Single father of a son</a:t>
            </a:r>
            <a:endParaRPr lang="en-US"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altLang="zh-CN" sz="1400" i="0" u="none" strike="noStrike" cap="none" dirty="0">
                <a:solidFill>
                  <a:srgbClr val="000000"/>
                </a:solidFill>
                <a:latin typeface="Google Sans"/>
                <a:ea typeface="Google Sans"/>
                <a:cs typeface="Google Sans"/>
                <a:sym typeface="Google Sans"/>
              </a:rPr>
              <a:t>Developer</a:t>
            </a:r>
            <a:endParaRPr sz="1400" i="0" u="none" strike="noStrike" cap="none" dirty="0">
              <a:solidFill>
                <a:srgbClr val="000000"/>
              </a:solidFill>
              <a:latin typeface="Google Sans"/>
              <a:ea typeface="Google Sans"/>
              <a:cs typeface="Google Sans"/>
              <a:sym typeface="Google Sans"/>
            </a:endParaRPr>
          </a:p>
        </p:txBody>
      </p:sp>
      <p:sp>
        <p:nvSpPr>
          <p:cNvPr id="58" name="Google Shape;58;p13"/>
          <p:cNvSpPr txBox="1"/>
          <p:nvPr/>
        </p:nvSpPr>
        <p:spPr>
          <a:xfrm>
            <a:off x="3651375" y="461325"/>
            <a:ext cx="5035800" cy="90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i="1" u="none" strike="noStrike" cap="none" dirty="0">
                <a:solidFill>
                  <a:srgbClr val="000000"/>
                </a:solidFill>
                <a:latin typeface="Google Sans"/>
                <a:ea typeface="Google Sans"/>
                <a:cs typeface="Google Sans"/>
                <a:sym typeface="Google Sans"/>
              </a:rPr>
              <a:t>“</a:t>
            </a:r>
            <a:r>
              <a:rPr lang="en-US" altLang="zh-CN" sz="1800" i="1" u="none" strike="noStrike" cap="none" dirty="0">
                <a:solidFill>
                  <a:srgbClr val="000000"/>
                </a:solidFill>
                <a:latin typeface="Google Sans"/>
                <a:ea typeface="Google Sans"/>
                <a:cs typeface="Google Sans"/>
                <a:sym typeface="Google Sans"/>
              </a:rPr>
              <a:t>I live a busy lifestyle and I need a café which has a cozy and inviting vibe which can help me relax.</a:t>
            </a:r>
            <a:r>
              <a:rPr lang="en" sz="1800" i="1" u="none" strike="noStrike" cap="none" dirty="0">
                <a:solidFill>
                  <a:srgbClr val="000000"/>
                </a:solidFill>
                <a:latin typeface="Google Sans"/>
                <a:ea typeface="Google Sans"/>
                <a:cs typeface="Google Sans"/>
                <a:sym typeface="Google Sans"/>
              </a:rPr>
              <a:t>” </a:t>
            </a:r>
            <a:endParaRPr sz="1800" i="1" u="none" strike="noStrike" cap="none" dirty="0">
              <a:solidFill>
                <a:srgbClr val="000000"/>
              </a:solidFill>
              <a:latin typeface="Google Sans"/>
              <a:ea typeface="Google Sans"/>
              <a:cs typeface="Google Sans"/>
              <a:sym typeface="Google Sans"/>
            </a:endParaRPr>
          </a:p>
        </p:txBody>
      </p:sp>
      <p:sp>
        <p:nvSpPr>
          <p:cNvPr id="59" name="Google Shape;59;p13"/>
          <p:cNvSpPr txBox="1"/>
          <p:nvPr/>
        </p:nvSpPr>
        <p:spPr>
          <a:xfrm>
            <a:off x="3651375" y="1370025"/>
            <a:ext cx="2522700" cy="205577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1" i="0" u="none" strike="noStrike" cap="none" dirty="0">
                <a:solidFill>
                  <a:srgbClr val="196702"/>
                </a:solidFill>
                <a:latin typeface="Google Sans"/>
                <a:ea typeface="Google Sans"/>
                <a:cs typeface="Google Sans"/>
                <a:sym typeface="Google Sans"/>
              </a:rPr>
              <a:t>Goals</a:t>
            </a:r>
            <a:r>
              <a:rPr lang="en" sz="1800" i="0" u="none" strike="noStrike" cap="none" dirty="0">
                <a:solidFill>
                  <a:srgbClr val="000000"/>
                </a:solidFill>
                <a:latin typeface="Google Sans"/>
                <a:ea typeface="Google Sans"/>
                <a:cs typeface="Google Sans"/>
                <a:sym typeface="Google Sans"/>
              </a:rPr>
              <a:t> </a:t>
            </a:r>
            <a:endParaRPr sz="1800" i="0" u="none" strike="noStrike" cap="none" dirty="0">
              <a:solidFill>
                <a:srgbClr val="000000"/>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rgbClr val="000000"/>
              </a:buClr>
              <a:buSzPts val="1400"/>
              <a:buFont typeface="Google Sans"/>
              <a:buChar char="●"/>
            </a:pPr>
            <a:r>
              <a:rPr lang="en-US" altLang="zh-CN" dirty="0">
                <a:latin typeface="Google Sans"/>
                <a:ea typeface="Google Sans"/>
                <a:cs typeface="Google Sans"/>
                <a:sym typeface="Google Sans"/>
              </a:rPr>
              <a:t>To be a great developer for their clients.</a:t>
            </a:r>
          </a:p>
          <a:p>
            <a:pPr marL="457200" marR="0" lvl="0" indent="-317500" algn="l" rtl="0">
              <a:lnSpc>
                <a:spcPct val="100000"/>
              </a:lnSpc>
              <a:spcBef>
                <a:spcPts val="0"/>
              </a:spcBef>
              <a:spcAft>
                <a:spcPts val="0"/>
              </a:spcAft>
              <a:buClr>
                <a:srgbClr val="000000"/>
              </a:buClr>
              <a:buSzPts val="1400"/>
              <a:buFont typeface="Google Sans"/>
              <a:buChar char="●"/>
            </a:pPr>
            <a:r>
              <a:rPr lang="en-US" altLang="zh-CN" sz="1400" i="0" u="none" strike="noStrike" cap="none" dirty="0">
                <a:solidFill>
                  <a:srgbClr val="000000"/>
                </a:solidFill>
                <a:latin typeface="Google Sans"/>
                <a:ea typeface="Google Sans"/>
                <a:cs typeface="Google Sans"/>
                <a:sym typeface="Google Sans"/>
              </a:rPr>
              <a:t>To maintain a good work-life balance while enjoying the café vibe </a:t>
            </a:r>
            <a:endParaRPr sz="1400" i="0" u="none" strike="noStrike" cap="none" dirty="0">
              <a:solidFill>
                <a:srgbClr val="000000"/>
              </a:solidFill>
              <a:latin typeface="Google Sans"/>
              <a:ea typeface="Google Sans"/>
              <a:cs typeface="Google Sans"/>
              <a:sym typeface="Google Sans"/>
            </a:endParaRPr>
          </a:p>
        </p:txBody>
      </p:sp>
      <p:sp>
        <p:nvSpPr>
          <p:cNvPr id="60" name="Google Shape;60;p13"/>
          <p:cNvSpPr txBox="1"/>
          <p:nvPr/>
        </p:nvSpPr>
        <p:spPr>
          <a:xfrm>
            <a:off x="6326475" y="1275735"/>
            <a:ext cx="2522700" cy="215006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800" b="1" i="0" u="none" strike="noStrike" cap="none" dirty="0">
                <a:solidFill>
                  <a:srgbClr val="C5221F"/>
                </a:solidFill>
                <a:latin typeface="Google Sans"/>
                <a:ea typeface="Google Sans"/>
                <a:cs typeface="Google Sans"/>
                <a:sym typeface="Google Sans"/>
              </a:rPr>
              <a:t>Frustrations</a:t>
            </a:r>
            <a:r>
              <a:rPr lang="en" sz="1600" b="1" i="0" u="none" strike="noStrike" cap="none" dirty="0">
                <a:solidFill>
                  <a:schemeClr val="dk1"/>
                </a:solidFill>
                <a:latin typeface="Google Sans"/>
                <a:ea typeface="Google Sans"/>
                <a:cs typeface="Google Sans"/>
                <a:sym typeface="Google Sans"/>
              </a:rPr>
              <a:t> </a:t>
            </a:r>
            <a:endParaRPr sz="1600" b="1" i="0" u="none" strike="noStrike" cap="none" dirty="0">
              <a:solidFill>
                <a:schemeClr val="dk1"/>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chemeClr val="dk1"/>
              </a:buClr>
              <a:buSzPts val="1400"/>
              <a:buFont typeface="Google Sans"/>
              <a:buChar char="●"/>
            </a:pPr>
            <a:r>
              <a:rPr lang="en" sz="1200" dirty="0">
                <a:solidFill>
                  <a:schemeClr val="dk1"/>
                </a:solidFill>
                <a:latin typeface="Google Sans"/>
                <a:ea typeface="Google Sans"/>
                <a:cs typeface="Google Sans"/>
                <a:sym typeface="Google Sans"/>
              </a:rPr>
              <a:t>“</a:t>
            </a:r>
            <a:r>
              <a:rPr lang="en-US" altLang="zh-CN" sz="1200" dirty="0">
                <a:solidFill>
                  <a:schemeClr val="dk1"/>
                </a:solidFill>
                <a:latin typeface="Google Sans"/>
                <a:ea typeface="Google Sans"/>
                <a:cs typeface="Google Sans"/>
                <a:sym typeface="Google Sans"/>
              </a:rPr>
              <a:t>The cafes are not well designed and bring me little relaxation.</a:t>
            </a:r>
            <a:r>
              <a:rPr lang="en" sz="1200" dirty="0">
                <a:solidFill>
                  <a:schemeClr val="dk1"/>
                </a:solidFill>
                <a:latin typeface="Google Sans"/>
                <a:ea typeface="Google Sans"/>
                <a:cs typeface="Google Sans"/>
                <a:sym typeface="Google Sans"/>
              </a:rPr>
              <a:t>”</a:t>
            </a:r>
          </a:p>
          <a:p>
            <a:pPr marL="457200" marR="0" lvl="0" indent="-317500" algn="l" rtl="0">
              <a:lnSpc>
                <a:spcPct val="100000"/>
              </a:lnSpc>
              <a:spcBef>
                <a:spcPts val="0"/>
              </a:spcBef>
              <a:spcAft>
                <a:spcPts val="0"/>
              </a:spcAft>
              <a:buClr>
                <a:schemeClr val="dk1"/>
              </a:buClr>
              <a:buSzPts val="1400"/>
              <a:buFont typeface="Google Sans"/>
              <a:buChar char="●"/>
            </a:pPr>
            <a:r>
              <a:rPr lang="en" sz="1200" dirty="0">
                <a:solidFill>
                  <a:schemeClr val="dk1"/>
                </a:solidFill>
                <a:latin typeface="Google Sans"/>
                <a:ea typeface="Google Sans"/>
                <a:cs typeface="Google Sans"/>
                <a:sym typeface="Google Sans"/>
              </a:rPr>
              <a:t>“</a:t>
            </a:r>
            <a:r>
              <a:rPr lang="en-US" altLang="zh-CN" sz="1200" dirty="0">
                <a:solidFill>
                  <a:schemeClr val="dk1"/>
                </a:solidFill>
                <a:latin typeface="Google Sans"/>
                <a:ea typeface="Google Sans"/>
                <a:cs typeface="Google Sans"/>
                <a:sym typeface="Google Sans"/>
              </a:rPr>
              <a:t>The cafes’ website design doesn’t not consider people with low vision like me.</a:t>
            </a:r>
            <a:r>
              <a:rPr lang="en" sz="1200" dirty="0">
                <a:solidFill>
                  <a:schemeClr val="dk1"/>
                </a:solidFill>
                <a:latin typeface="Google Sans"/>
                <a:ea typeface="Google Sans"/>
                <a:cs typeface="Google Sans"/>
                <a:sym typeface="Google Sans"/>
              </a:rPr>
              <a:t>”</a:t>
            </a:r>
          </a:p>
          <a:p>
            <a:pPr marL="457200" marR="0" lvl="0" indent="-317500" algn="l" rtl="0">
              <a:lnSpc>
                <a:spcPct val="100000"/>
              </a:lnSpc>
              <a:spcBef>
                <a:spcPts val="0"/>
              </a:spcBef>
              <a:spcAft>
                <a:spcPts val="0"/>
              </a:spcAft>
              <a:buClr>
                <a:schemeClr val="dk1"/>
              </a:buClr>
              <a:buSzPts val="1400"/>
              <a:buFont typeface="Google Sans"/>
              <a:buChar char="●"/>
            </a:pPr>
            <a:r>
              <a:rPr lang="en" sz="1200" dirty="0">
                <a:solidFill>
                  <a:schemeClr val="dk1"/>
                </a:solidFill>
                <a:latin typeface="Google Sans"/>
                <a:ea typeface="Google Sans"/>
                <a:cs typeface="Google Sans"/>
                <a:sym typeface="Google Sans"/>
              </a:rPr>
              <a:t>“</a:t>
            </a:r>
            <a:r>
              <a:rPr lang="en-US" altLang="zh-CN" sz="1200" dirty="0">
                <a:solidFill>
                  <a:schemeClr val="dk1"/>
                </a:solidFill>
                <a:latin typeface="Google Sans"/>
                <a:ea typeface="Google Sans"/>
                <a:cs typeface="Google Sans"/>
                <a:sym typeface="Google Sans"/>
              </a:rPr>
              <a:t>The cafes are too far away from my home”</a:t>
            </a:r>
            <a:endParaRPr lang="en" sz="1200" dirty="0">
              <a:solidFill>
                <a:schemeClr val="dk1"/>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chemeClr val="dk1"/>
              </a:buClr>
              <a:buSzPts val="1400"/>
              <a:buFont typeface="Google Sans"/>
              <a:buChar char="●"/>
            </a:pPr>
            <a:endParaRPr sz="1200" i="0" u="none" strike="noStrike" cap="none" dirty="0">
              <a:solidFill>
                <a:srgbClr val="000000"/>
              </a:solidFill>
              <a:latin typeface="Google Sans"/>
              <a:ea typeface="Google Sans"/>
              <a:cs typeface="Google Sans"/>
              <a:sym typeface="Google Sans"/>
            </a:endParaRPr>
          </a:p>
        </p:txBody>
      </p:sp>
      <p:sp>
        <p:nvSpPr>
          <p:cNvPr id="61" name="Google Shape;61;p13"/>
          <p:cNvSpPr txBox="1"/>
          <p:nvPr/>
        </p:nvSpPr>
        <p:spPr>
          <a:xfrm>
            <a:off x="3651375" y="3547775"/>
            <a:ext cx="5197800" cy="1242300"/>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i="0" u="none" strike="noStrike" cap="none" dirty="0">
                <a:solidFill>
                  <a:srgbClr val="000000"/>
                </a:solidFill>
                <a:latin typeface="Google Sans"/>
                <a:ea typeface="Google Sans"/>
                <a:cs typeface="Google Sans"/>
                <a:sym typeface="Google Sans"/>
              </a:rPr>
              <a:t>John is a developer with a busy and demanding schedule. They work as an Android developer in a mid-sized IT company, and volunteer for a local charitable organization. John has low vision for which they use tools and technologies that can help make reading and work like programming accessible. But not all products provide these tools. John would like the web app providing technologies like text-to-speech.</a:t>
            </a:r>
          </a:p>
        </p:txBody>
      </p:sp>
    </p:spTree>
    <p:extLst>
      <p:ext uri="{BB962C8B-B14F-4D97-AF65-F5344CB8AC3E}">
        <p14:creationId xmlns:p14="http://schemas.microsoft.com/office/powerpoint/2010/main" val="291771818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TotalTime>
  <Words>845</Words>
  <Application>Microsoft Office PowerPoint</Application>
  <PresentationFormat>全屏显示(16:9)</PresentationFormat>
  <Paragraphs>98</Paragraphs>
  <Slides>5</Slides>
  <Notes>5</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5</vt:i4>
      </vt:variant>
    </vt:vector>
  </HeadingPairs>
  <TitlesOfParts>
    <vt:vector size="8" baseType="lpstr">
      <vt:lpstr>Arial</vt:lpstr>
      <vt:lpstr>Google Sans</vt:lpstr>
      <vt:lpstr>Simple Light</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KM5391</cp:lastModifiedBy>
  <cp:revision>22</cp:revision>
  <dcterms:modified xsi:type="dcterms:W3CDTF">2023-10-02T13:21:09Z</dcterms:modified>
</cp:coreProperties>
</file>