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146847057" r:id="rId12"/>
    <p:sldId id="2146847058" r:id="rId13"/>
    <p:sldId id="267"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840" y="-45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r>
              <a:rPr lang="en-US" b="1" dirty="0" smtClean="0">
                <a:solidFill>
                  <a:schemeClr val="accent1"/>
                </a:solidFill>
                <a:latin typeface="Arial" panose="020B0604020202020204" pitchFamily="34" charset="0"/>
                <a:cs typeface="Arial" panose="020B0604020202020204" pitchFamily="34" charset="0"/>
              </a:rPr>
              <a:t>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PAISALRAHUMAN.M, B.TECH IT,</a:t>
            </a:r>
          </a:p>
          <a:p>
            <a:r>
              <a:rPr lang="en-US" sz="2000" b="1" dirty="0" smtClean="0">
                <a:solidFill>
                  <a:schemeClr val="accent1">
                    <a:lumMod val="75000"/>
                  </a:schemeClr>
                </a:solidFill>
                <a:latin typeface="Arial"/>
                <a:cs typeface="Arial"/>
              </a:rPr>
              <a:t>JKKN COLLEGE OF ENGINEERING AND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3200" dirty="0" err="1" smtClean="0"/>
              <a:t>Keyloggers</a:t>
            </a:r>
            <a:r>
              <a:rPr lang="en-US" sz="3200" dirty="0" smtClean="0"/>
              <a:t> can be deployed through various means, including malicious email attachments, compromised websites, or even physical access to a computer. Protecting against </a:t>
            </a:r>
            <a:r>
              <a:rPr lang="en-US" sz="3200" dirty="0" err="1" smtClean="0"/>
              <a:t>keyloggers</a:t>
            </a:r>
            <a:r>
              <a:rPr lang="en-US" sz="3200" dirty="0" smtClean="0"/>
              <a:t> requires a multi-layered approach. This includes using reputable antivirus software, keeping systems and software updated, being cautious of phishing attempts, and using secure passwords and authentication methods</a:t>
            </a:r>
            <a:r>
              <a:rPr lang="en-US" sz="2400" dirty="0" smtClean="0"/>
              <a:t>.</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3600" dirty="0" smtClean="0"/>
              <a:t>In conclusion, the proliferation of </a:t>
            </a:r>
            <a:r>
              <a:rPr lang="en-US" sz="3600" dirty="0" err="1" smtClean="0"/>
              <a:t>keyloggers</a:t>
            </a:r>
            <a:r>
              <a:rPr lang="en-US" sz="3600" dirty="0" smtClean="0"/>
              <a:t> poses a serious threat to individuals and organizations in today's digital age. These stealthy software tools can capture sensitive information without the user's knowledge, leading to identity theft, financial loss, and privacy breaches.</a:t>
            </a:r>
            <a:endParaRPr lang="en-IN" sz="3600" dirty="0"/>
          </a:p>
        </p:txBody>
      </p:sp>
    </p:spTree>
    <p:extLst>
      <p:ext uri="{BB962C8B-B14F-4D97-AF65-F5344CB8AC3E}">
        <p14:creationId xmlns:p14="http://schemas.microsoft.com/office/powerpoint/2010/main" xmlns=""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dirty="0" smtClean="0">
                <a:solidFill>
                  <a:schemeClr val="accent1"/>
                </a:solidFill>
                <a:latin typeface="Arial"/>
                <a:cs typeface="Arial"/>
              </a:rPr>
              <a:t/>
            </a:r>
            <a:br>
              <a:rPr lang="en-US" b="1" dirty="0" smtClean="0">
                <a:solidFill>
                  <a:schemeClr val="accent1"/>
                </a:solidFill>
                <a:latin typeface="Arial"/>
                <a:cs typeface="Arial"/>
              </a:rPr>
            </a:br>
            <a:r>
              <a:rPr lang="en-US" b="1" dirty="0" smtClean="0">
                <a:solidFill>
                  <a:schemeClr val="accent1"/>
                </a:solidFill>
                <a:latin typeface="Arial"/>
                <a:cs typeface="Arial"/>
              </a:rPr>
              <a:t> </a:t>
            </a:r>
            <a:r>
              <a:rPr lang="en-US" sz="4000" b="1" dirty="0" smtClean="0">
                <a:solidFill>
                  <a:schemeClr val="accent1"/>
                </a:solidFill>
                <a:latin typeface="Arial"/>
                <a:cs typeface="Arial"/>
              </a:rPr>
              <a:t>Future scope</a:t>
            </a:r>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r>
              <a:rPr lang="en-US" sz="3200" dirty="0" smtClean="0"/>
              <a:t>In </a:t>
            </a:r>
            <a:r>
              <a:rPr lang="en-US" sz="3200" dirty="0" smtClean="0"/>
              <a:t>the future, </a:t>
            </a:r>
            <a:r>
              <a:rPr lang="en-US" sz="3200" dirty="0" err="1" smtClean="0"/>
              <a:t>keyloggers</a:t>
            </a:r>
            <a:r>
              <a:rPr lang="en-US" sz="3200" dirty="0" smtClean="0"/>
              <a:t> are expected to become more sophisticated, using techniques like polymorphism to evade detection. They may also target mobile devices and </a:t>
            </a:r>
            <a:r>
              <a:rPr lang="en-US" sz="3200" dirty="0" err="1" smtClean="0"/>
              <a:t>IoT</a:t>
            </a:r>
            <a:r>
              <a:rPr lang="en-US" sz="3200" dirty="0" smtClean="0"/>
              <a:t> devices as people increasingly use these for sensitive transactions. </a:t>
            </a:r>
            <a:r>
              <a:rPr lang="en-US" sz="3200" dirty="0" err="1" smtClean="0"/>
              <a:t>Cybersecurity</a:t>
            </a:r>
            <a:r>
              <a:rPr lang="en-US" sz="3200" dirty="0" smtClean="0"/>
              <a:t> professionals will need to develop more advanced defense mechanisms, such as behavior-based detection systems, to counter these evolving threats.</a:t>
            </a:r>
            <a:endParaRPr lang="en-US" sz="2000" dirty="0" smtClean="0"/>
          </a:p>
          <a:p>
            <a:pPr marL="305435" indent="-305435">
              <a:buNone/>
            </a:pP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800" dirty="0" smtClean="0"/>
              <a:t>Since </a:t>
            </a:r>
            <a:r>
              <a:rPr lang="en-US" sz="2800" dirty="0" smtClean="0"/>
              <a:t>my responses are based on general knowledge and trends in </a:t>
            </a:r>
            <a:r>
              <a:rPr lang="en-US" sz="2800" dirty="0" err="1" smtClean="0"/>
              <a:t>cybersecurity</a:t>
            </a:r>
            <a:r>
              <a:rPr lang="en-US" sz="2800" dirty="0" smtClean="0"/>
              <a:t>, they don't refer to specific sources. However, you can find relevant information in </a:t>
            </a:r>
            <a:r>
              <a:rPr lang="en-US" sz="2800" dirty="0" err="1" smtClean="0"/>
              <a:t>cybersecurity</a:t>
            </a:r>
            <a:r>
              <a:rPr lang="en-US" sz="2800" dirty="0" smtClean="0"/>
              <a:t> publications, research papers, and reports from organizations like the </a:t>
            </a:r>
            <a:r>
              <a:rPr lang="en-US" sz="2800" dirty="0" err="1" smtClean="0"/>
              <a:t>Cybersecurity</a:t>
            </a:r>
            <a:r>
              <a:rPr lang="en-US" sz="2800" dirty="0" smtClean="0"/>
              <a:t> and Infrastructure Security Agency (CISA), the National Institute of Standards and Technology (NIST), and </a:t>
            </a:r>
            <a:r>
              <a:rPr lang="en-US" sz="2800" dirty="0" err="1" smtClean="0"/>
              <a:t>cybersecurity</a:t>
            </a:r>
            <a:r>
              <a:rPr lang="en-US" sz="2800" dirty="0" smtClean="0"/>
              <a:t> companies like Symantec, McAfee, and </a:t>
            </a:r>
            <a:r>
              <a:rPr lang="en-US" sz="2800" dirty="0" err="1" smtClean="0"/>
              <a:t>Kaspersky</a:t>
            </a:r>
            <a:r>
              <a:rPr lang="en-US" sz="2800" dirty="0" smtClean="0"/>
              <a:t>. These sources often provide insights into current trends and future predictions regarding </a:t>
            </a:r>
            <a:r>
              <a:rPr lang="en-US" sz="2800" dirty="0" err="1" smtClean="0"/>
              <a:t>keyloggers</a:t>
            </a:r>
            <a:r>
              <a:rPr lang="en-US" sz="2800" dirty="0" smtClean="0"/>
              <a:t> and other </a:t>
            </a:r>
            <a:r>
              <a:rPr lang="en-US" sz="2800" dirty="0" err="1" smtClean="0"/>
              <a:t>cybersecurity</a:t>
            </a:r>
            <a:r>
              <a:rPr lang="en-US" sz="2800" dirty="0" smtClean="0"/>
              <a:t> threats.</a:t>
            </a:r>
            <a:endParaRPr lang="en-IN" sz="2800" dirty="0"/>
          </a:p>
        </p:txBody>
      </p:sp>
    </p:spTree>
    <p:extLst>
      <p:ext uri="{BB962C8B-B14F-4D97-AF65-F5344CB8AC3E}">
        <p14:creationId xmlns:p14="http://schemas.microsoft.com/office/powerpoint/2010/main" xmlns=""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395253" y="1218582"/>
            <a:ext cx="11029615" cy="4673324"/>
          </a:xfrm>
        </p:spPr>
        <p:txBody>
          <a:bodyPr>
            <a:noAutofit/>
          </a:bodyPr>
          <a:lstStyle/>
          <a:p>
            <a:pPr marL="305435" indent="-305435"/>
            <a:r>
              <a:rPr lang="en-US" sz="2400" b="1" dirty="0" smtClean="0"/>
              <a:t>In today's digital age, where </a:t>
            </a:r>
            <a:r>
              <a:rPr lang="en-US" sz="2400" b="1" dirty="0" err="1" smtClean="0"/>
              <a:t>cybersecurity</a:t>
            </a:r>
            <a:r>
              <a:rPr lang="en-US" sz="2400" b="1" dirty="0" smtClean="0"/>
              <a:t> threats loom large, one of the significant concerns is the proliferation of </a:t>
            </a:r>
            <a:r>
              <a:rPr lang="en-US" sz="2400" b="1" dirty="0" err="1" smtClean="0"/>
              <a:t>keyloggers</a:t>
            </a:r>
            <a:r>
              <a:rPr lang="en-US" sz="2400" b="1" dirty="0" smtClean="0"/>
              <a:t>, stealthy software tools designed to monitor and record keystrokes on a user's computer without their knowledge. </a:t>
            </a:r>
            <a:r>
              <a:rPr lang="en-US" sz="2400" b="1" dirty="0" err="1" smtClean="0"/>
              <a:t>Keyloggers</a:t>
            </a:r>
            <a:r>
              <a:rPr lang="en-US" sz="2400" b="1" dirty="0" smtClean="0"/>
              <a:t>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sz="2000" dirty="0" smtClean="0"/>
          </a:p>
          <a:p>
            <a:pPr marL="0" indent="0">
              <a:buNone/>
            </a:pPr>
            <a:r>
              <a:rPr lang="en-US" sz="2000" dirty="0" smtClean="0">
                <a:latin typeface="Arial" pitchFamily="34" charset="0"/>
                <a:cs typeface="Arial" pitchFamily="34" charset="0"/>
              </a:rPr>
              <a:t>Deploy Advanced Endpoint Protection: Implement robust endpoint protection solutions equipped with behavior-based detection mechanisms to identify and block </a:t>
            </a:r>
            <a:r>
              <a:rPr lang="en-US" sz="2000" dirty="0" err="1" smtClean="0">
                <a:latin typeface="Arial" pitchFamily="34" charset="0"/>
                <a:cs typeface="Arial" pitchFamily="34" charset="0"/>
              </a:rPr>
              <a:t>keyloggers</a:t>
            </a:r>
            <a:r>
              <a:rPr lang="en-US" sz="2000" dirty="0" smtClean="0">
                <a:latin typeface="Arial" pitchFamily="34" charset="0"/>
                <a:cs typeface="Arial" pitchFamily="34" charset="0"/>
              </a:rPr>
              <a:t> in real-time</a:t>
            </a:r>
            <a:r>
              <a:rPr lang="en-US" sz="2000" dirty="0" smtClean="0">
                <a:latin typeface="Arial" pitchFamily="34" charset="0"/>
                <a:cs typeface="Arial" pitchFamily="34" charset="0"/>
              </a:rPr>
              <a:t>.</a:t>
            </a:r>
          </a:p>
          <a:p>
            <a:pPr marL="0" indent="0">
              <a:buNone/>
            </a:pPr>
            <a:r>
              <a:rPr lang="en-US" sz="2000" dirty="0" smtClean="0">
                <a:latin typeface="Arial" pitchFamily="34" charset="0"/>
                <a:cs typeface="Arial" pitchFamily="34" charset="0"/>
              </a:rPr>
              <a:t>Adopt </a:t>
            </a:r>
            <a:r>
              <a:rPr lang="en-US" sz="2000" dirty="0" smtClean="0">
                <a:latin typeface="Arial" pitchFamily="34" charset="0"/>
                <a:cs typeface="Arial" pitchFamily="34" charset="0"/>
              </a:rPr>
              <a:t>Encryption Technologies: Utilize encryption protocols for sensitive data transmission and storage, rendering intercepted keystrokes indecipherable to potential attackers</a:t>
            </a:r>
            <a:r>
              <a:rPr lang="en-US" sz="2000" dirty="0" smtClean="0">
                <a:latin typeface="Arial" pitchFamily="34" charset="0"/>
                <a:cs typeface="Arial" pitchFamily="34" charset="0"/>
              </a:rPr>
              <a:t>.</a:t>
            </a: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Employ Multi-Factor Authentication: Implement multi-factor authentication (MFA) to add an additional layer of security, mitigating the risk of unauthorized access even if passwords are compromised</a:t>
            </a:r>
            <a:r>
              <a:rPr lang="en-US" sz="2000" dirty="0" smtClean="0">
                <a:latin typeface="Arial" pitchFamily="34" charset="0"/>
                <a:cs typeface="Arial" pitchFamily="34" charset="0"/>
              </a:rPr>
              <a:t>.</a:t>
            </a: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Regular Security Audits: Conduct regular security audits and penetration testing to proactively identify and address vulnerabilities in systems and networks, including potential </a:t>
            </a:r>
            <a:r>
              <a:rPr lang="en-US" sz="2000" dirty="0" err="1" smtClean="0">
                <a:latin typeface="Arial" pitchFamily="34" charset="0"/>
                <a:cs typeface="Arial" pitchFamily="34" charset="0"/>
              </a:rPr>
              <a:t>keylogger</a:t>
            </a:r>
            <a:r>
              <a:rPr lang="en-US" sz="2000" dirty="0" smtClean="0">
                <a:latin typeface="Arial" pitchFamily="34" charset="0"/>
                <a:cs typeface="Arial" pitchFamily="34" charset="0"/>
              </a:rPr>
              <a:t> threats</a:t>
            </a:r>
            <a:r>
              <a:rPr lang="en-US" sz="2000" dirty="0" smtClean="0">
                <a:latin typeface="Arial" pitchFamily="34" charset="0"/>
                <a:cs typeface="Arial" pitchFamily="34" charset="0"/>
              </a:rPr>
              <a:t>.</a:t>
            </a: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Employee Training and </a:t>
            </a:r>
            <a:r>
              <a:rPr lang="en-US" sz="2000" dirty="0" err="1" smtClean="0">
                <a:latin typeface="Arial" pitchFamily="34" charset="0"/>
                <a:cs typeface="Arial" pitchFamily="34" charset="0"/>
              </a:rPr>
              <a:t>Awa</a:t>
            </a:r>
            <a:r>
              <a:rPr lang="en-US" sz="2000" dirty="0" err="1" smtClean="0">
                <a:latin typeface="Arial" pitchFamily="34" charset="0"/>
                <a:cs typeface="Arial" pitchFamily="34" charset="0"/>
              </a:rPr>
              <a:t>keyloggers</a:t>
            </a:r>
            <a:r>
              <a:rPr lang="en-US" sz="2000" dirty="0" smtClean="0">
                <a:latin typeface="Arial" pitchFamily="34" charset="0"/>
                <a:cs typeface="Arial" pitchFamily="34" charset="0"/>
              </a:rPr>
              <a:t> and promoting safe computing practices to prevent their infiltration and mitigate their </a:t>
            </a:r>
            <a:r>
              <a:rPr lang="en-US" sz="2000" dirty="0" err="1" smtClean="0">
                <a:latin typeface="Arial" pitchFamily="34" charset="0"/>
                <a:cs typeface="Arial" pitchFamily="34" charset="0"/>
              </a:rPr>
              <a:t>impact.</a:t>
            </a:r>
            <a:r>
              <a:rPr lang="en-US" sz="2000" dirty="0" err="1" smtClean="0">
                <a:latin typeface="Arial" pitchFamily="34" charset="0"/>
                <a:cs typeface="Arial" pitchFamily="34" charset="0"/>
              </a:rPr>
              <a:t>reness</a:t>
            </a:r>
            <a:r>
              <a:rPr lang="en-US" sz="2000" dirty="0" smtClean="0">
                <a:latin typeface="Arial" pitchFamily="34" charset="0"/>
                <a:cs typeface="Arial" pitchFamily="34" charset="0"/>
              </a:rPr>
              <a:t>: Provide comprehensive </a:t>
            </a:r>
            <a:r>
              <a:rPr lang="en-US" sz="2000" dirty="0" err="1" smtClean="0">
                <a:latin typeface="Arial" pitchFamily="34" charset="0"/>
                <a:cs typeface="Arial" pitchFamily="34" charset="0"/>
              </a:rPr>
              <a:t>cybersecurity</a:t>
            </a:r>
            <a:r>
              <a:rPr lang="en-US" sz="2000" dirty="0" smtClean="0">
                <a:latin typeface="Arial" pitchFamily="34" charset="0"/>
                <a:cs typeface="Arial" pitchFamily="34" charset="0"/>
              </a:rPr>
              <a:t> training to employees, raising awareness about the dangers </a:t>
            </a:r>
            <a:r>
              <a:rPr lang="en-US" sz="2000" dirty="0" smtClean="0">
                <a:latin typeface="Arial" pitchFamily="34" charset="0"/>
                <a:cs typeface="Arial" pitchFamily="34" charset="0"/>
              </a:rPr>
              <a:t>of</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02026"/>
            <a:ext cx="11029615" cy="5022574"/>
          </a:xfrm>
        </p:spPr>
        <p:txBody>
          <a:bodyPr>
            <a:normAutofit/>
          </a:bodyPr>
          <a:lstStyle/>
          <a:p>
            <a:pPr marL="0" indent="0">
              <a:buNone/>
            </a:pPr>
            <a:r>
              <a:rPr lang="en-IN" sz="2800" b="1" dirty="0">
                <a:solidFill>
                  <a:srgbClr val="0F0F0F"/>
                </a:solidFill>
                <a:ea typeface="+mn-lt"/>
                <a:cs typeface="+mn-lt"/>
              </a:rPr>
              <a:t>The "System Approach" section outlines the overall strategy and methodology for developing and implementing the rental bike prediction system. Here's a suggested structure for this </a:t>
            </a:r>
            <a:r>
              <a:rPr lang="en-IN" sz="2800" b="1" dirty="0" smtClean="0">
                <a:solidFill>
                  <a:srgbClr val="0F0F0F"/>
                </a:solidFill>
                <a:ea typeface="+mn-lt"/>
                <a:cs typeface="+mn-lt"/>
              </a:rPr>
              <a:t>section:</a:t>
            </a:r>
          </a:p>
          <a:p>
            <a:pPr marL="305435" indent="-305435"/>
            <a:r>
              <a:rPr lang="en-US" sz="2800" b="1" dirty="0" smtClean="0"/>
              <a:t>Regulatory Compliance and </a:t>
            </a:r>
            <a:r>
              <a:rPr lang="en-US" sz="2800" b="1" dirty="0" smtClean="0"/>
              <a:t>Governance</a:t>
            </a:r>
          </a:p>
          <a:p>
            <a:pPr marL="305435" indent="-305435"/>
            <a:r>
              <a:rPr lang="en-US" sz="2800" b="1" dirty="0" smtClean="0"/>
              <a:t>Education and </a:t>
            </a:r>
            <a:r>
              <a:rPr lang="en-US" sz="2800" b="1" dirty="0" smtClean="0"/>
              <a:t>Training</a:t>
            </a:r>
          </a:p>
          <a:p>
            <a:pPr marL="305435" indent="-305435"/>
            <a:r>
              <a:rPr lang="en-US" sz="2800" b="1" dirty="0" smtClean="0"/>
              <a:t>Response and </a:t>
            </a:r>
            <a:r>
              <a:rPr lang="en-US" sz="2800" b="1" dirty="0" smtClean="0"/>
              <a:t>Mitigation</a:t>
            </a:r>
          </a:p>
          <a:p>
            <a:pPr marL="305435" indent="-305435"/>
            <a:r>
              <a:rPr lang="en-US" sz="2800" b="1" dirty="0" smtClean="0"/>
              <a:t>Detection and </a:t>
            </a:r>
            <a:r>
              <a:rPr lang="en-US" sz="2800" b="1" dirty="0" smtClean="0"/>
              <a:t>Monitoring</a:t>
            </a:r>
          </a:p>
          <a:p>
            <a:r>
              <a:rPr lang="en-US" sz="2800" b="1" dirty="0" smtClean="0"/>
              <a:t>Preventive </a:t>
            </a:r>
            <a:r>
              <a:rPr lang="en-US" sz="2800" b="1" dirty="0" smtClean="0"/>
              <a:t>Measures</a:t>
            </a:r>
            <a:endParaRPr lang="en-US" sz="2800" dirty="0" smtClean="0"/>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419100" y="1302026"/>
            <a:ext cx="11286958" cy="5555974"/>
          </a:xfrm>
        </p:spPr>
        <p:txBody>
          <a:bodyPr>
            <a:noAutofit/>
          </a:bodyPr>
          <a:lstStyle/>
          <a:p>
            <a:pPr>
              <a:buNone/>
            </a:pPr>
            <a:r>
              <a:rPr lang="en-US" sz="2400" dirty="0" smtClean="0"/>
              <a:t>Algorithm:</a:t>
            </a:r>
          </a:p>
          <a:p>
            <a:r>
              <a:rPr lang="en-US" sz="1800" dirty="0" smtClean="0"/>
              <a:t>software can detect and prevent the latest </a:t>
            </a:r>
            <a:r>
              <a:rPr lang="en-US" sz="1800" dirty="0" err="1" smtClean="0"/>
              <a:t>keyloggers</a:t>
            </a:r>
            <a:r>
              <a:rPr lang="en-US" sz="1800" dirty="0" smtClean="0"/>
              <a:t> and malware threats.</a:t>
            </a:r>
          </a:p>
          <a:p>
            <a:r>
              <a:rPr lang="en-US" sz="1800" dirty="0" smtClean="0"/>
              <a:t>Regularly update the operating system and software: Keeping the operating system, web browsers, and other software applications </a:t>
            </a:r>
            <a:r>
              <a:rPr lang="en-US" sz="1800" dirty="0" smtClean="0"/>
              <a:t>Install </a:t>
            </a:r>
            <a:r>
              <a:rPr lang="en-US" sz="1800" dirty="0" smtClean="0"/>
              <a:t>and update antivirus and anti-malware software: This involves selecting a reputable antivirus and anti-malware solution and installing it on all computer systems. Regular updates are crucial to ensure that the </a:t>
            </a:r>
            <a:r>
              <a:rPr lang="en-US" sz="1800" dirty="0" smtClean="0"/>
              <a:t>up </a:t>
            </a:r>
            <a:r>
              <a:rPr lang="en-US" sz="1800" dirty="0" smtClean="0"/>
              <a:t>to date is essential to address known vulnerabilities that </a:t>
            </a:r>
            <a:r>
              <a:rPr lang="en-US" sz="1800" dirty="0" err="1" smtClean="0"/>
              <a:t>keyloggers</a:t>
            </a:r>
            <a:r>
              <a:rPr lang="en-US" sz="1800" dirty="0" smtClean="0"/>
              <a:t> can exploit. Software updates often include security patches that help protect against </a:t>
            </a:r>
            <a:r>
              <a:rPr lang="en-US" sz="1800" dirty="0" err="1" smtClean="0"/>
              <a:t>keylogger</a:t>
            </a:r>
            <a:r>
              <a:rPr lang="en-US" sz="1800" dirty="0" smtClean="0"/>
              <a:t> attacks.</a:t>
            </a:r>
          </a:p>
          <a:p>
            <a:endParaRPr lang="en-US" sz="1200" dirty="0" smtClean="0"/>
          </a:p>
          <a:p>
            <a:r>
              <a:rPr lang="en-US" sz="2000" dirty="0" smtClean="0"/>
              <a:t>Be cautious of phishing attempts: Phishing emails and malicious links are common delivery methods for </a:t>
            </a:r>
            <a:r>
              <a:rPr lang="en-US" sz="2000" dirty="0" err="1" smtClean="0"/>
              <a:t>keyloggers</a:t>
            </a:r>
            <a:r>
              <a:rPr lang="en-US" sz="2000" dirty="0" smtClean="0"/>
              <a:t>. It's important to educate users about the signs of phishing attempts and provide guidance on how to avoid falling victim to them. Caution should be exercised when clicking on links or downloading attachments from unknown or suspicious sources.</a:t>
            </a:r>
          </a:p>
          <a:p>
            <a:pPr>
              <a:buNone/>
            </a:pPr>
            <a:r>
              <a:rPr lang="en-US" sz="1100" dirty="0" smtClean="0"/>
              <a:t/>
            </a:r>
            <a:br>
              <a:rPr lang="en-US" sz="1100" dirty="0" smtClean="0"/>
            </a:br>
            <a:endParaRPr lang="en-US" sz="1100" dirty="0" smtClean="0"/>
          </a:p>
          <a:p>
            <a:pPr marL="305435" indent="-305435"/>
            <a:endParaRPr lang="en-IN" sz="1100"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23850" y="1257300"/>
            <a:ext cx="11315700" cy="5600700"/>
          </a:xfrm>
        </p:spPr>
        <p:txBody>
          <a:bodyPr>
            <a:noAutofit/>
          </a:bodyPr>
          <a:lstStyle/>
          <a:p>
            <a:r>
              <a:rPr lang="en-US" sz="2400" dirty="0" smtClean="0"/>
              <a:t>Use a virtual private network (VPN): A VPN encrypts internet traffic, making it more difficult for </a:t>
            </a:r>
            <a:r>
              <a:rPr lang="en-US" sz="2400" dirty="0" err="1" smtClean="0"/>
              <a:t>keyloggers</a:t>
            </a:r>
            <a:r>
              <a:rPr lang="en-US" sz="2400" dirty="0" smtClean="0"/>
              <a:t> to intercept sensitive information. Deploying VPN solutions, especially when accessing the internet through public Wi-Fi networks, can help protect against </a:t>
            </a:r>
            <a:r>
              <a:rPr lang="en-US" sz="2400" dirty="0" err="1" smtClean="0"/>
              <a:t>keylogger</a:t>
            </a:r>
            <a:r>
              <a:rPr lang="en-US" sz="2400" dirty="0" smtClean="0"/>
              <a:t> attacks.</a:t>
            </a:r>
          </a:p>
          <a:p>
            <a:r>
              <a:rPr lang="en-US" sz="2400" dirty="0" smtClean="0"/>
              <a:t> </a:t>
            </a:r>
            <a:r>
              <a:rPr lang="en-US" sz="2400" dirty="0" smtClean="0"/>
              <a:t>Enable two-factor authentication (2FA): Implementing 2FA adds an extra layer of security by requiring users to provide an additional verification factor, such as a temporary code sent to their </a:t>
            </a:r>
            <a:r>
              <a:rPr lang="en-US" sz="2400" dirty="0" err="1" smtClean="0"/>
              <a:t>smartphone</a:t>
            </a:r>
            <a:r>
              <a:rPr lang="en-US" sz="2400" dirty="0" smtClean="0"/>
              <a:t>, in addition to their password. This helps protect against </a:t>
            </a:r>
            <a:r>
              <a:rPr lang="en-US" sz="2400" dirty="0" err="1" smtClean="0"/>
              <a:t>keyloggers</a:t>
            </a:r>
            <a:r>
              <a:rPr lang="en-US" sz="2400" dirty="0" smtClean="0"/>
              <a:t> that may capture passwords but cannot capture the second factor</a:t>
            </a:r>
            <a:endParaRPr lang="en-IN" sz="2400"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23850" y="1257300"/>
            <a:ext cx="11315700" cy="5600700"/>
          </a:xfrm>
        </p:spPr>
        <p:txBody>
          <a:bodyPr>
            <a:noAutofit/>
          </a:bodyPr>
          <a:lstStyle/>
          <a:p>
            <a:pPr>
              <a:buNone/>
            </a:pPr>
            <a:r>
              <a:rPr lang="en-US" sz="2400" dirty="0" smtClean="0"/>
              <a:t>Deployment Process</a:t>
            </a:r>
            <a:r>
              <a:rPr lang="en-US" sz="2000" dirty="0" smtClean="0"/>
              <a:t>:</a:t>
            </a:r>
          </a:p>
          <a:p>
            <a:r>
              <a:rPr lang="en-US" sz="2000" dirty="0" smtClean="0"/>
              <a:t>Identify the </a:t>
            </a:r>
            <a:r>
              <a:rPr lang="en-US" sz="2000" dirty="0" err="1" smtClean="0"/>
              <a:t>keylogger</a:t>
            </a:r>
            <a:r>
              <a:rPr lang="en-US" sz="2000" dirty="0" smtClean="0"/>
              <a:t> threat: Recognize the severity of </a:t>
            </a:r>
            <a:r>
              <a:rPr lang="en-US" sz="2000" dirty="0" err="1" smtClean="0"/>
              <a:t>keyloggers</a:t>
            </a:r>
            <a:r>
              <a:rPr lang="en-US" sz="2000" dirty="0" smtClean="0"/>
              <a:t> as a threat to individuals and organizations. Understand the potential risks and consequences associated with </a:t>
            </a:r>
            <a:r>
              <a:rPr lang="en-US" sz="2000" dirty="0" err="1" smtClean="0"/>
              <a:t>keyloggers</a:t>
            </a:r>
            <a:r>
              <a:rPr lang="en-US" sz="2000" dirty="0" smtClean="0"/>
              <a:t> to prioritize implementing appropriate security measures.</a:t>
            </a:r>
          </a:p>
          <a:p>
            <a:r>
              <a:rPr lang="en-US" sz="2000" dirty="0" smtClean="0"/>
              <a:t>Conduct a risk assessment: Evaluate the existing infrastructure, systems, and processes to identify vulnerabilities that could be exploited by </a:t>
            </a:r>
            <a:r>
              <a:rPr lang="en-US" sz="2000" dirty="0" err="1" smtClean="0"/>
              <a:t>keyloggers</a:t>
            </a:r>
            <a:r>
              <a:rPr lang="en-US" sz="2000" dirty="0" smtClean="0"/>
              <a:t>. Assess the potential impact of a </a:t>
            </a:r>
            <a:r>
              <a:rPr lang="en-US" sz="2000" dirty="0" err="1" smtClean="0"/>
              <a:t>keylogger</a:t>
            </a:r>
            <a:r>
              <a:rPr lang="en-US" sz="2000" dirty="0" smtClean="0"/>
              <a:t> attack on sensitive information, financial loss, and privacy breaches.</a:t>
            </a:r>
          </a:p>
          <a:p>
            <a:r>
              <a:rPr lang="en-US" sz="2000" dirty="0" smtClean="0"/>
              <a:t>Develop a strategy and plan: Based on the risk assessment findings, develop a comprehensive strategy and plan to mitigate the risks associated with </a:t>
            </a:r>
            <a:r>
              <a:rPr lang="en-US" sz="2000" dirty="0" err="1" smtClean="0"/>
              <a:t>keyloggers</a:t>
            </a:r>
            <a:r>
              <a:rPr lang="en-US" sz="2000" dirty="0" smtClean="0"/>
              <a:t>. This may include a combination of technical solutions, user awareness training, and policy changes.</a:t>
            </a:r>
          </a:p>
          <a:p>
            <a:r>
              <a:rPr lang="en-US" sz="2000" dirty="0" smtClean="0"/>
              <a:t>Procure and install security software: Select and procure antivirus and anti-malware software from reputable vendors. Install the software on all computer systems within the organization, ensuring coverage for both individual workstations and network servers</a:t>
            </a:r>
            <a:r>
              <a:rPr lang="en-US" sz="2400" dirty="0" smtClean="0"/>
              <a:t>.</a:t>
            </a:r>
          </a:p>
          <a:p>
            <a:endParaRPr lang="en-IN" sz="200" dirty="0"/>
          </a:p>
        </p:txBody>
      </p:sp>
    </p:spTree>
    <p:extLst>
      <p:ext uri="{BB962C8B-B14F-4D97-AF65-F5344CB8AC3E}">
        <p14:creationId xmlns:p14="http://schemas.microsoft.com/office/powerpoint/2010/main" xmlns=""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23850" y="1257300"/>
            <a:ext cx="11315700" cy="5600700"/>
          </a:xfrm>
        </p:spPr>
        <p:txBody>
          <a:bodyPr>
            <a:noAutofit/>
          </a:bodyPr>
          <a:lstStyle/>
          <a:p>
            <a:r>
              <a:rPr lang="en-US" sz="1800" dirty="0" smtClean="0"/>
              <a:t>Establish procedures for regular updates: Create a process for regularly updating the antivirus and anti-malware software, operating systems, web browsers, and other software applications. This may involve setting up automated updates or assigning responsibility to IT staff for carrying out the updates.</a:t>
            </a:r>
          </a:p>
          <a:p>
            <a:r>
              <a:rPr lang="en-US" sz="1800" dirty="0" smtClean="0"/>
              <a:t>Conduct user awareness training: Educate employees about </a:t>
            </a:r>
            <a:r>
              <a:rPr lang="en-US" sz="1800" dirty="0" err="1" smtClean="0"/>
              <a:t>keyloggers</a:t>
            </a:r>
            <a:r>
              <a:rPr lang="en-US" sz="1800" dirty="0" smtClean="0"/>
              <a:t>, their risks, and safe online practices. Provide guidance on recognizing phishing attempts, using strong passwords, and avoiding suspicious downloads. Encourage reporting of any potential </a:t>
            </a:r>
            <a:r>
              <a:rPr lang="en-US" sz="1800" dirty="0" err="1" smtClean="0"/>
              <a:t>keylogger</a:t>
            </a:r>
            <a:r>
              <a:rPr lang="en-US" sz="1800" dirty="0" smtClean="0"/>
              <a:t> incidents.</a:t>
            </a:r>
          </a:p>
          <a:p>
            <a:r>
              <a:rPr lang="en-US" sz="1800" dirty="0" smtClean="0"/>
              <a:t>Implement two-factor authentication and VPN solutions: Enable and configure two-factor authentication for relevant systems and applications. Deploy and configure VPN solutions to ensure secure internet connections, especially when accessing sensitive information or using public Wi-Fi networks.</a:t>
            </a:r>
          </a:p>
          <a:p>
            <a:r>
              <a:rPr lang="en-US" sz="1800" dirty="0" smtClean="0"/>
              <a:t>Establish monitoring and incident response procedures: Implement a centralized logging and monitoring system to detect and respond to potential </a:t>
            </a:r>
            <a:r>
              <a:rPr lang="en-US" sz="1800" dirty="0" err="1" smtClean="0"/>
              <a:t>keylogger</a:t>
            </a:r>
            <a:r>
              <a:rPr lang="en-US" sz="1800" dirty="0" smtClean="0"/>
              <a:t> incidents. Establish incident response procedures, including isolating affected systems, conducting forensics analysis, and notifying appropriate personnel.</a:t>
            </a:r>
          </a:p>
          <a:p>
            <a:endParaRPr lang="en-IN" sz="1100" dirty="0"/>
          </a:p>
        </p:txBody>
      </p:sp>
    </p:spTree>
    <p:extLst>
      <p:ext uri="{BB962C8B-B14F-4D97-AF65-F5344CB8AC3E}">
        <p14:creationId xmlns:p14="http://schemas.microsoft.com/office/powerpoint/2010/main" xmlns=""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153</TotalTime>
  <Words>1140</Words>
  <Application>Microsoft Office PowerPoint</Application>
  <PresentationFormat>Custom</PresentationFormat>
  <Paragraphs>61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Keylogger  and security</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Result</vt:lpstr>
      <vt:lpstr>Conclusion</vt:lpstr>
      <vt:lpstr>  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31</cp:revision>
  <dcterms:created xsi:type="dcterms:W3CDTF">2021-05-26T16:50:10Z</dcterms:created>
  <dcterms:modified xsi:type="dcterms:W3CDTF">2024-04-03T08:16:07Z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