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uzzfeed.com/peteraldhous/spies-in-the-skies?utm_term=.lb56D7eDk#.ov6XdDedV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ytimes.com/interactive/2017/02/28/upshot/trump-sounds-different-tone-in-first-address-to-congress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uzzfeed.com/peteraldhous/spies-in-the-skies?utm_term=.lb56D7eDk#.ov6XdDedV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50">
                <a:solidFill>
                  <a:srgbClr val="222222"/>
                </a:solidFill>
                <a:highlight>
                  <a:srgbClr val="FFFFFF"/>
                </a:highlight>
              </a:rPr>
              <a:t>- </a:t>
            </a:r>
            <a:r>
              <a:rPr lang="en-GB" sz="950" u="sng">
                <a:solidFill>
                  <a:srgbClr val="1155CC"/>
                </a:solidFill>
                <a:highlight>
                  <a:srgbClr val="FFFFFF"/>
                </a:highlight>
                <a:hlinkClick r:id="rId2"/>
              </a:rPr>
              <a:t>https://www.buzzfeed.com/peteraldhous/spies-in-the-skies?utm_term=.lb56D7eDk#.ov6XdDedV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3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2"/>
              </a:rPr>
              <a:t>https://www.nytimes.com/interactive/2017/02/28/upshot/trump-sounds-different-tone-in-first-address-to-congress.html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950" u="sng">
                <a:solidFill>
                  <a:srgbClr val="1155CC"/>
                </a:solidFill>
                <a:highlight>
                  <a:srgbClr val="FFFFFF"/>
                </a:highlight>
                <a:hlinkClick r:id="rId2"/>
              </a:rPr>
              <a:t>https://www.buzzfeed.com/peteraldhous/spies-in-the-skies?utm_term=.lb56D7eDk#.ov6XdDedV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d3/d3/wiki/Gallery" TargetMode="External"/><Relationship Id="rId4" Type="http://schemas.openxmlformats.org/officeDocument/2006/relationships/image" Target="../media/image03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3js.org/" TargetMode="External"/><Relationship Id="rId4" Type="http://schemas.openxmlformats.org/officeDocument/2006/relationships/hyperlink" Target="https://d3js.org/" TargetMode="External"/><Relationship Id="rId5" Type="http://schemas.openxmlformats.org/officeDocument/2006/relationships/hyperlink" Target="https://bost.ocks.org/" TargetMode="External"/><Relationship Id="rId6" Type="http://schemas.openxmlformats.org/officeDocument/2006/relationships/hyperlink" Target="https://bost.ocks.org/" TargetMode="External"/><Relationship Id="rId7" Type="http://schemas.openxmlformats.org/officeDocument/2006/relationships/image" Target="../media/image02.png"/><Relationship Id="rId8" Type="http://schemas.openxmlformats.org/officeDocument/2006/relationships/hyperlink" Target="http://fiddle.jshell.net/F6YaR/1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highcharts.com/" TargetMode="External"/><Relationship Id="rId4" Type="http://schemas.openxmlformats.org/officeDocument/2006/relationships/image" Target="../media/image11.gif"/><Relationship Id="rId5" Type="http://schemas.openxmlformats.org/officeDocument/2006/relationships/hyperlink" Target="https://twitter.com/Highcharts/status/839791587794251776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jsfiddle.net/kg1hph6y/" TargetMode="External"/><Relationship Id="rId4" Type="http://schemas.openxmlformats.org/officeDocument/2006/relationships/image" Target="../media/image14.gif"/><Relationship Id="rId5" Type="http://schemas.openxmlformats.org/officeDocument/2006/relationships/hyperlink" Target="https://twitter.com/Highcharts/status/839776784262520833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hyperlink" Target="https://socialmachines.herokuapp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s.google.com/chart/interactive/docs/reference" TargetMode="External"/><Relationship Id="rId4" Type="http://schemas.openxmlformats.org/officeDocument/2006/relationships/hyperlink" Target="http://localhost/confo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localhost/confoo/index2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grafana.org/" TargetMode="External"/><Relationship Id="rId4" Type="http://schemas.openxmlformats.org/officeDocument/2006/relationships/image" Target="../media/image13.png"/><Relationship Id="rId5" Type="http://schemas.openxmlformats.org/officeDocument/2006/relationships/hyperlink" Target="http://play.grafana.org/dashboard/db/grafana-play-hom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paiva.santiago@gmail.com" TargetMode="External"/><Relationship Id="rId4" Type="http://schemas.openxmlformats.org/officeDocument/2006/relationships/hyperlink" Target="http://www.github.com/spaiva/confoo-201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github.com/spaiva/confoo-201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github.com/spaiva/confoo-2014" TargetMode="External"/><Relationship Id="rId4" Type="http://schemas.openxmlformats.org/officeDocument/2006/relationships/hyperlink" Target="http://github.com/spaiva/confoo-201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Relationship Id="rId6" Type="http://schemas.openxmlformats.org/officeDocument/2006/relationships/hyperlink" Target="http://www.github.com/spaiva/deep-learning" TargetMode="External"/><Relationship Id="rId7" Type="http://schemas.openxmlformats.org/officeDocument/2006/relationships/hyperlink" Target="http://www.statmethods.net/advgraphs/" TargetMode="External"/><Relationship Id="rId8" Type="http://schemas.openxmlformats.org/officeDocument/2006/relationships/hyperlink" Target="http://www.matlab.izmiran.r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ytimes.com/by/josh-katz" TargetMode="External"/><Relationship Id="rId4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hyperlink" Target="https://twitter.com/StockTwits/status/839591749274128384/photo/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hyperlink" Target="https://www.buzzfeed.com/peteraldhous/spies-in-the-ski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hyperlink" Target="http://help.plot.ly/excel/graph-with-multiple-ax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Part I: D3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Data-Driven Documents (D3)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000075"/>
            <a:ext cx="8520600" cy="4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Examples: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https://github.com/d3/d3/wiki/Gallery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33.png"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625" y="1494250"/>
            <a:ext cx="2860932" cy="3206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31.png"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239" y="1494249"/>
            <a:ext cx="3335385" cy="32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044287" y="4715850"/>
            <a:ext cx="12156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Heat Maps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310742" y="4715850"/>
            <a:ext cx="17064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Dynamic Networks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D3 </a:t>
            </a:r>
            <a:r>
              <a:rPr b="1" lang="en-GB">
                <a:solidFill>
                  <a:srgbClr val="FFFFFF"/>
                </a:solidFill>
              </a:rPr>
              <a:t>-</a:t>
            </a:r>
            <a:r>
              <a:rPr b="1" lang="en-GB">
                <a:solidFill>
                  <a:srgbClr val="FFFFFF"/>
                </a:solidFill>
                <a:hlinkClick r:id="rId3"/>
              </a:rPr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https://d3js.org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87900" y="1076275"/>
            <a:ext cx="8520600" cy="9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- Great Resources from Mike Bostock:</a:t>
            </a:r>
            <a:r>
              <a:rPr lang="en-GB">
                <a:solidFill>
                  <a:srgbClr val="FFFFFF"/>
                </a:solidFill>
                <a:hlinkClick r:id="rId5"/>
              </a:rPr>
              <a:t>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https://bost.ocks.org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- Let’s start with a simple example: Three Little dots...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500" y="2280850"/>
            <a:ext cx="51530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6498050" y="2881375"/>
            <a:ext cx="490500" cy="45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254875" y="2881375"/>
            <a:ext cx="490500" cy="45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8057350" y="2881375"/>
            <a:ext cx="490500" cy="456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351375" y="4400675"/>
            <a:ext cx="2689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http://fiddle.jshell.net/F6YaR/1/</a:t>
            </a:r>
            <a:r>
              <a:rPr lang="en-GB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Advanced </a:t>
            </a:r>
            <a:r>
              <a:rPr b="1" lang="en-GB"/>
              <a:t>D3</a:t>
            </a:r>
          </a:p>
        </p:txBody>
      </p:sp>
      <p:pic>
        <p:nvPicPr>
          <p:cNvPr descr="qVAx8.gif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75" y="1460100"/>
            <a:ext cx="4776799" cy="306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244375" y="1626300"/>
            <a:ext cx="3744300" cy="1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800">
                <a:solidFill>
                  <a:srgbClr val="FFFFFF"/>
                </a:solidFill>
              </a:rPr>
              <a:t>Steep learning curve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800">
                <a:solidFill>
                  <a:srgbClr val="FFFFFF"/>
                </a:solidFill>
              </a:rPr>
              <a:t>Requires more complex js functions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GB" sz="1800">
                <a:solidFill>
                  <a:srgbClr val="FFFFFF"/>
                </a:solidFill>
              </a:rPr>
              <a:t>JSON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/>
              <a:t>Part II: HighCharts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HighCharts</a:t>
            </a:r>
            <a:r>
              <a:rPr lang="en-GB"/>
              <a:t>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http://www.highcharts.com/</a:t>
            </a:r>
            <a:r>
              <a:rPr lang="en-GB"/>
              <a:t> </a:t>
            </a:r>
          </a:p>
        </p:txBody>
      </p:sp>
      <p:pic>
        <p:nvPicPr>
          <p:cNvPr descr="ezgif.com-video-to-gif.gif"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308250"/>
            <a:ext cx="5715000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2544600" y="4558250"/>
            <a:ext cx="40548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5"/>
              </a:rPr>
              <a:t>https://twitter.com/Highcharts/status/839791587794251776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HighCharts 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Example: Simple line graphs: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https://jsfiddle.net/kg1hph6y/</a:t>
            </a:r>
            <a:r>
              <a:rPr lang="en-GB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descr="ezgif.com-video-to-gif (1).gif"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675762"/>
            <a:ext cx="57150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569950" y="4627425"/>
            <a:ext cx="4004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5"/>
              </a:rPr>
              <a:t>https://twitter.com/Highcharts/status/839776784262520833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HighCharts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076275"/>
            <a:ext cx="8520600" cy="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Great for building Analytics Dashboards with a web framework (like Flask)!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highcharts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050" y="1651800"/>
            <a:ext cx="6615158" cy="28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3222750" y="4554750"/>
            <a:ext cx="2698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accent5"/>
                </a:solidFill>
                <a:hlinkClick r:id="rId4"/>
              </a:rPr>
              <a:t>https://socialmachines.herokuapp.com/</a:t>
            </a:r>
            <a:r>
              <a:rPr lang="en-GB" sz="1100">
                <a:solidFill>
                  <a:srgbClr val="FFFFFF"/>
                </a:solidFill>
              </a:rPr>
              <a:t>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/>
              <a:t>Part III: Google Visualization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Google Visualizations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1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Documentation: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https://developers.google.com/chart/interactive/docs/reference</a:t>
            </a:r>
            <a:r>
              <a:rPr lang="en-GB">
                <a:solidFill>
                  <a:srgbClr val="FFFFFF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Task</a:t>
            </a:r>
            <a:r>
              <a:rPr b="1" lang="en-GB">
                <a:solidFill>
                  <a:srgbClr val="FFFFFF"/>
                </a:solidFill>
              </a:rPr>
              <a:t>: </a:t>
            </a:r>
            <a:r>
              <a:rPr lang="en-GB">
                <a:solidFill>
                  <a:srgbClr val="FFFFFF"/>
                </a:solidFill>
              </a:rPr>
              <a:t>We want to visualize Confoo servers worldwide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Solution:</a:t>
            </a:r>
            <a:r>
              <a:rPr lang="en-GB">
                <a:solidFill>
                  <a:srgbClr val="FFFFFF"/>
                </a:solidFill>
              </a:rPr>
              <a:t> LAMP setup + Google Visualization library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2731800" y="3320175"/>
            <a:ext cx="36804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 u="sng">
                <a:solidFill>
                  <a:schemeClr val="hlink"/>
                </a:solidFill>
                <a:hlinkClick r:id="rId4"/>
              </a:rPr>
              <a:t>http://localhost/confoo</a:t>
            </a:r>
            <a:r>
              <a:rPr lang="en-GB" sz="28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 to Data Visualization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2910325"/>
            <a:ext cx="8520600" cy="121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Santiago Paiva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012" y="4055700"/>
            <a:ext cx="2369974" cy="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Google Visualization + React 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Optimizing the graph rendering with React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707600" y="2688075"/>
            <a:ext cx="57288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 u="sng">
                <a:solidFill>
                  <a:schemeClr val="hlink"/>
                </a:solidFill>
                <a:hlinkClick r:id="rId3"/>
              </a:rPr>
              <a:t>http://localhost/confoo/index2.html</a:t>
            </a:r>
            <a:r>
              <a:rPr lang="en-GB" sz="2800"/>
              <a:t>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/>
              <a:t>Part IV: Grafana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Grafana </a:t>
            </a:r>
            <a:r>
              <a:rPr lang="en-GB"/>
              <a:t>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http://grafana.org/</a:t>
            </a:r>
            <a:r>
              <a:rPr lang="en-GB"/>
              <a:t> 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149" y="1009050"/>
            <a:ext cx="5698299" cy="3670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2527050" y="4679675"/>
            <a:ext cx="3856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5"/>
              </a:rPr>
              <a:t>http://play.grafana.org/dashboard/db/grafana-play-home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914225" y="1828875"/>
            <a:ext cx="7178700" cy="66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200"/>
              <a:t>Introduction to Data Visualization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43275" y="2509025"/>
            <a:ext cx="8520600" cy="20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>
                <a:solidFill>
                  <a:srgbClr val="ADADAD"/>
                </a:solidFill>
              </a:rPr>
              <a:t>Santiago Paiva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ADADAD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GB" sz="2200" u="sng">
                <a:solidFill>
                  <a:srgbClr val="4DD0E1"/>
                </a:solidFill>
                <a:hlinkClick r:id="rId3"/>
              </a:rPr>
              <a:t>paiva.santiago@gmail.com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200">
                <a:solidFill>
                  <a:srgbClr val="FFFFFF"/>
                </a:solidFill>
              </a:rPr>
              <a:t>@stronnics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200" u="sng">
                <a:solidFill>
                  <a:srgbClr val="4DD0E1"/>
                </a:solidFill>
                <a:hlinkClick r:id="rId4"/>
              </a:rPr>
              <a:t>github.com/spaiva/confoo-2017</a:t>
            </a:r>
          </a:p>
        </p:txBody>
      </p:sp>
      <p:sp>
        <p:nvSpPr>
          <p:cNvPr id="213" name="Shape 213"/>
          <p:cNvSpPr txBox="1"/>
          <p:nvPr>
            <p:ph type="ctrTitle"/>
          </p:nvPr>
        </p:nvSpPr>
        <p:spPr>
          <a:xfrm>
            <a:off x="982650" y="647925"/>
            <a:ext cx="7178700" cy="85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4400"/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Presentation 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Introduction (4 min)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Part 1: </a:t>
            </a:r>
            <a:r>
              <a:rPr b="1" lang="en-GB">
                <a:solidFill>
                  <a:srgbClr val="FFFFFF"/>
                </a:solidFill>
              </a:rPr>
              <a:t>D3</a:t>
            </a:r>
            <a:r>
              <a:rPr lang="en-GB">
                <a:solidFill>
                  <a:srgbClr val="FFFFFF"/>
                </a:solidFill>
              </a:rPr>
              <a:t> (8 min)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Part 2: </a:t>
            </a:r>
            <a:r>
              <a:rPr b="1" lang="en-GB">
                <a:solidFill>
                  <a:srgbClr val="FFFFFF"/>
                </a:solidFill>
              </a:rPr>
              <a:t>HighCharts</a:t>
            </a:r>
            <a:r>
              <a:rPr lang="en-GB">
                <a:solidFill>
                  <a:srgbClr val="FFFFFF"/>
                </a:solidFill>
              </a:rPr>
              <a:t> (8 min)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Part 3: </a:t>
            </a:r>
            <a:r>
              <a:rPr b="1" lang="en-GB">
                <a:solidFill>
                  <a:srgbClr val="FFFFFF"/>
                </a:solidFill>
              </a:rPr>
              <a:t>Google Visualizations </a:t>
            </a:r>
            <a:r>
              <a:rPr lang="en-GB">
                <a:solidFill>
                  <a:srgbClr val="FFFFFF"/>
                </a:solidFill>
              </a:rPr>
              <a:t>(10 min)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Part 4: </a:t>
            </a:r>
            <a:r>
              <a:rPr b="1" lang="en-GB">
                <a:solidFill>
                  <a:srgbClr val="FFFFFF"/>
                </a:solidFill>
              </a:rPr>
              <a:t>Grafana</a:t>
            </a:r>
            <a:r>
              <a:rPr lang="en-GB">
                <a:solidFill>
                  <a:srgbClr val="FFFFFF"/>
                </a:solidFill>
              </a:rPr>
              <a:t> (4 min)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Conclusion (1 min)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Q &amp; A (10 min)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422275" y="3723475"/>
            <a:ext cx="6569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Slides</a:t>
            </a:r>
            <a:r>
              <a:rPr lang="en-GB">
                <a:solidFill>
                  <a:srgbClr val="FFFFFF"/>
                </a:solidFill>
              </a:rPr>
              <a:t>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http://www.github.com/spaiva/confoo-2017</a:t>
            </a:r>
            <a:r>
              <a:rPr lang="en-GB" u="sng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About Me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Currently @ Montreal Neurological Institute &amp; Hospital (The Neuro)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Startups (Busbud, Frank + Oak, Sharethebus)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Research (Polytechnique, McGill, MIT)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Confoo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2014: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http://www.github.com/spaiva/confoo-2014</a:t>
            </a:r>
            <a:r>
              <a:rPr lang="en-GB">
                <a:solidFill>
                  <a:srgbClr val="FFFFFF"/>
                </a:solidFill>
              </a:rPr>
              <a:t>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2016: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http://github.com/spaiva/confoo-2016</a:t>
            </a:r>
            <a:r>
              <a:rPr lang="en-GB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Python, R, and MATLAB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25" y="1605375"/>
            <a:ext cx="28956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137" y="1614900"/>
            <a:ext cx="24955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0525" y="1605375"/>
            <a:ext cx="24384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317225" y="3968825"/>
            <a:ext cx="29766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6"/>
              </a:rPr>
              <a:t>http://www.github.com/spaiva/deep-learning</a:t>
            </a:r>
            <a:r>
              <a:rPr lang="en-GB" sz="1100"/>
              <a:t> 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416625" y="3968825"/>
            <a:ext cx="2733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7"/>
              </a:rPr>
              <a:t>http://www.statmethods.net/advgraphs/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6150025" y="3866200"/>
            <a:ext cx="26106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379675" y="3955925"/>
            <a:ext cx="20601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8"/>
              </a:rPr>
              <a:t>http://www.matlab.izmiran.ru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1338850" y="30075"/>
            <a:ext cx="6884700" cy="126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2300">
                <a:solidFill>
                  <a:srgbClr val="FFFFFF"/>
                </a:solidFill>
              </a:rPr>
              <a:t>Trump Sounds a Different Tone in First Address to Congress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196600" y="4702150"/>
            <a:ext cx="8520600" cy="39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>
                <a:solidFill>
                  <a:srgbClr val="FFFFFF"/>
                </a:solidFill>
              </a:rPr>
              <a:t>By </a:t>
            </a:r>
            <a:r>
              <a:rPr lang="en-GB" sz="1100">
                <a:solidFill>
                  <a:srgbClr val="FFFFFF"/>
                </a:solidFill>
                <a:hlinkClick r:id="rId3"/>
              </a:rPr>
              <a:t>JOSH KATZ</a:t>
            </a:r>
            <a:r>
              <a:rPr lang="en-GB" sz="1100">
                <a:solidFill>
                  <a:srgbClr val="FFFFFF"/>
                </a:solidFill>
              </a:rPr>
              <a:t> and GREGOR AISCH</a:t>
            </a: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GB" sz="1100">
                <a:solidFill>
                  <a:srgbClr val="FFFFFF"/>
                </a:solidFill>
              </a:rPr>
              <a:t>FEB. 28, 2017, New York Times</a:t>
            </a:r>
          </a:p>
        </p:txBody>
      </p:sp>
      <p:pic>
        <p:nvPicPr>
          <p:cNvPr descr="trump.pn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300" y="1621177"/>
            <a:ext cx="6155375" cy="30368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330650" y="1092525"/>
            <a:ext cx="6482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50">
                <a:solidFill>
                  <a:srgbClr val="FFFFFF"/>
                </a:solidFill>
              </a:rPr>
              <a:t>Mr. Trump’s address to Congress was closer in tone to a typical State of the Union address than it was to his previous public statements as president.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Snap Inc. (SNAP)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975" y="865325"/>
            <a:ext cx="3546050" cy="367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319600" y="4618375"/>
            <a:ext cx="4504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https://twitter.com/StockTwits/status/839591749274128384/photo/1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“Spies in the Skies”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500" y="877649"/>
            <a:ext cx="6154999" cy="361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515050" y="4640325"/>
            <a:ext cx="41139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https://www.buzzfeed.com/peteraldhous/spies-in-the-skies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Excel Still Important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122850"/>
            <a:ext cx="54102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2827800" y="4618875"/>
            <a:ext cx="34884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http://help.plot.ly/excel/graph-with-multiple-axes/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