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hyperlink" Target="https://apandre.wordpress.com/2011/06/05/excel-as-bi-platfor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02.png"/><Relationship Id="rId5" Type="http://schemas.openxmlformats.org/officeDocument/2006/relationships/hyperlink" Target="https://www.getapp.com/business-intelligence-analytics-software/a/look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14.png"/><Relationship Id="rId5" Type="http://schemas.openxmlformats.org/officeDocument/2006/relationships/hyperlink" Target="https://apandre.wordpress.com/category/tableau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://spotfire.tibco.com/" TargetMode="External"/><Relationship Id="rId5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Relationship Id="rId5" Type="http://schemas.openxmlformats.org/officeDocument/2006/relationships/hyperlink" Target="http://www.stata.com/new-in-stata/unicod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FiveThirtyEight.com" TargetMode="External"/><Relationship Id="rId5" Type="http://schemas.openxmlformats.org/officeDocument/2006/relationships/image" Target="../media/image09.png"/><Relationship Id="rId6" Type="http://schemas.openxmlformats.org/officeDocument/2006/relationships/hyperlink" Target="http://www.politicususa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hyperlink" Target="http://amintor.com/1/post/2013/11/technology-extend-python-library-for-google-web-master-tool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oogle.com/webmasters/" TargetMode="External"/><Relationship Id="rId4" Type="http://schemas.openxmlformats.org/officeDocument/2006/relationships/hyperlink" Target="https://gist.github.com/spaiva/c7519dc3b2c78c94f2b2ee9a05f9785d" TargetMode="External"/><Relationship Id="rId5" Type="http://schemas.openxmlformats.org/officeDocument/2006/relationships/hyperlink" Target="https://gist.github.com/spaiva/083387046ebfec85831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hyperlink" Target="https://www.shopify.com/blog/16909640-how-to-spend-your-first-100-on-google-adword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s.google.com/adwords/api/docs/appendix/repor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dwords.google.com/home/" TargetMode="External"/><Relationship Id="rId4" Type="http://schemas.openxmlformats.org/officeDocument/2006/relationships/hyperlink" Target="https://gist.github.com/spaiva/745d901675bef85bebac77220df2b08f" TargetMode="External"/><Relationship Id="rId5" Type="http://schemas.openxmlformats.org/officeDocument/2006/relationships/hyperlink" Target="https://gist.github.com/spaiva/135bbb5e6392fa6c567fbe79fe2d297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paiva.santiago@gmail.com" TargetMode="External"/><Relationship Id="rId4" Type="http://schemas.openxmlformats.org/officeDocument/2006/relationships/hyperlink" Target="http://www.github.com/spaiva/confoo-20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ithub.com/spaiva/confoo-20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ithub.com/spaiva/confoo-2014" TargetMode="External"/><Relationship Id="rId4" Type="http://schemas.openxmlformats.org/officeDocument/2006/relationships/hyperlink" Target="https://www.github.com/spaiva/confoo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hyperlink" Target="http://r4stats.com/2017/02/28/r-passes-s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#1: Microsoft Excel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50" y="1175000"/>
            <a:ext cx="5564562" cy="32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12" y="517900"/>
            <a:ext cx="434775" cy="4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5000"/>
            <a:ext cx="236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Still very important!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Powerful </a:t>
            </a:r>
            <a:r>
              <a:rPr lang="en-GB">
                <a:solidFill>
                  <a:srgbClr val="FFFFFF"/>
                </a:solidFill>
              </a:rPr>
              <a:t>Macros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VLOOKUP and Pivot Tables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Rapid prototyping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502625" y="4515200"/>
            <a:ext cx="427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accent5"/>
                </a:solidFill>
                <a:hlinkClick r:id="rId5"/>
              </a:rPr>
              <a:t>https://apandre.wordpress.com/2011/06/05/excel-as-bi-platform/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#2: Looker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111425" y="1152475"/>
            <a:ext cx="272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LookML Language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Custom Dashboards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Very common in e-commerce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Examples: Frank + Oak and Breather 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0" y="1152475"/>
            <a:ext cx="5529600" cy="32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449" y="483024"/>
            <a:ext cx="1001674" cy="4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91750" y="4570000"/>
            <a:ext cx="4948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accent5"/>
                </a:solidFill>
                <a:hlinkClick r:id="rId5"/>
              </a:rPr>
              <a:t>https://www.getapp.com/business-intelligence-analytics-software/a/looker/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#3: Tableau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233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Popularity ⇧⇧⇧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Pretty User Interface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Get moving quickly 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Rapid prototyping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49" y="548249"/>
            <a:ext cx="1873299" cy="3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375" y="1152475"/>
            <a:ext cx="55208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039800" y="4636100"/>
            <a:ext cx="34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https://apandre.wordpress.com/category/tableau/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Tool #4: TIBCO Spotfire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814450" y="1242500"/>
            <a:ext cx="3024600" cy="21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Vivek Ranadivé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Heavy lifting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Requires</a:t>
            </a:r>
            <a:r>
              <a:rPr lang="en-GB">
                <a:solidFill>
                  <a:srgbClr val="FFFFFF"/>
                </a:solidFill>
              </a:rPr>
              <a:t> knowledge of Statistics!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5175"/>
            <a:ext cx="5502748" cy="27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162625" y="4276875"/>
            <a:ext cx="1800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http://spotfire.tibco.com/</a:t>
            </a:r>
            <a:r>
              <a:rPr lang="en-GB" sz="1100"/>
              <a:t>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648" y="2527100"/>
            <a:ext cx="2857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Tool #5: Stata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974" y="1263668"/>
            <a:ext cx="5402325" cy="337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850" y="531574"/>
            <a:ext cx="12614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31125" y="1470300"/>
            <a:ext cx="2945400" cy="29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Simulation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Modelling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Heavy on Statistics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Highly Recommended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316635" y="4657200"/>
            <a:ext cx="1629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http://www.stata.com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Tool #5: Stata 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0" y="1326301"/>
            <a:ext cx="4535749" cy="31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5391100" y="1205612"/>
            <a:ext cx="3376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Previously at NY Times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Massive Monte-Carlo Simulations on Stata during American Elections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Now doing Sport Analytics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https://FiveThirtyEight.com</a:t>
            </a:r>
            <a:r>
              <a:rPr lang="en-GB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850" y="531574"/>
            <a:ext cx="12614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752975" y="4622025"/>
            <a:ext cx="2042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http://www.politicususa.com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*</a:t>
            </a:r>
            <a:r>
              <a:rPr b="1" lang="en-GB"/>
              <a:t>Attention*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2335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We can build our own BI tools!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II: Google Webmaster Tools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Webmaster Tools (GWT)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87" y="1076598"/>
            <a:ext cx="5509424" cy="35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268700" y="4583350"/>
            <a:ext cx="6606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http://amintor.com/1/post/2013/11/technology-extend-python-library-for-google-web-master-tools.html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801575"/>
            <a:ext cx="8520600" cy="184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200"/>
              <a:t>Introduction to Data Analysis and Business Intelligence (BI)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20475" y="28138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Santiago Paiva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12" y="4045799"/>
            <a:ext cx="2211124" cy="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Webmaster Tools (GWT)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URL: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https://www.google.com/webmasters/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BI Tool: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https://gist.github.com/spaiva/c7519dc3b2c78c94f2b2ee9a05f9785d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Analysis (Pandas):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https://gist.github.com/spaiva/083387046ebfec858316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Part III: Google Adwords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Adwords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62" y="1395399"/>
            <a:ext cx="7499473" cy="2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1482375" y="4310650"/>
            <a:ext cx="587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https://www.shopify.com/blog/16909640-how-to-spend-your-first-100-on-google-adwords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Google Adwords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Types of reports: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ACCOUNT_PERFORMANCE_REPORT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CRITERIA_PERFORMANCE_REPORT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KEYWORDS_PERFORMANCE_REPORT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CAMPAIGN_PERFORMANCE_REPORT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AD_PERFORMANCE_REPORT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AD_GROUP_PERFORMANCE_REPORT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PAID_ORGANIC_QUERY_REPORT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URLS_PERFORMANCE_REPORT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There are a total of 43 types of reports!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38875" y="4568875"/>
            <a:ext cx="5053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Source: </a:t>
            </a:r>
            <a:r>
              <a:rPr lang="en-GB" sz="1100" u="sng">
                <a:solidFill>
                  <a:schemeClr val="accent5"/>
                </a:solidFill>
                <a:hlinkClick r:id="rId3"/>
              </a:rPr>
              <a:t>https://developers.google.com/adwords/api/docs/appendix/reports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Google Adwords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URL:</a:t>
            </a:r>
            <a:r>
              <a:rPr b="1"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https://adwords.google.com/home/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BI</a:t>
            </a:r>
            <a:r>
              <a:rPr lang="en-GB">
                <a:solidFill>
                  <a:srgbClr val="FFFFFF"/>
                </a:solidFill>
              </a:rPr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https://gist.github.com/spaiva/745d901675bef85bebac77220df2b08f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Data Analysis</a:t>
            </a:r>
            <a:r>
              <a:rPr lang="en-GB">
                <a:solidFill>
                  <a:srgbClr val="FFFFFF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https://gist.github.com/spaiva/135bbb5e6392fa6c567fbe79fe2d297a</a:t>
            </a: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Conclusion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-GB" sz="1400">
                <a:solidFill>
                  <a:srgbClr val="FFFFFF"/>
                </a:solidFill>
              </a:rPr>
              <a:t>Overview of BI Tools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Excel, Looker, Tableau, TIBCO Spotfire, Stata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Attention of the consumer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-GB" sz="1400">
                <a:solidFill>
                  <a:srgbClr val="FFFFFF"/>
                </a:solidFill>
              </a:rPr>
              <a:t>Custom BI Tool #1: Google Webmaster Tools (GWT)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GTW Python Library (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gwt.py</a:t>
            </a:r>
            <a:r>
              <a:rPr lang="en-GB">
                <a:solidFill>
                  <a:srgbClr val="FFFFFF"/>
                </a:solidFill>
              </a:rPr>
              <a:t>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Custom SEO functions using Pandas (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df.py</a:t>
            </a:r>
            <a:r>
              <a:rPr lang="en-GB">
                <a:solidFill>
                  <a:srgbClr val="FFFFFF"/>
                </a:solidFill>
              </a:rPr>
              <a:t>)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-GB" sz="1400">
                <a:solidFill>
                  <a:srgbClr val="FFFFFF"/>
                </a:solidFill>
              </a:rPr>
              <a:t>Custom BI Tool #2: Google Adwords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GA Python Library (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ga.py</a:t>
            </a:r>
            <a:r>
              <a:rPr lang="en-GB">
                <a:solidFill>
                  <a:srgbClr val="FFFFFF"/>
                </a:solidFill>
              </a:rPr>
              <a:t>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Custom function using Pandas (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ga_models.py</a:t>
            </a:r>
            <a:r>
              <a:rPr lang="en-GB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311700" y="697800"/>
            <a:ext cx="85206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Q &amp; A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43275" y="2509025"/>
            <a:ext cx="8520600" cy="20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Santiago Paiva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paiva.santiago@gmail.com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Twitter: </a:t>
            </a:r>
            <a:r>
              <a:rPr lang="en-GB" sz="1800">
                <a:solidFill>
                  <a:srgbClr val="FFFFFF"/>
                </a:solidFill>
              </a:rPr>
              <a:t>@stronnics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github.com/spaiva/confoo-2017</a:t>
            </a:r>
          </a:p>
        </p:txBody>
      </p:sp>
      <p:sp>
        <p:nvSpPr>
          <p:cNvPr id="244" name="Shape 244"/>
          <p:cNvSpPr txBox="1"/>
          <p:nvPr>
            <p:ph type="ctrTitle"/>
          </p:nvPr>
        </p:nvSpPr>
        <p:spPr>
          <a:xfrm>
            <a:off x="464100" y="2020725"/>
            <a:ext cx="8520600" cy="48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000"/>
              <a:t>Introduction to Data Analysis and Business Intelligence (BI)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Presentation 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Introduction (4 min)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-GB">
                <a:solidFill>
                  <a:schemeClr val="dk1"/>
                </a:solidFill>
              </a:rPr>
              <a:t>Part 1: </a:t>
            </a:r>
            <a:r>
              <a:rPr b="1" lang="en-GB">
                <a:solidFill>
                  <a:schemeClr val="dk1"/>
                </a:solidFill>
              </a:rPr>
              <a:t>Overview of BI Tools </a:t>
            </a:r>
            <a:r>
              <a:rPr lang="en-GB">
                <a:solidFill>
                  <a:schemeClr val="dk1"/>
                </a:solidFill>
              </a:rPr>
              <a:t>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2: </a:t>
            </a:r>
            <a:r>
              <a:rPr b="1" lang="en-GB">
                <a:solidFill>
                  <a:srgbClr val="FFFFFF"/>
                </a:solidFill>
              </a:rPr>
              <a:t>Google Webmaster Tools</a:t>
            </a:r>
            <a:r>
              <a:rPr lang="en-GB">
                <a:solidFill>
                  <a:srgbClr val="FFFFFF"/>
                </a:solidFill>
              </a:rPr>
              <a:t> 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Part 3: </a:t>
            </a:r>
            <a:r>
              <a:rPr b="1" lang="en-GB">
                <a:solidFill>
                  <a:srgbClr val="FFFFFF"/>
                </a:solidFill>
              </a:rPr>
              <a:t>Google Adwords</a:t>
            </a:r>
            <a:r>
              <a:rPr lang="en-GB">
                <a:solidFill>
                  <a:srgbClr val="FFFFFF"/>
                </a:solidFill>
              </a:rPr>
              <a:t> (10 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Conclusion (1 min)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Q &amp; A (10 min)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4775" y="3284525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Slides</a:t>
            </a:r>
            <a:r>
              <a:rPr lang="en-GB">
                <a:solidFill>
                  <a:srgbClr val="FFFFFF"/>
                </a:solidFill>
              </a:rPr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https://www.github.com/spaiva/confoo-2017</a:t>
            </a:r>
            <a:r>
              <a:rPr lang="en-GB" u="sng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About 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Currently at Montreal Neurological Institute (Neuroscience)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Startups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Busbud (Travel)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Frank + Oak (Retail)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Sharethebus (Travel)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Research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Polytechnique (Astrophysics)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McGill University (AI)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MIT (Energy)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b="1" lang="en-GB">
                <a:solidFill>
                  <a:srgbClr val="FFFFFF"/>
                </a:solidFill>
              </a:rPr>
              <a:t>Confoo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2014: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https://www.github.com/spaiva/confoo-2014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-GB">
                <a:solidFill>
                  <a:srgbClr val="FFFFFF"/>
                </a:solidFill>
              </a:rPr>
              <a:t>2016: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https://www.github.com/spaiva/confoo-2016</a:t>
            </a:r>
            <a:r>
              <a:rPr lang="en-GB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24" y="299024"/>
            <a:ext cx="4641349" cy="42843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028500" y="4675975"/>
            <a:ext cx="3087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http://r4stats.com/2017/02/28/r-passes-sas/</a:t>
            </a:r>
            <a:r>
              <a:rPr lang="en-GB" sz="11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576975" y="375850"/>
            <a:ext cx="65691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78%</a:t>
            </a:r>
            <a:r>
              <a:rPr lang="en-GB">
                <a:solidFill>
                  <a:srgbClr val="FFFFFF"/>
                </a:solidFill>
              </a:rPr>
              <a:t> are planning to increase the use of cloud for BI and data management in the next twelve months.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 of organizations prefer public cloud platforms for cloud BI, analytics and data management deployments.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78%</a:t>
            </a:r>
            <a:r>
              <a:rPr lang="en-GB">
                <a:solidFill>
                  <a:srgbClr val="FFFFFF"/>
                </a:solidFill>
              </a:rPr>
              <a:t> are planning to increase the use of cloud for BI and data management in the next twelve months.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 of organizations prefer public cloud platforms for cloud BI, analytics and data management deployments.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Cloud BI adoption increased in respondent companies from </a:t>
            </a:r>
            <a:r>
              <a:rPr b="1" lang="en-GB">
                <a:solidFill>
                  <a:srgbClr val="FFFFFF"/>
                </a:solidFill>
              </a:rPr>
              <a:t>29%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b="1" lang="en-GB">
                <a:solidFill>
                  <a:srgbClr val="FFFFFF"/>
                </a:solidFill>
              </a:rPr>
              <a:t>43%</a:t>
            </a:r>
            <a:r>
              <a:rPr lang="en-GB">
                <a:solidFill>
                  <a:srgbClr val="FFFFFF"/>
                </a:solidFill>
              </a:rPr>
              <a:t> from 2013 to 2016.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Almost half of organizations using cloud BI (</a:t>
            </a:r>
            <a:r>
              <a:rPr b="1" lang="en-GB">
                <a:solidFill>
                  <a:srgbClr val="FFFFFF"/>
                </a:solidFill>
              </a:rPr>
              <a:t>46%</a:t>
            </a:r>
            <a:r>
              <a:rPr lang="en-GB">
                <a:solidFill>
                  <a:srgbClr val="FFFFFF"/>
                </a:solidFill>
              </a:rPr>
              <a:t>) use a public cloud for BI and data management compared to less than a third (</a:t>
            </a:r>
            <a:r>
              <a:rPr b="1" lang="en-GB">
                <a:solidFill>
                  <a:srgbClr val="FFFFFF"/>
                </a:solidFill>
              </a:rPr>
              <a:t>30%</a:t>
            </a:r>
            <a:r>
              <a:rPr lang="en-GB">
                <a:solidFill>
                  <a:srgbClr val="FFFFFF"/>
                </a:solidFill>
              </a:rPr>
              <a:t>) for hybrid cloud and </a:t>
            </a:r>
            <a:r>
              <a:rPr b="1" lang="en-GB">
                <a:solidFill>
                  <a:srgbClr val="FFFFFF"/>
                </a:solidFill>
              </a:rPr>
              <a:t>24%</a:t>
            </a:r>
            <a:r>
              <a:rPr lang="en-GB">
                <a:solidFill>
                  <a:srgbClr val="FFFFFF"/>
                </a:solidFill>
              </a:rPr>
              <a:t> for private cloud.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4940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11798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17894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23990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3008624"/>
            <a:ext cx="308600" cy="2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49" y="3694424"/>
            <a:ext cx="308600" cy="2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31250" y="4535750"/>
            <a:ext cx="5281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1100">
                <a:solidFill>
                  <a:srgbClr val="FFFFFF"/>
                </a:solidFill>
              </a:rPr>
              <a:t>The Business Application Research Center (BARC) and Eckerson Group,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Business Intelligence vs Data Scientist</a:t>
            </a:r>
          </a:p>
        </p:txBody>
      </p:sp>
      <p:sp>
        <p:nvSpPr>
          <p:cNvPr id="99" name="Shape 99"/>
          <p:cNvSpPr/>
          <p:nvPr/>
        </p:nvSpPr>
        <p:spPr>
          <a:xfrm>
            <a:off x="1461000" y="1218125"/>
            <a:ext cx="5999400" cy="334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24" y="1285174"/>
            <a:ext cx="5543072" cy="32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177600" y="4637025"/>
            <a:ext cx="2566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Halo Business Intelligence, 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 rise of the Full-Stack Data Analyst </a:t>
            </a:r>
          </a:p>
        </p:txBody>
      </p:sp>
      <p:sp>
        <p:nvSpPr>
          <p:cNvPr id="107" name="Shape 107"/>
          <p:cNvSpPr/>
          <p:nvPr/>
        </p:nvSpPr>
        <p:spPr>
          <a:xfrm>
            <a:off x="675300" y="18683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247600" y="19445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27700" y="2173125"/>
            <a:ext cx="765325" cy="1001674"/>
          </a:xfrm>
          <a:prstGeom prst="flowChartMagneticDisk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545300" y="1775712"/>
            <a:ext cx="1755755" cy="1339308"/>
          </a:xfrm>
          <a:prstGeom prst="flowChartMultidocument">
            <a:avLst/>
          </a:prstGeom>
          <a:solidFill>
            <a:srgbClr val="6D9EEB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498600" y="2273500"/>
            <a:ext cx="522600" cy="4839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914925" y="2329800"/>
            <a:ext cx="522600" cy="4839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933050" y="1775775"/>
            <a:ext cx="1407000" cy="13392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6D9EEB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679850" y="3365225"/>
            <a:ext cx="1913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Excel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HighCharts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Google 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Grafana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...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06862" y="3432750"/>
            <a:ext cx="1407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MySQL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PostgreSQL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MongoDB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Redis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Cassandra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DW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93375" y="3573425"/>
            <a:ext cx="1407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Excel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SQL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Python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Hadoop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786800" y="1154800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38400" y="1154800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Management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662600" y="1154775"/>
            <a:ext cx="1699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Data Science / 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Part I: BI Tools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