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Add logo on top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Data Transfer Command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46000" y="1090800"/>
            <a:ext cx="8206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/usr/bin/storescp -d --output-directory /dicom/data/dicom/ +xa +ac --sort-on-patientname --aetitle IMAGING --disable-host-lookup --eostudy-timeout 30 --exec-on-eostudy /dicom/bin/dicomtar #p #f 50082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86175" y="2857850"/>
            <a:ext cx="8027100" cy="40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65" name="Shape 165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6" name="Shape 166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167" name="Shape 167"/>
          <p:cNvCxnSpPr>
            <a:stCxn id="164" idx="3"/>
            <a:endCxn id="165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65" idx="3"/>
            <a:endCxn id="166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964450" y="1393650"/>
            <a:ext cx="3215100" cy="235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dk1"/>
                </a:solidFill>
              </a:rPr>
              <a:t>Backend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</a:rPr>
              <a:t>LORIS MRI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Imaging Scripts</a:t>
            </a:r>
          </a:p>
        </p:txBody>
      </p:sp>
      <p:sp>
        <p:nvSpPr>
          <p:cNvPr id="181" name="Shape 181"/>
          <p:cNvSpPr/>
          <p:nvPr/>
        </p:nvSpPr>
        <p:spPr>
          <a:xfrm>
            <a:off x="1518925" y="1525350"/>
            <a:ext cx="456000" cy="425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2" name="Shape 182"/>
          <p:cNvSpPr/>
          <p:nvPr/>
        </p:nvSpPr>
        <p:spPr>
          <a:xfrm>
            <a:off x="1518925" y="2095825"/>
            <a:ext cx="456000" cy="425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3" name="Shape 183"/>
          <p:cNvSpPr/>
          <p:nvPr/>
        </p:nvSpPr>
        <p:spPr>
          <a:xfrm>
            <a:off x="1518925" y="2727075"/>
            <a:ext cx="456000" cy="425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45649" y="1519500"/>
            <a:ext cx="2232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MINC Conversion + Log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473122" y="1519475"/>
            <a:ext cx="3302399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Stores minc in /dicom/data/minc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145652" y="2089975"/>
            <a:ext cx="1676099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Dicomtar + Log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145650" y="2721225"/>
            <a:ext cx="2141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TarchiveLoader + Log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473122" y="2120350"/>
            <a:ext cx="3302399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Stores tar in /data/img/data/tarchive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473125" y="2721225"/>
            <a:ext cx="3858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Stores pic in /data/img/data/tarchive/pic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473125" y="3097825"/>
            <a:ext cx="4127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Stores minc in /data/img/data/tarchive/assembly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295474" y="3922950"/>
            <a:ext cx="255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LORIS MRI Imaging Pipeline</a:t>
            </a:r>
          </a:p>
        </p:txBody>
      </p:sp>
      <p:sp>
        <p:nvSpPr>
          <p:cNvPr id="192" name="Shape 192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94" name="Shape 194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5" name="Shape 195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196" name="Shape 196"/>
          <p:cNvCxnSpPr>
            <a:stCxn id="193" idx="3"/>
            <a:endCxn id="194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>
            <a:stCxn id="194" idx="3"/>
            <a:endCxn id="195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/>
          <p:nvPr/>
        </p:nvSpPr>
        <p:spPr>
          <a:xfrm>
            <a:off x="1389625" y="2017950"/>
            <a:ext cx="7103400" cy="15429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24950" y="2596050"/>
            <a:ext cx="75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LORIS</a:t>
            </a:r>
            <a:r>
              <a:rPr b="1" lang="en-GB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24950" y="1544825"/>
            <a:ext cx="750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BIC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Dicom Archive</a:t>
            </a:r>
          </a:p>
        </p:txBody>
      </p:sp>
      <p:sp>
        <p:nvSpPr>
          <p:cNvPr id="207" name="Shape 207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9" name="Shape 209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10" name="Shape 210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211" name="Shape 211"/>
          <p:cNvCxnSpPr>
            <a:stCxn id="208" idx="3"/>
            <a:endCxn id="209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09" idx="3"/>
            <a:endCxn id="210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 txBox="1"/>
          <p:nvPr/>
        </p:nvSpPr>
        <p:spPr>
          <a:xfrm>
            <a:off x="188525" y="1880925"/>
            <a:ext cx="8769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+-----------------------+-----------------------+--------------+------------------------+-------------------------+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PatientID             | PatientName           | DateAcquired | ReferringPhysicianName | PerformingPhysicianName |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+-----------------------+-----------------------+--------------+------------------------+-------------------------+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BICDCC9989_963206_V01 | LORIS_STAGING_TEST1   | 2016-05-11   | NULL                   | NULL  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BICDCC9994_207083_V01 | LORIS_STAGING_TEST_2  | 2016-03-31   | rhoge                  | spaiva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BICDCC9995_926982_V01 | LORIS_STAGING_TEST_3  | 2016-05-04   | rhoge                  | spaiva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10082016              | BICDCC9983_219988_V01 | 2016-08-08   | rhoge                  | spaiva                  |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+-----------------------+-----------------------+--------------+------------------------+-------------------------+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3877199" y="3434450"/>
            <a:ext cx="1389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Tarchive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Hash Function &amp; Candidate Module</a:t>
            </a:r>
          </a:p>
        </p:txBody>
      </p:sp>
      <p:sp>
        <p:nvSpPr>
          <p:cNvPr id="221" name="Shape 221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23" name="Shape 223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24" name="Shape 224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225" name="Shape 225"/>
          <p:cNvCxnSpPr>
            <a:stCxn id="222" idx="3"/>
            <a:endCxn id="223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23" idx="3"/>
            <a:endCxn id="224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00" y="1017724"/>
            <a:ext cx="4877975" cy="35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 rot="-726339">
            <a:off x="1558273" y="1613424"/>
            <a:ext cx="660896" cy="257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541650" y="1633750"/>
            <a:ext cx="108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Candidate</a:t>
            </a:r>
          </a:p>
        </p:txBody>
      </p:sp>
      <p:sp>
        <p:nvSpPr>
          <p:cNvPr id="230" name="Shape 230"/>
          <p:cNvSpPr/>
          <p:nvPr/>
        </p:nvSpPr>
        <p:spPr>
          <a:xfrm rot="-8747006">
            <a:off x="6564436" y="2167479"/>
            <a:ext cx="661008" cy="2579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7173325" y="2359875"/>
            <a:ext cx="1184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Hash Table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653525" y="4505900"/>
            <a:ext cx="183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Hash Process</a:t>
            </a:r>
          </a:p>
        </p:txBody>
      </p:sp>
      <p:sp>
        <p:nvSpPr>
          <p:cNvPr id="233" name="Shape 233"/>
          <p:cNvSpPr/>
          <p:nvPr/>
        </p:nvSpPr>
        <p:spPr>
          <a:xfrm rot="-2246217">
            <a:off x="1558256" y="2527712"/>
            <a:ext cx="660812" cy="2578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892000" y="2725575"/>
            <a:ext cx="800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Hash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Hash Function &amp; Candidate Module</a:t>
            </a:r>
          </a:p>
        </p:txBody>
      </p:sp>
      <p:sp>
        <p:nvSpPr>
          <p:cNvPr id="241" name="Shape 241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43" name="Shape 243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44" name="Shape 244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245" name="Shape 245"/>
          <p:cNvCxnSpPr>
            <a:stCxn id="242" idx="3"/>
            <a:endCxn id="243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43" idx="3"/>
            <a:endCxn id="244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 txBox="1"/>
          <p:nvPr/>
        </p:nvSpPr>
        <p:spPr>
          <a:xfrm>
            <a:off x="1786800" y="941225"/>
            <a:ext cx="5570400" cy="3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+--------+----------------------+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CandID | hash_value          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+--------+----------------------+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158500 | 365f9af63be2cd70f...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187360 | ae5668487f7b354c3...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378835 | c27f6da3954f9a287...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499334 | 6225931f25b9056f9...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651416 | b9f8abaf2ffce9cca...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659980 | 818ae431452408326...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 893234 | cc048c56d53b7abc4... |</a:t>
            </a:r>
          </a:p>
          <a:p>
            <a:pPr lv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+--------+----------------------+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3942874" y="4417475"/>
            <a:ext cx="126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Hash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311700" y="2116350"/>
            <a:ext cx="8520600" cy="9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Demo #1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2964450" y="1393650"/>
            <a:ext cx="3215100" cy="235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dk1"/>
                </a:solidFill>
              </a:rPr>
              <a:t>Frontend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600">
                <a:solidFill>
                  <a:schemeClr val="dk1"/>
                </a:solidFill>
              </a:rPr>
              <a:t>LORIS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LORIS ImageBank</a:t>
            </a:r>
          </a:p>
        </p:txBody>
      </p:sp>
      <p:sp>
        <p:nvSpPr>
          <p:cNvPr id="267" name="Shape 267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69" name="Shape 269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70" name="Shape 270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271" name="Shape 271"/>
          <p:cNvCxnSpPr>
            <a:stCxn id="268" idx="3"/>
            <a:endCxn id="269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69" idx="3"/>
            <a:endCxn id="270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0" y="1178850"/>
            <a:ext cx="5995048" cy="31620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4" name="Shape 274"/>
          <p:cNvSpPr txBox="1"/>
          <p:nvPr/>
        </p:nvSpPr>
        <p:spPr>
          <a:xfrm>
            <a:off x="3183224" y="4380150"/>
            <a:ext cx="255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imaging.bic.mni.mcgill.ca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Dicom Archive</a:t>
            </a:r>
          </a:p>
        </p:txBody>
      </p:sp>
      <p:sp>
        <p:nvSpPr>
          <p:cNvPr id="281" name="Shape 281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83" name="Shape 283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84" name="Shape 284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285" name="Shape 285"/>
          <p:cNvCxnSpPr>
            <a:stCxn id="282" idx="3"/>
            <a:endCxn id="283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83" idx="3"/>
            <a:endCxn id="284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74" y="1116849"/>
            <a:ext cx="6299249" cy="332244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8" name="Shape 288"/>
          <p:cNvSpPr txBox="1"/>
          <p:nvPr/>
        </p:nvSpPr>
        <p:spPr>
          <a:xfrm>
            <a:off x="3150124" y="4515500"/>
            <a:ext cx="255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New Dicom Archive 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32875" y="86925"/>
            <a:ext cx="8904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             </a:t>
            </a:r>
            <a:r>
              <a:rPr lang="en-GB"/>
              <a:t>ImageBank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Santiago Paiva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700">
                <a:solidFill>
                  <a:srgbClr val="FFFFFF"/>
                </a:solidFill>
              </a:rPr>
              <a:t>santiago.paiva@mcgill.ca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RIS_logo (1)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345" y="821900"/>
            <a:ext cx="3122580" cy="20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311700" y="2116350"/>
            <a:ext cx="8520600" cy="9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4800"/>
              <a:t>Demo #2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Currently In Progress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180600" y="1520525"/>
            <a:ext cx="3891600" cy="23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BIC Unix Login Integration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LORIS Super Site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Group Permissions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Improvements in UX and UI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Dicom-Archive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Candidate Registration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Permissions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Tutorials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50" y="1545099"/>
            <a:ext cx="2301949" cy="23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BIC Unix Login Integration</a:t>
            </a:r>
          </a:p>
        </p:txBody>
      </p:sp>
      <p:sp>
        <p:nvSpPr>
          <p:cNvPr id="309" name="Shape 309"/>
          <p:cNvSpPr/>
          <p:nvPr/>
        </p:nvSpPr>
        <p:spPr>
          <a:xfrm>
            <a:off x="1742375" y="1195750"/>
            <a:ext cx="5661600" cy="3020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316150" y="1512425"/>
            <a:ext cx="1099500" cy="13017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BIC</a:t>
            </a:r>
          </a:p>
        </p:txBody>
      </p:sp>
      <p:sp>
        <p:nvSpPr>
          <p:cNvPr id="311" name="Shape 311"/>
          <p:cNvSpPr/>
          <p:nvPr/>
        </p:nvSpPr>
        <p:spPr>
          <a:xfrm>
            <a:off x="2461500" y="3232625"/>
            <a:ext cx="808800" cy="796200"/>
          </a:xfrm>
          <a:prstGeom prst="can">
            <a:avLst>
              <a:gd fmla="val 25000" name="adj"/>
            </a:avLst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312" name="Shape 312"/>
          <p:cNvSpPr/>
          <p:nvPr/>
        </p:nvSpPr>
        <p:spPr>
          <a:xfrm>
            <a:off x="5516550" y="1512425"/>
            <a:ext cx="1099500" cy="13017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LORIS</a:t>
            </a:r>
          </a:p>
        </p:txBody>
      </p:sp>
      <p:sp>
        <p:nvSpPr>
          <p:cNvPr id="313" name="Shape 313"/>
          <p:cNvSpPr/>
          <p:nvPr/>
        </p:nvSpPr>
        <p:spPr>
          <a:xfrm>
            <a:off x="5661900" y="3232625"/>
            <a:ext cx="808800" cy="796200"/>
          </a:xfrm>
          <a:prstGeom prst="can">
            <a:avLst>
              <a:gd fmla="val 25000" name="adj"/>
            </a:avLst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DB</a:t>
            </a:r>
          </a:p>
        </p:txBody>
      </p:sp>
      <p:cxnSp>
        <p:nvCxnSpPr>
          <p:cNvPr id="314" name="Shape 314"/>
          <p:cNvCxnSpPr/>
          <p:nvPr/>
        </p:nvCxnSpPr>
        <p:spPr>
          <a:xfrm>
            <a:off x="3415650" y="2087075"/>
            <a:ext cx="210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10" idx="2"/>
            <a:endCxn id="311" idx="1"/>
          </p:cNvCxnSpPr>
          <p:nvPr/>
        </p:nvCxnSpPr>
        <p:spPr>
          <a:xfrm>
            <a:off x="2865900" y="2814125"/>
            <a:ext cx="0" cy="41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>
            <a:stCxn id="312" idx="2"/>
            <a:endCxn id="313" idx="1"/>
          </p:cNvCxnSpPr>
          <p:nvPr/>
        </p:nvCxnSpPr>
        <p:spPr>
          <a:xfrm>
            <a:off x="6066300" y="2814125"/>
            <a:ext cx="0" cy="418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3295474" y="1565562"/>
            <a:ext cx="255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SSH Request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3415650" y="1935687"/>
            <a:ext cx="2100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3810900" y="4325900"/>
            <a:ext cx="152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BIC NIS Domain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294299" y="2087062"/>
            <a:ext cx="2555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Echo Response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LORIS Super Site</a:t>
            </a:r>
          </a:p>
        </p:txBody>
      </p:sp>
      <p:sp>
        <p:nvSpPr>
          <p:cNvPr id="327" name="Shape 327"/>
          <p:cNvSpPr/>
          <p:nvPr/>
        </p:nvSpPr>
        <p:spPr>
          <a:xfrm>
            <a:off x="2751850" y="1518700"/>
            <a:ext cx="3362400" cy="2492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AAA</a:t>
            </a:r>
          </a:p>
        </p:txBody>
      </p:sp>
      <p:sp>
        <p:nvSpPr>
          <p:cNvPr id="328" name="Shape 328"/>
          <p:cNvSpPr/>
          <p:nvPr/>
        </p:nvSpPr>
        <p:spPr>
          <a:xfrm>
            <a:off x="3524900" y="2119400"/>
            <a:ext cx="796200" cy="505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BBB</a:t>
            </a:r>
          </a:p>
        </p:txBody>
      </p:sp>
      <p:sp>
        <p:nvSpPr>
          <p:cNvPr id="329" name="Shape 329"/>
          <p:cNvSpPr/>
          <p:nvPr/>
        </p:nvSpPr>
        <p:spPr>
          <a:xfrm>
            <a:off x="4521850" y="2119400"/>
            <a:ext cx="796200" cy="505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CCC</a:t>
            </a:r>
          </a:p>
        </p:txBody>
      </p:sp>
      <p:sp>
        <p:nvSpPr>
          <p:cNvPr id="330" name="Shape 330"/>
          <p:cNvSpPr/>
          <p:nvPr/>
        </p:nvSpPr>
        <p:spPr>
          <a:xfrm>
            <a:off x="3524900" y="3017425"/>
            <a:ext cx="796200" cy="505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DDD</a:t>
            </a:r>
          </a:p>
        </p:txBody>
      </p:sp>
      <p:sp>
        <p:nvSpPr>
          <p:cNvPr id="331" name="Shape 331"/>
          <p:cNvSpPr/>
          <p:nvPr/>
        </p:nvSpPr>
        <p:spPr>
          <a:xfrm>
            <a:off x="4521850" y="3017425"/>
            <a:ext cx="796200" cy="505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28575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EEE</a:t>
            </a:r>
          </a:p>
        </p:txBody>
      </p:sp>
      <p:sp>
        <p:nvSpPr>
          <p:cNvPr id="332" name="Shape 332"/>
          <p:cNvSpPr/>
          <p:nvPr/>
        </p:nvSpPr>
        <p:spPr>
          <a:xfrm rot="10169920">
            <a:off x="4948362" y="1553621"/>
            <a:ext cx="1588404" cy="2579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950200" y="1627350"/>
            <a:ext cx="965700" cy="4374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6653375" y="1261650"/>
            <a:ext cx="173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PI (Parent Site) </a:t>
            </a:r>
          </a:p>
        </p:txBody>
      </p:sp>
      <p:sp>
        <p:nvSpPr>
          <p:cNvPr id="335" name="Shape 335"/>
          <p:cNvSpPr/>
          <p:nvPr/>
        </p:nvSpPr>
        <p:spPr>
          <a:xfrm rot="-10085109">
            <a:off x="5536498" y="3339516"/>
            <a:ext cx="1588217" cy="2579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469600" y="2913025"/>
            <a:ext cx="965700" cy="7143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7233600" y="3467775"/>
            <a:ext cx="1314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Grad Student - Researcher</a:t>
            </a:r>
          </a:p>
        </p:txBody>
      </p:sp>
      <p:cxnSp>
        <p:nvCxnSpPr>
          <p:cNvPr id="338" name="Shape 338"/>
          <p:cNvCxnSpPr>
            <a:stCxn id="328" idx="2"/>
            <a:endCxn id="330" idx="0"/>
          </p:cNvCxnSpPr>
          <p:nvPr/>
        </p:nvCxnSpPr>
        <p:spPr>
          <a:xfrm>
            <a:off x="3923000" y="2624900"/>
            <a:ext cx="0" cy="39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39" name="Shape 339"/>
          <p:cNvSpPr/>
          <p:nvPr/>
        </p:nvSpPr>
        <p:spPr>
          <a:xfrm>
            <a:off x="3681500" y="2548250"/>
            <a:ext cx="483000" cy="5457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 rot="695531">
            <a:off x="2037652" y="2507724"/>
            <a:ext cx="1588501" cy="2581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489800" y="2276500"/>
            <a:ext cx="1492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Shared Dataset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2992450" y="4255875"/>
            <a:ext cx="288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Parent - Child LORIS Site Model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Conclusion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Development of a great product for BIC users :)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Automated, fast, and scalable data repository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LORIS Functionalities (Visualizations, QA, Statistics, etc)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Set of new exciting features coming soon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-GB">
                <a:solidFill>
                  <a:srgbClr val="FFFFFF"/>
                </a:solidFill>
              </a:rPr>
              <a:t>Public Release: soon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Special Thank You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540300" y="1533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rgbClr val="FFFFFF"/>
                </a:solidFill>
              </a:rPr>
              <a:t>Sylvain Milot</a:t>
            </a:r>
            <a:r>
              <a:rPr lang="en-GB">
                <a:solidFill>
                  <a:srgbClr val="FFFFFF"/>
                </a:solidFill>
              </a:rPr>
              <a:t> (SysAdmin)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rgbClr val="FFFFFF"/>
                </a:solidFill>
              </a:rPr>
              <a:t>Mouna Safi-Harab</a:t>
            </a:r>
            <a:r>
              <a:rPr lang="en-GB">
                <a:solidFill>
                  <a:srgbClr val="FFFFFF"/>
                </a:solidFill>
              </a:rPr>
              <a:t> (Imaging Scripts)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rgbClr val="FFFFFF"/>
                </a:solidFill>
              </a:rPr>
              <a:t>Jordan Stirling</a:t>
            </a:r>
            <a:r>
              <a:rPr lang="en-GB">
                <a:solidFill>
                  <a:srgbClr val="FFFFFF"/>
                </a:solidFill>
              </a:rPr>
              <a:t> (Hash Function)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chemeClr val="dk1"/>
                </a:solidFill>
              </a:rPr>
              <a:t>Pierre Rioux </a:t>
            </a:r>
            <a:r>
              <a:rPr lang="en-GB">
                <a:solidFill>
                  <a:schemeClr val="dk1"/>
                </a:solidFill>
              </a:rPr>
              <a:t>(SSH Authentication)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chemeClr val="dk1"/>
                </a:solidFill>
              </a:rPr>
              <a:t>Rick Hoge</a:t>
            </a:r>
            <a:r>
              <a:rPr lang="en-GB">
                <a:solidFill>
                  <a:schemeClr val="dk1"/>
                </a:solidFill>
              </a:rPr>
              <a:t> (Functionality)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b="1" lang="en-GB">
                <a:solidFill>
                  <a:srgbClr val="FFFFFF"/>
                </a:solidFill>
              </a:rPr>
              <a:t>LORIS Team </a:t>
            </a:r>
            <a:r>
              <a:rPr lang="en-GB">
                <a:solidFill>
                  <a:srgbClr val="FFFFFF"/>
                </a:solidFill>
              </a:rPr>
              <a:t>(Help &amp; Support)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thanks.gif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50" y="1533475"/>
            <a:ext cx="2132350" cy="19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1581625"/>
            <a:ext cx="8520600" cy="111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GB" sz="7000"/>
              <a:t>Q &amp; A</a:t>
            </a:r>
          </a:p>
        </p:txBody>
      </p:sp>
      <p:sp>
        <p:nvSpPr>
          <p:cNvPr id="363" name="Shape 363"/>
          <p:cNvSpPr txBox="1"/>
          <p:nvPr>
            <p:ph idx="4294967295" type="subTitle"/>
          </p:nvPr>
        </p:nvSpPr>
        <p:spPr>
          <a:xfrm>
            <a:off x="311700" y="2755750"/>
            <a:ext cx="8520600" cy="6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Me: </a:t>
            </a:r>
            <a:r>
              <a:rPr lang="en-GB" sz="1700">
                <a:solidFill>
                  <a:srgbClr val="FFFFFF"/>
                </a:solidFill>
              </a:rPr>
              <a:t>santiago.paiva@mcgill.ca</a:t>
            </a:r>
          </a:p>
        </p:txBody>
      </p:sp>
      <p:sp>
        <p:nvSpPr>
          <p:cNvPr id="364" name="Shape 364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2875" y="86925"/>
            <a:ext cx="8904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4294967295" type="title"/>
          </p:nvPr>
        </p:nvSpPr>
        <p:spPr>
          <a:xfrm>
            <a:off x="311700" y="445025"/>
            <a:ext cx="8520600" cy="98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Today’s Challenges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Problem Domain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899949" y="3230825"/>
            <a:ext cx="8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500">
                <a:solidFill>
                  <a:srgbClr val="FFFFFF"/>
                </a:solidFill>
              </a:rPr>
              <a:t>Speed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796300" y="2063375"/>
            <a:ext cx="14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500">
                <a:solidFill>
                  <a:srgbClr val="FFFFFF"/>
                </a:solidFill>
              </a:rPr>
              <a:t>Functionality</a:t>
            </a:r>
          </a:p>
        </p:txBody>
      </p:sp>
      <p:sp>
        <p:nvSpPr>
          <p:cNvPr id="74" name="Shape 74"/>
          <p:cNvSpPr/>
          <p:nvPr/>
        </p:nvSpPr>
        <p:spPr>
          <a:xfrm>
            <a:off x="1659275" y="2994275"/>
            <a:ext cx="752490" cy="934794"/>
          </a:xfrm>
          <a:prstGeom prst="lightningBol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910462" y="2012550"/>
            <a:ext cx="752400" cy="653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275550" y="1722775"/>
            <a:ext cx="387300" cy="61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192899" y="2012550"/>
            <a:ext cx="12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500">
                <a:solidFill>
                  <a:srgbClr val="FFFFFF"/>
                </a:solidFill>
              </a:rPr>
              <a:t>Scalability</a:t>
            </a:r>
          </a:p>
        </p:txBody>
      </p:sp>
      <p:sp>
        <p:nvSpPr>
          <p:cNvPr id="78" name="Shape 78"/>
          <p:cNvSpPr/>
          <p:nvPr/>
        </p:nvSpPr>
        <p:spPr>
          <a:xfrm>
            <a:off x="4910475" y="3030349"/>
            <a:ext cx="752382" cy="862649"/>
          </a:xfrm>
          <a:prstGeom prst="flowChartMultidocument">
            <a:avLst/>
          </a:prstGeom>
          <a:solidFill>
            <a:srgbClr val="4A86E8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6192900" y="3230825"/>
            <a:ext cx="13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500">
                <a:solidFill>
                  <a:srgbClr val="FFFFFF"/>
                </a:solidFill>
              </a:rPr>
              <a:t>Automation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574" y="1854125"/>
            <a:ext cx="880200" cy="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32875" y="86925"/>
            <a:ext cx="88743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Design Process</a:t>
            </a:r>
          </a:p>
        </p:txBody>
      </p:sp>
      <p:sp>
        <p:nvSpPr>
          <p:cNvPr id="87" name="Shape 87"/>
          <p:cNvSpPr/>
          <p:nvPr/>
        </p:nvSpPr>
        <p:spPr>
          <a:xfrm>
            <a:off x="570450" y="1490129"/>
            <a:ext cx="1791300" cy="16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Dicom Server</a:t>
            </a:r>
          </a:p>
        </p:txBody>
      </p:sp>
      <p:sp>
        <p:nvSpPr>
          <p:cNvPr id="88" name="Shape 88"/>
          <p:cNvSpPr/>
          <p:nvPr/>
        </p:nvSpPr>
        <p:spPr>
          <a:xfrm>
            <a:off x="3575994" y="1490129"/>
            <a:ext cx="1791300" cy="16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</a:rPr>
              <a:t>Backend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LORIS MRI</a:t>
            </a:r>
          </a:p>
        </p:txBody>
      </p:sp>
      <p:sp>
        <p:nvSpPr>
          <p:cNvPr id="89" name="Shape 89"/>
          <p:cNvSpPr/>
          <p:nvPr/>
        </p:nvSpPr>
        <p:spPr>
          <a:xfrm>
            <a:off x="6625751" y="1422050"/>
            <a:ext cx="1791300" cy="1677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1800">
                <a:solidFill>
                  <a:srgbClr val="FFFFFF"/>
                </a:solidFill>
              </a:rPr>
              <a:t>Frontend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>
                <a:solidFill>
                  <a:srgbClr val="FFFFFF"/>
                </a:solidFill>
              </a:rPr>
              <a:t>LORIS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575994" y="3335293"/>
            <a:ext cx="179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Demo #1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625751" y="3335291"/>
            <a:ext cx="179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Demo #2</a:t>
            </a:r>
          </a:p>
        </p:txBody>
      </p:sp>
      <p:sp>
        <p:nvSpPr>
          <p:cNvPr id="92" name="Shape 92"/>
          <p:cNvSpPr/>
          <p:nvPr/>
        </p:nvSpPr>
        <p:spPr>
          <a:xfrm>
            <a:off x="2567775" y="2141575"/>
            <a:ext cx="802200" cy="3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568125" y="2141575"/>
            <a:ext cx="856800" cy="375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964450" y="1393650"/>
            <a:ext cx="3215100" cy="235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4800">
                <a:solidFill>
                  <a:schemeClr val="dk1"/>
                </a:solidFill>
              </a:rPr>
              <a:t>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</a:rPr>
              <a:t>DICOM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Patient Registration</a:t>
            </a:r>
          </a:p>
        </p:txBody>
      </p:sp>
      <p:sp>
        <p:nvSpPr>
          <p:cNvPr id="106" name="Shape 106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50" y="1261250"/>
            <a:ext cx="3697624" cy="2773225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850" y="1237237"/>
            <a:ext cx="4098949" cy="2821249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9" name="Shape 109"/>
          <p:cNvSpPr txBox="1"/>
          <p:nvPr/>
        </p:nvSpPr>
        <p:spPr>
          <a:xfrm>
            <a:off x="1377013" y="4206300"/>
            <a:ext cx="183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Siemens </a:t>
            </a:r>
            <a:r>
              <a:rPr lang="en-GB">
                <a:solidFill>
                  <a:srgbClr val="FFFFFF"/>
                </a:solidFill>
              </a:rPr>
              <a:t>3T Prisma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522675" y="4206300"/>
            <a:ext cx="183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Patient Registration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12" name="Shape 112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" name="Shape 113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114" name="Shape 114"/>
          <p:cNvCxnSpPr>
            <a:stCxn id="111" idx="3"/>
            <a:endCxn id="112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112" idx="3"/>
            <a:endCxn id="113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Patient Registration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653525" y="4505900"/>
            <a:ext cx="183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Patient Registration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62" y="1056075"/>
            <a:ext cx="4956476" cy="3411473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4" name="Shape 124"/>
          <p:cNvSpPr/>
          <p:nvPr/>
        </p:nvSpPr>
        <p:spPr>
          <a:xfrm rot="541671">
            <a:off x="1938026" y="1231235"/>
            <a:ext cx="663418" cy="2566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726339">
            <a:off x="1939273" y="1765824"/>
            <a:ext cx="660896" cy="257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427886">
            <a:off x="1685922" y="3395979"/>
            <a:ext cx="664540" cy="2560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-10085109">
            <a:off x="5711248" y="3619991"/>
            <a:ext cx="1588217" cy="2579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23875" y="1184337"/>
            <a:ext cx="708300" cy="4374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623875" y="1650712"/>
            <a:ext cx="708300" cy="4374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368750" y="3356450"/>
            <a:ext cx="919200" cy="4374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783350" y="3254150"/>
            <a:ext cx="965700" cy="437400"/>
          </a:xfrm>
          <a:prstGeom prst="donut">
            <a:avLst>
              <a:gd fmla="val 13341" name="adj"/>
            </a:avLst>
          </a:prstGeom>
          <a:solidFill>
            <a:srgbClr val="F1C232"/>
          </a:solidFill>
          <a:ln cap="flat" cmpd="sng" w="1905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00850" y="1113375"/>
            <a:ext cx="146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Patient Name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922650" y="1786150"/>
            <a:ext cx="1085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Patient ID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196100" y="3270200"/>
            <a:ext cx="547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PI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317150" y="3717650"/>
            <a:ext cx="1623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PI Team Member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(Researcher)</a:t>
            </a:r>
          </a:p>
        </p:txBody>
      </p:sp>
      <p:sp>
        <p:nvSpPr>
          <p:cNvPr id="136" name="Shape 136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38" name="Shape 138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9" name="Shape 139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140" name="Shape 140"/>
          <p:cNvCxnSpPr>
            <a:stCxn id="137" idx="3"/>
            <a:endCxn id="138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>
            <a:stCxn id="138" idx="3"/>
            <a:endCxn id="139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2875" y="86925"/>
            <a:ext cx="8880600" cy="491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105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DCMTK - DICOM Toolkit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Storescp &amp; Transfer Protocol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49875" y="1755325"/>
            <a:ext cx="7548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500">
                <a:solidFill>
                  <a:srgbClr val="FFFFFF"/>
                </a:solidFill>
              </a:rPr>
              <a:t>Parameters: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●"/>
            </a:pPr>
            <a:r>
              <a:rPr lang="en-GB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IP = 132.206.178.113   </a:t>
            </a:r>
            <a:r>
              <a:rPr lang="en-GB" sz="1600">
                <a:solidFill>
                  <a:srgbClr val="FFFFFF"/>
                </a:solidFill>
              </a:rPr>
              <a:t>(imaging.bic.mni.mcgill.ca)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●"/>
            </a:pPr>
            <a:r>
              <a:rPr lang="en-GB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AETITLE = IMAGING</a:t>
            </a:r>
          </a:p>
          <a:p>
            <a:pPr indent="-38735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●"/>
            </a:pPr>
            <a:r>
              <a:rPr lang="en-GB" sz="2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Port = 50082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831525" y="163050"/>
            <a:ext cx="1467300" cy="36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92421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51" name="Shape 151"/>
          <p:cNvSpPr/>
          <p:nvPr/>
        </p:nvSpPr>
        <p:spPr>
          <a:xfrm>
            <a:off x="7395977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52" name="Shape 152"/>
          <p:cNvSpPr/>
          <p:nvPr/>
        </p:nvSpPr>
        <p:spPr>
          <a:xfrm>
            <a:off x="7881505" y="236095"/>
            <a:ext cx="338400" cy="21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solidFill>
                  <a:srgbClr val="FFFFFF"/>
                </a:solidFill>
              </a:rPr>
              <a:t>F</a:t>
            </a:r>
          </a:p>
        </p:txBody>
      </p:sp>
      <p:cxnSp>
        <p:nvCxnSpPr>
          <p:cNvPr id="153" name="Shape 153"/>
          <p:cNvCxnSpPr>
            <a:stCxn id="150" idx="3"/>
            <a:endCxn id="151" idx="1"/>
          </p:cNvCxnSpPr>
          <p:nvPr/>
        </p:nvCxnSpPr>
        <p:spPr>
          <a:xfrm>
            <a:off x="7262617" y="345895"/>
            <a:ext cx="1335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51" idx="3"/>
            <a:endCxn id="152" idx="1"/>
          </p:cNvCxnSpPr>
          <p:nvPr/>
        </p:nvCxnSpPr>
        <p:spPr>
          <a:xfrm>
            <a:off x="7734377" y="345895"/>
            <a:ext cx="147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