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99" r:id="rId2"/>
    <p:sldId id="283" r:id="rId3"/>
    <p:sldId id="312" r:id="rId4"/>
    <p:sldId id="347" r:id="rId5"/>
    <p:sldId id="348" r:id="rId6"/>
    <p:sldId id="294" r:id="rId7"/>
    <p:sldId id="341" r:id="rId8"/>
    <p:sldId id="293" r:id="rId9"/>
    <p:sldId id="340" r:id="rId10"/>
    <p:sldId id="290" r:id="rId11"/>
    <p:sldId id="334" r:id="rId12"/>
    <p:sldId id="272" r:id="rId13"/>
    <p:sldId id="265" r:id="rId14"/>
    <p:sldId id="350" r:id="rId15"/>
    <p:sldId id="303" r:id="rId16"/>
    <p:sldId id="349" r:id="rId17"/>
    <p:sldId id="264" r:id="rId18"/>
    <p:sldId id="31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  <a:srgbClr val="FFFF93"/>
    <a:srgbClr val="FF1400"/>
    <a:srgbClr val="FFEA00"/>
    <a:srgbClr val="00FFFF"/>
    <a:srgbClr val="193B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1159" autoAdjust="0"/>
  </p:normalViewPr>
  <p:slideViewPr>
    <p:cSldViewPr>
      <p:cViewPr>
        <p:scale>
          <a:sx n="120" d="100"/>
          <a:sy n="120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C4E150-611E-4F39-8EC1-65E1ED95E9C8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8B2AFBA-6C87-404C-B6BE-341707D9B95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i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CA" i="1" dirty="0" smtClean="0"/>
          </a:p>
          <a:p>
            <a:pPr>
              <a:spcBef>
                <a:spcPct val="0"/>
              </a:spcBef>
            </a:pPr>
            <a:endParaRPr lang="fr-CA" i="1" dirty="0" smtClean="0"/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360B06-FF32-479D-A1D9-2346FEE47869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dirty="0" smtClean="0">
              <a:sym typeface="Wingdings" pitchFamily="2" charset="2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B882D4-DBA6-4972-944D-48609535728F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dirty="0" smtClean="0"/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E4A6E6-91EB-4E04-8BE7-3A5AA4855D91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i="1" dirty="0" smtClean="0"/>
          </a:p>
          <a:p>
            <a:pPr>
              <a:spcBef>
                <a:spcPct val="0"/>
              </a:spcBef>
            </a:pPr>
            <a:endParaRPr lang="en-CA" i="1" dirty="0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773B24-4A24-445E-ACC2-99A90DE4EDC1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2AFBA-6C87-404C-B6BE-341707D9B95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i="1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AFD514-EA68-4EB2-884B-6F7561F3AE5C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i="1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5A3EE6-9654-4AF2-9477-D9AF2492CEC4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  <a:buFontTx/>
              <a:buNone/>
            </a:pPr>
            <a:endParaRPr lang="en-CA" i="1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F8CC76-D5EA-477F-95F6-35FC1EBE79B1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2AFBA-6C87-404C-B6BE-341707D9B95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i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2AFBA-6C87-404C-B6BE-341707D9B95B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b="1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0B362A-5118-4383-AEE1-7BAD9E487D37}" type="slidenum">
              <a:rPr lang="en-CA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CA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2AFBA-6C87-404C-B6BE-341707D9B95B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7586D-AFBC-4C1B-81C0-41381F7C71B7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BEBC7-FE9A-4F2C-9CDB-477F6AC5E5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C5938-9F90-4740-A114-BE4CAB8E5691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504-562B-4B9B-AECD-BC354EE4A1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DCE60-3217-4316-AEB6-9AFFB5E9272A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0B73-B6B8-45D0-86AA-5D601E7DA23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2A5A8-0ADF-4796-9E32-040F5F874191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54FA7-C20A-4219-B712-00E1C7F8586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3B1C-43EC-4246-BA63-2F9B5E729AAD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FD52-CA82-4829-92BB-2A35569A13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07CA1-9471-47E2-99E0-A0E4EB921C5E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E5696-2163-42D9-B284-81F8B976B0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2766-BCE4-45DF-8F99-2696294646E1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B92D3-B900-4F59-8EFA-A632541269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812A-66F7-45C0-BC4A-DBCF46440E41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AD20-8E05-419A-8F52-E0B3CDCFD0F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1D84A-B204-4710-AAEA-A4BEC57F2C7E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D2CC4-CF6C-41A3-9053-51B9A49AA7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0E4C-1468-43C7-8434-7EF5D05F898A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B1FCB-6149-4322-BAAA-36C70938188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D1DA2-A5B8-4489-B7E1-FBB451FAEB31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369A-0DE1-48D9-87DB-56631DA2957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14E389-143B-498F-AC7A-B85203F74540}" type="datetimeFigureOut">
              <a:rPr lang="en-US"/>
              <a:pPr>
                <a:defRPr/>
              </a:pPr>
              <a:t>5/14/2011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91E67B-849A-40A4-8149-D2672F8D2D3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-2678" t="21404" b="6830"/>
          <a:stretch>
            <a:fillRect/>
          </a:stretch>
        </p:blipFill>
        <p:spPr bwMode="auto">
          <a:xfrm>
            <a:off x="-59308" y="1412776"/>
            <a:ext cx="8892480" cy="4315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8"/>
          <p:cNvSpPr txBox="1">
            <a:spLocks noChangeArrowheads="1"/>
          </p:cNvSpPr>
          <p:nvPr/>
        </p:nvSpPr>
        <p:spPr bwMode="auto">
          <a:xfrm>
            <a:off x="468313" y="461963"/>
            <a:ext cx="7343775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CA" sz="3300" b="1" dirty="0" smtClean="0">
                <a:solidFill>
                  <a:schemeClr val="bg1"/>
                </a:solidFill>
                <a:latin typeface="Segoe Black"/>
              </a:rPr>
              <a:t>Detection </a:t>
            </a:r>
            <a:endParaRPr lang="en-CA" sz="33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CA" sz="33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775" y="981075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Pattern 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Recognition </a:t>
            </a:r>
            <a:endParaRPr lang="en-US" sz="2800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03504" y="273348"/>
            <a:ext cx="237626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 Diagonal Corner Rectangle 16"/>
          <p:cNvSpPr/>
          <p:nvPr/>
        </p:nvSpPr>
        <p:spPr>
          <a:xfrm>
            <a:off x="6741895" y="38964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7548921" y="38964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8302782" y="390754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317888" y="533993"/>
            <a:ext cx="23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24338" y="533993"/>
            <a:ext cx="17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The digital sky survey image modific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064" y="1988840"/>
            <a:ext cx="7812360" cy="4089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ounded Rectangle 31"/>
          <p:cNvSpPr/>
          <p:nvPr/>
        </p:nvSpPr>
        <p:spPr>
          <a:xfrm rot="1373498">
            <a:off x="2762984" y="4909590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smtClean="0"/>
              <a:t>Read</a:t>
            </a:r>
            <a:endParaRPr lang="en-GB" sz="2400" b="1" dirty="0"/>
          </a:p>
        </p:txBody>
      </p:sp>
      <p:sp>
        <p:nvSpPr>
          <p:cNvPr id="33" name="Rounded Rectangle 32"/>
          <p:cNvSpPr/>
          <p:nvPr/>
        </p:nvSpPr>
        <p:spPr>
          <a:xfrm rot="20532906">
            <a:off x="2471922" y="2760216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smtClean="0"/>
              <a:t>Test</a:t>
            </a:r>
            <a:endParaRPr lang="en-GB" sz="2400" b="1" dirty="0"/>
          </a:p>
        </p:txBody>
      </p:sp>
      <p:sp>
        <p:nvSpPr>
          <p:cNvPr id="34" name="Rounded Rectangle 33"/>
          <p:cNvSpPr/>
          <p:nvPr/>
        </p:nvSpPr>
        <p:spPr>
          <a:xfrm rot="1415152">
            <a:off x="5283177" y="3724203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b="1" dirty="0" smtClean="0"/>
              <a:t>Debug</a:t>
            </a:r>
            <a:endParaRPr lang="en-GB" sz="22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32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879" y="1753972"/>
            <a:ext cx="6906225" cy="43204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3" name="Round Diagonal Corner Rectangle 22"/>
          <p:cNvSpPr/>
          <p:nvPr/>
        </p:nvSpPr>
        <p:spPr>
          <a:xfrm>
            <a:off x="6645545" y="36545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7452571" y="36545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25" name="Round Diagonal Corner Rectangle 24"/>
          <p:cNvSpPr/>
          <p:nvPr/>
        </p:nvSpPr>
        <p:spPr>
          <a:xfrm>
            <a:off x="8206432" y="366564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221538" y="509803"/>
            <a:ext cx="23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27988" y="509803"/>
            <a:ext cx="17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468313" y="461963"/>
            <a:ext cx="7343775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CA" sz="3300" b="1" dirty="0" smtClean="0">
                <a:solidFill>
                  <a:schemeClr val="bg1"/>
                </a:solidFill>
                <a:latin typeface="Segoe Black"/>
              </a:rPr>
              <a:t>Detection </a:t>
            </a:r>
            <a:endParaRPr lang="en-CA" sz="3300" b="1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CA" sz="33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5775" y="981075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Pattern 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Recognition</a:t>
            </a:r>
            <a:endParaRPr lang="en-US" sz="2800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797567" y="4335628"/>
            <a:ext cx="577251" cy="50405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HeroicExtremeLef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6516216" y="247948"/>
            <a:ext cx="237626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nut 31"/>
          <p:cNvSpPr/>
          <p:nvPr/>
        </p:nvSpPr>
        <p:spPr>
          <a:xfrm>
            <a:off x="3551527" y="1804714"/>
            <a:ext cx="973095" cy="989269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5684714" y="1639432"/>
            <a:ext cx="973095" cy="989269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803797" y="2007682"/>
            <a:ext cx="973095" cy="989269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1274999">
            <a:off x="4517880" y="2007157"/>
            <a:ext cx="1409701" cy="413404"/>
          </a:xfrm>
          <a:prstGeom prst="rightArrow">
            <a:avLst>
              <a:gd name="adj1" fmla="val 56590"/>
              <a:gd name="adj2" fmla="val 8908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21274999">
            <a:off x="2761621" y="2197267"/>
            <a:ext cx="1008720" cy="408026"/>
          </a:xfrm>
          <a:prstGeom prst="rightArrow">
            <a:avLst>
              <a:gd name="adj1" fmla="val 56590"/>
              <a:gd name="adj2" fmla="val 8908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125"/>
            <a:ext cx="8229600" cy="48402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sz="3300" b="1" dirty="0" smtClean="0">
                <a:solidFill>
                  <a:schemeClr val="bg1"/>
                </a:solidFill>
                <a:latin typeface="Segoe Black"/>
              </a:rPr>
              <a:t>Physical Simulation Prototype</a:t>
            </a:r>
            <a:endParaRPr lang="en-CA" sz="33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" y="1300163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JAVA GUI 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Framework</a:t>
            </a:r>
            <a:endParaRPr lang="en-US" sz="2800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696345" y="361140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7503371" y="35805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8257232" y="362248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72338" y="505487"/>
            <a:ext cx="23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78788" y="505487"/>
            <a:ext cx="17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84" y="2207526"/>
            <a:ext cx="7715248" cy="42458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 rot="1373498">
            <a:off x="2987392" y="5298205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/>
              <a:t>Fast </a:t>
            </a:r>
          </a:p>
        </p:txBody>
      </p:sp>
      <p:sp>
        <p:nvSpPr>
          <p:cNvPr id="16" name="Rounded Rectangle 15"/>
          <p:cNvSpPr/>
          <p:nvPr/>
        </p:nvSpPr>
        <p:spPr>
          <a:xfrm rot="20532906">
            <a:off x="2696330" y="3148831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200" b="1" dirty="0"/>
              <a:t>Innovative</a:t>
            </a:r>
          </a:p>
        </p:txBody>
      </p:sp>
      <p:sp>
        <p:nvSpPr>
          <p:cNvPr id="17" name="Rounded Rectangle 16"/>
          <p:cNvSpPr/>
          <p:nvPr/>
        </p:nvSpPr>
        <p:spPr>
          <a:xfrm rot="1415152">
            <a:off x="5507585" y="4112818"/>
            <a:ext cx="1500198" cy="628648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/>
              <a:t>Easy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5404" y="247948"/>
            <a:ext cx="237626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21" grpId="0" animBg="1"/>
      <p:bldP spid="22" grpId="0" animBg="1"/>
      <p:bldP spid="2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090" y="2305631"/>
            <a:ext cx="7558252" cy="42515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9" name="Right Arrow 28"/>
          <p:cNvSpPr>
            <a:spLocks noChangeArrowheads="1"/>
          </p:cNvSpPr>
          <p:nvPr/>
        </p:nvSpPr>
        <p:spPr bwMode="auto">
          <a:xfrm rot="5400000">
            <a:off x="1780548" y="5529127"/>
            <a:ext cx="654981" cy="798958"/>
          </a:xfrm>
          <a:prstGeom prst="rightArrow">
            <a:avLst>
              <a:gd name="adj1" fmla="val 50000"/>
              <a:gd name="adj2" fmla="val 50402"/>
            </a:avLst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9947" y="2067591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87873" y="2009545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28063" y="489291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770" y="4874002"/>
            <a:ext cx="3384377" cy="671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Freeform 17"/>
          <p:cNvSpPr/>
          <p:nvPr/>
        </p:nvSpPr>
        <p:spPr>
          <a:xfrm>
            <a:off x="3397758" y="2601390"/>
            <a:ext cx="1030329" cy="1691639"/>
          </a:xfrm>
          <a:custGeom>
            <a:avLst/>
            <a:gdLst>
              <a:gd name="connsiteX0" fmla="*/ 1097280 w 1097280"/>
              <a:gd name="connsiteY0" fmla="*/ 0 h 1777593"/>
              <a:gd name="connsiteX1" fmla="*/ 972921 w 1097280"/>
              <a:gd name="connsiteY1" fmla="*/ 475488 h 1777593"/>
              <a:gd name="connsiteX2" fmla="*/ 877824 w 1097280"/>
              <a:gd name="connsiteY2" fmla="*/ 731520 h 1777593"/>
              <a:gd name="connsiteX3" fmla="*/ 797357 w 1097280"/>
              <a:gd name="connsiteY3" fmla="*/ 921715 h 1777593"/>
              <a:gd name="connsiteX4" fmla="*/ 702259 w 1097280"/>
              <a:gd name="connsiteY4" fmla="*/ 1104595 h 1777593"/>
              <a:gd name="connsiteX5" fmla="*/ 577901 w 1097280"/>
              <a:gd name="connsiteY5" fmla="*/ 1302105 h 1777593"/>
              <a:gd name="connsiteX6" fmla="*/ 497433 w 1097280"/>
              <a:gd name="connsiteY6" fmla="*/ 1411833 h 1777593"/>
              <a:gd name="connsiteX7" fmla="*/ 365760 w 1097280"/>
              <a:gd name="connsiteY7" fmla="*/ 1558137 h 1777593"/>
              <a:gd name="connsiteX8" fmla="*/ 219456 w 1097280"/>
              <a:gd name="connsiteY8" fmla="*/ 1675181 h 1777593"/>
              <a:gd name="connsiteX9" fmla="*/ 65837 w 1097280"/>
              <a:gd name="connsiteY9" fmla="*/ 1755648 h 1777593"/>
              <a:gd name="connsiteX10" fmla="*/ 0 w 1097280"/>
              <a:gd name="connsiteY10" fmla="*/ 1777593 h 177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7280" h="1777593">
                <a:moveTo>
                  <a:pt x="1097280" y="0"/>
                </a:moveTo>
                <a:cubicBezTo>
                  <a:pt x="1053388" y="176784"/>
                  <a:pt x="1009497" y="353568"/>
                  <a:pt x="972921" y="475488"/>
                </a:cubicBezTo>
                <a:cubicBezTo>
                  <a:pt x="936345" y="597408"/>
                  <a:pt x="907085" y="657149"/>
                  <a:pt x="877824" y="731520"/>
                </a:cubicBezTo>
                <a:cubicBezTo>
                  <a:pt x="848563" y="805891"/>
                  <a:pt x="826618" y="859536"/>
                  <a:pt x="797357" y="921715"/>
                </a:cubicBezTo>
                <a:cubicBezTo>
                  <a:pt x="768096" y="983894"/>
                  <a:pt x="738835" y="1041197"/>
                  <a:pt x="702259" y="1104595"/>
                </a:cubicBezTo>
                <a:cubicBezTo>
                  <a:pt x="665683" y="1167993"/>
                  <a:pt x="612039" y="1250899"/>
                  <a:pt x="577901" y="1302105"/>
                </a:cubicBezTo>
                <a:cubicBezTo>
                  <a:pt x="543763" y="1353311"/>
                  <a:pt x="532790" y="1369161"/>
                  <a:pt x="497433" y="1411833"/>
                </a:cubicBezTo>
                <a:cubicBezTo>
                  <a:pt x="462076" y="1454505"/>
                  <a:pt x="412089" y="1514246"/>
                  <a:pt x="365760" y="1558137"/>
                </a:cubicBezTo>
                <a:cubicBezTo>
                  <a:pt x="319431" y="1602028"/>
                  <a:pt x="269443" y="1642263"/>
                  <a:pt x="219456" y="1675181"/>
                </a:cubicBezTo>
                <a:cubicBezTo>
                  <a:pt x="169469" y="1708099"/>
                  <a:pt x="102413" y="1738579"/>
                  <a:pt x="65837" y="1755648"/>
                </a:cubicBezTo>
                <a:cubicBezTo>
                  <a:pt x="29261" y="1772717"/>
                  <a:pt x="0" y="1777593"/>
                  <a:pt x="0" y="1777593"/>
                </a:cubicBezTo>
              </a:path>
            </a:pathLst>
          </a:custGeom>
          <a:ln w="381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207618" y="320181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 Diagonal Corner Rectangle 21"/>
          <p:cNvSpPr/>
          <p:nvPr/>
        </p:nvSpPr>
        <p:spPr>
          <a:xfrm>
            <a:off x="6732240" y="274691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7539266" y="274691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8293127" y="275799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308233" y="419038"/>
            <a:ext cx="23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14683" y="419038"/>
            <a:ext cx="17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603504" y="173273"/>
            <a:ext cx="237626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57200" y="657225"/>
            <a:ext cx="82296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CA" sz="3300" b="1" dirty="0">
                <a:solidFill>
                  <a:schemeClr val="bg1"/>
                </a:solidFill>
                <a:latin typeface="Segoe Black"/>
              </a:rPr>
              <a:t>Physical Simulation Prototype</a:t>
            </a:r>
            <a:endParaRPr lang="en-CA" sz="33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75" y="1204913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Collision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 Case</a:t>
            </a:r>
            <a:endParaRPr lang="en-US" sz="2800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3" grpId="0" animBg="1"/>
      <p:bldP spid="14" grpId="0" animBg="1"/>
      <p:bldP spid="18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6721745" y="31126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PR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7528771" y="311266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SIM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8282632" y="312374"/>
            <a:ext cx="576064" cy="288032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Analysis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19" idx="0"/>
            <a:endCxn id="20" idx="2"/>
          </p:cNvCxnSpPr>
          <p:nvPr/>
        </p:nvCxnSpPr>
        <p:spPr>
          <a:xfrm>
            <a:off x="7297809" y="455282"/>
            <a:ext cx="23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22" idx="2"/>
          </p:cNvCxnSpPr>
          <p:nvPr/>
        </p:nvCxnSpPr>
        <p:spPr>
          <a:xfrm>
            <a:off x="8104835" y="455282"/>
            <a:ext cx="177797" cy="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41325" y="666750"/>
            <a:ext cx="632142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Black"/>
                <a:ea typeface="+mn-ea"/>
                <a:cs typeface="+mn-cs"/>
              </a:rPr>
              <a:t>Discussion &amp; Results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90804" y="197148"/>
            <a:ext cx="237626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32" descr="KNN sl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658" y="1650065"/>
            <a:ext cx="6489678" cy="4587247"/>
          </a:xfrm>
          <a:prstGeom prst="rect">
            <a:avLst/>
          </a:prstGeom>
        </p:spPr>
      </p:pic>
      <p:pic>
        <p:nvPicPr>
          <p:cNvPr id="50" name="Picture 49" descr="war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5733256"/>
            <a:ext cx="752580" cy="543001"/>
          </a:xfrm>
          <a:prstGeom prst="rect">
            <a:avLst/>
          </a:prstGeom>
        </p:spPr>
      </p:pic>
      <p:pic>
        <p:nvPicPr>
          <p:cNvPr id="51" name="Picture 50" descr="war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4293096"/>
            <a:ext cx="504056" cy="363686"/>
          </a:xfrm>
          <a:prstGeom prst="rect">
            <a:avLst/>
          </a:prstGeom>
        </p:spPr>
      </p:pic>
      <p:pic>
        <p:nvPicPr>
          <p:cNvPr id="52" name="Picture 51" descr="war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4" y="2708920"/>
            <a:ext cx="752580" cy="543001"/>
          </a:xfrm>
          <a:prstGeom prst="rect">
            <a:avLst/>
          </a:prstGeom>
        </p:spPr>
      </p:pic>
      <p:pic>
        <p:nvPicPr>
          <p:cNvPr id="53" name="Picture 52" descr="war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124" y="2996952"/>
            <a:ext cx="752580" cy="543001"/>
          </a:xfrm>
          <a:prstGeom prst="rect">
            <a:avLst/>
          </a:prstGeom>
        </p:spPr>
      </p:pic>
      <p:pic>
        <p:nvPicPr>
          <p:cNvPr id="54" name="Picture 53" descr="war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093" y="4869160"/>
            <a:ext cx="552979" cy="398985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rot="10800000">
            <a:off x="6723617" y="4569503"/>
            <a:ext cx="524939" cy="196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6945452" y="5312648"/>
            <a:ext cx="702829" cy="1728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104420" y="5016176"/>
            <a:ext cx="1131876" cy="13239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  <a:scene3d>
            <a:camera prst="isometricOffAxis1Right"/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5963594" y="4656326"/>
            <a:ext cx="454926" cy="41404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4868659" y="5421972"/>
            <a:ext cx="769211" cy="4811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5116560" y="5129036"/>
            <a:ext cx="493318" cy="922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signo pregunta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7181" y="4397226"/>
            <a:ext cx="4111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72" descr="signo pregunta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8969" y="4840802"/>
            <a:ext cx="4111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Straight Arrow Connector 76"/>
          <p:cNvCxnSpPr/>
          <p:nvPr/>
        </p:nvCxnSpPr>
        <p:spPr>
          <a:xfrm flipV="1">
            <a:off x="7676970" y="4552251"/>
            <a:ext cx="345762" cy="1874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39379" y="5408240"/>
            <a:ext cx="934516" cy="5040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1807" y="4221088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467191" y="1201657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K</a:t>
            </a: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-Nearest Neighbor 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Method</a:t>
            </a:r>
            <a:endParaRPr lang="en-US" sz="2800" b="1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6" y="586578"/>
            <a:ext cx="9083844" cy="627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7465" y="333263"/>
            <a:ext cx="5976664" cy="579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8978" y="6012875"/>
            <a:ext cx="5975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Calibri" pitchFamily="34" charset="0"/>
              </a:rPr>
              <a:t>Frequency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 rot="16200000">
            <a:off x="-2169892" y="2975485"/>
            <a:ext cx="5975350" cy="7078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Calibri" pitchFamily="34" charset="0"/>
              </a:rPr>
              <a:t>Range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1651760" y="307578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  <a:latin typeface="Calibri" pitchFamily="34" charset="0"/>
              </a:rPr>
              <a:t>RADAR DETECTION</a:t>
            </a:r>
          </a:p>
        </p:txBody>
      </p:sp>
      <p:sp>
        <p:nvSpPr>
          <p:cNvPr id="12" name="Donut 11"/>
          <p:cNvSpPr/>
          <p:nvPr/>
        </p:nvSpPr>
        <p:spPr bwMode="auto">
          <a:xfrm>
            <a:off x="4579387" y="2678952"/>
            <a:ext cx="784701" cy="750048"/>
          </a:xfrm>
          <a:prstGeom prst="donut">
            <a:avLst>
              <a:gd name="adj" fmla="val 21472"/>
            </a:avLst>
          </a:prstGeom>
          <a:gradFill flip="none" rotWithShape="1">
            <a:gsLst>
              <a:gs pos="0">
                <a:srgbClr val="FFEA00">
                  <a:shade val="30000"/>
                  <a:satMod val="115000"/>
                </a:srgbClr>
              </a:gs>
              <a:gs pos="50000">
                <a:srgbClr val="FFEA00">
                  <a:shade val="67500"/>
                  <a:satMod val="115000"/>
                </a:srgbClr>
              </a:gs>
              <a:gs pos="100000">
                <a:srgbClr val="FFEA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 rot="2480136">
            <a:off x="3495272" y="1882370"/>
            <a:ext cx="1106487" cy="942975"/>
          </a:xfrm>
          <a:prstGeom prst="rightArrow">
            <a:avLst>
              <a:gd name="adj1" fmla="val 50000"/>
              <a:gd name="adj2" fmla="val 50402"/>
            </a:avLst>
          </a:prstGeom>
          <a:gradFill flip="none" rotWithShape="1">
            <a:gsLst>
              <a:gs pos="0">
                <a:srgbClr val="FFF300">
                  <a:shade val="30000"/>
                  <a:satMod val="115000"/>
                </a:srgbClr>
              </a:gs>
              <a:gs pos="50000">
                <a:srgbClr val="FFF300">
                  <a:shade val="67500"/>
                  <a:satMod val="115000"/>
                </a:srgbClr>
              </a:gs>
              <a:gs pos="100000">
                <a:srgbClr val="FFF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EA0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5352" y="33569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err="1" smtClean="0">
                <a:solidFill>
                  <a:schemeClr val="bg1"/>
                </a:solidFill>
                <a:latin typeface="+mj-lt"/>
              </a:rPr>
              <a:t>Apophis</a:t>
            </a:r>
            <a:endParaRPr lang="en-CA" sz="36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9075" y="404813"/>
            <a:ext cx="8712200" cy="6264275"/>
          </a:xfrm>
          <a:prstGeom prst="roundRect">
            <a:avLst>
              <a:gd name="adj" fmla="val 1271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9240" y="2026419"/>
            <a:ext cx="8135938" cy="14700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CA" sz="5200" b="1" dirty="0" smtClean="0">
                <a:solidFill>
                  <a:schemeClr val="bg1"/>
                </a:solidFill>
                <a:latin typeface="Segoe Black"/>
                <a:ea typeface="+mj-ea"/>
                <a:cs typeface="+mj-cs"/>
              </a:rPr>
              <a:t>S</a:t>
            </a:r>
            <a:r>
              <a:rPr lang="en-CA" sz="4800" b="1" dirty="0" smtClean="0">
                <a:solidFill>
                  <a:schemeClr val="bg1"/>
                </a:solidFill>
                <a:latin typeface="Segoe Black"/>
                <a:ea typeface="+mj-ea"/>
                <a:cs typeface="+mj-cs"/>
              </a:rPr>
              <a:t>imulating </a:t>
            </a:r>
            <a:r>
              <a:rPr lang="en-CA" sz="5400" b="1" dirty="0" smtClean="0">
                <a:solidFill>
                  <a:schemeClr val="bg1"/>
                </a:solidFill>
                <a:latin typeface="Segoe Black"/>
                <a:ea typeface="+mj-ea"/>
                <a:cs typeface="+mj-cs"/>
              </a:rPr>
              <a:t>A</a:t>
            </a:r>
            <a:r>
              <a:rPr lang="en-CA" sz="4800" b="1" dirty="0" smtClean="0">
                <a:solidFill>
                  <a:schemeClr val="bg1"/>
                </a:solidFill>
                <a:latin typeface="Segoe Black"/>
                <a:ea typeface="+mj-ea"/>
                <a:cs typeface="+mj-cs"/>
              </a:rPr>
              <a:t>steroids: 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CA" sz="5000" b="1" dirty="0" smtClean="0">
                <a:solidFill>
                  <a:schemeClr val="bg1"/>
                </a:solidFill>
                <a:latin typeface="Segoe Black"/>
                <a:ea typeface="+mj-ea"/>
                <a:cs typeface="+mj-cs"/>
              </a:rPr>
              <a:t>Detection &amp; Analysis</a:t>
            </a:r>
            <a:endParaRPr lang="en-CA" sz="5000" b="1" dirty="0">
              <a:solidFill>
                <a:schemeClr val="bg1"/>
              </a:solidFill>
              <a:latin typeface="Segoe Black"/>
              <a:ea typeface="+mj-ea"/>
              <a:cs typeface="+mj-cs"/>
            </a:endParaRPr>
          </a:p>
        </p:txBody>
      </p:sp>
      <p:sp>
        <p:nvSpPr>
          <p:cNvPr id="18436" name="Subtitle 2"/>
          <p:cNvSpPr>
            <a:spLocks noGrp="1"/>
          </p:cNvSpPr>
          <p:nvPr>
            <p:ph type="subTitle" idx="1"/>
          </p:nvPr>
        </p:nvSpPr>
        <p:spPr>
          <a:xfrm>
            <a:off x="1392818" y="4395585"/>
            <a:ext cx="6400800" cy="1752600"/>
          </a:xfrm>
        </p:spPr>
        <p:txBody>
          <a:bodyPr/>
          <a:lstStyle/>
          <a:p>
            <a:r>
              <a:rPr lang="en-CA" sz="3600" b="1" dirty="0" smtClean="0">
                <a:solidFill>
                  <a:schemeClr val="bg1"/>
                </a:solidFill>
                <a:latin typeface="Segoe Black"/>
              </a:rPr>
              <a:t>Santiago </a:t>
            </a:r>
            <a:r>
              <a:rPr lang="en-CA" sz="3600" b="1" dirty="0" err="1" smtClean="0">
                <a:solidFill>
                  <a:schemeClr val="bg1"/>
                </a:solidFill>
                <a:latin typeface="Segoe Black"/>
              </a:rPr>
              <a:t>Paiva</a:t>
            </a:r>
            <a:endParaRPr lang="en-CA" sz="3600" b="1" dirty="0" smtClean="0">
              <a:solidFill>
                <a:schemeClr val="bg1"/>
              </a:solidFill>
              <a:latin typeface="Segoe Black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9075" y="404813"/>
            <a:ext cx="8712200" cy="6264275"/>
          </a:xfrm>
          <a:prstGeom prst="roundRect">
            <a:avLst>
              <a:gd name="adj" fmla="val 1271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5113" y="287338"/>
            <a:ext cx="8712200" cy="6264275"/>
          </a:xfrm>
          <a:prstGeom prst="roundRect">
            <a:avLst>
              <a:gd name="adj" fmla="val 1271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24" y="-981390"/>
            <a:ext cx="9217024" cy="923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 rot="2914030">
            <a:off x="2510490" y="3336017"/>
            <a:ext cx="1181368" cy="1039430"/>
          </a:xfrm>
          <a:prstGeom prst="rightArrow">
            <a:avLst>
              <a:gd name="adj1" fmla="val 50000"/>
              <a:gd name="adj2" fmla="val 50402"/>
            </a:avLst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6" name="Picture 5" descr="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1409" y="4288422"/>
            <a:ext cx="433727" cy="43672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02513" y="4292434"/>
            <a:ext cx="439016" cy="432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182426" y="3359415"/>
            <a:ext cx="709505" cy="658705"/>
          </a:xfrm>
          <a:prstGeom prst="ellipse">
            <a:avLst/>
          </a:prstGeom>
          <a:gradFill flip="none" rotWithShape="1">
            <a:gsLst>
              <a:gs pos="0">
                <a:srgbClr val="FFEA00">
                  <a:shade val="30000"/>
                  <a:satMod val="115000"/>
                </a:srgbClr>
              </a:gs>
              <a:gs pos="50000">
                <a:srgbClr val="FFEA00">
                  <a:shade val="67500"/>
                  <a:satMod val="115000"/>
                </a:srgbClr>
              </a:gs>
              <a:gs pos="100000">
                <a:srgbClr val="FFEA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555776" y="1916832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11960" y="5949280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444208" y="5517232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11760" y="5733256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5364088" y="4365104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1403648" y="3717032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7236296" y="2924944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940152" y="5661248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148064" y="1844824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2915816" y="4797152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004048" y="5589240"/>
            <a:ext cx="215900" cy="215900"/>
          </a:xfrm>
          <a:prstGeom prst="ellipse">
            <a:avLst/>
          </a:prstGeom>
          <a:solidFill>
            <a:srgbClr val="FFFF9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222250"/>
            <a:ext cx="8229600" cy="1143000"/>
          </a:xfrm>
        </p:spPr>
        <p:txBody>
          <a:bodyPr/>
          <a:lstStyle/>
          <a:p>
            <a:pPr algn="l"/>
            <a:r>
              <a:rPr lang="en-US" sz="3300" b="1" dirty="0" smtClean="0">
                <a:solidFill>
                  <a:schemeClr val="bg1"/>
                </a:solidFill>
                <a:latin typeface="Segoe Black"/>
              </a:rPr>
              <a:t>Today’s challenges</a:t>
            </a:r>
            <a:endParaRPr lang="en-CA" sz="33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974" y="2075364"/>
            <a:ext cx="1463914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531" name="TextBox 21"/>
          <p:cNvSpPr txBox="1">
            <a:spLocks noChangeArrowheads="1"/>
          </p:cNvSpPr>
          <p:nvPr/>
        </p:nvSpPr>
        <p:spPr bwMode="auto">
          <a:xfrm>
            <a:off x="2556768" y="2263512"/>
            <a:ext cx="172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itchFamily="34" charset="0"/>
              </a:rPr>
              <a:t>Discoveries </a:t>
            </a:r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increase</a:t>
            </a:r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CA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595644"/>
            <a:ext cx="1440160" cy="1204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533" name="TextBox 23"/>
          <p:cNvSpPr txBox="1">
            <a:spLocks noChangeArrowheads="1"/>
          </p:cNvSpPr>
          <p:nvPr/>
        </p:nvSpPr>
        <p:spPr bwMode="auto">
          <a:xfrm>
            <a:off x="2567651" y="4739660"/>
            <a:ext cx="17287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Time-Cost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Sensitive</a:t>
            </a:r>
          </a:p>
          <a:p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5" name="TextBox 25"/>
          <p:cNvSpPr txBox="1">
            <a:spLocks noChangeArrowheads="1"/>
          </p:cNvSpPr>
          <p:nvPr/>
        </p:nvSpPr>
        <p:spPr bwMode="auto">
          <a:xfrm>
            <a:off x="6687285" y="4739188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Data-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Analysis</a:t>
            </a:r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7" name="TextBox 27"/>
          <p:cNvSpPr txBox="1">
            <a:spLocks noChangeArrowheads="1"/>
          </p:cNvSpPr>
          <p:nvPr/>
        </p:nvSpPr>
        <p:spPr bwMode="auto">
          <a:xfrm>
            <a:off x="6657330" y="2300762"/>
            <a:ext cx="17287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Data-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Calibri" pitchFamily="34" charset="0"/>
              </a:rPr>
              <a:t>Acquisition</a:t>
            </a:r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CA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4016" y="2549944"/>
            <a:ext cx="792088" cy="694680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 rot="18843129">
            <a:off x="5309824" y="2147756"/>
            <a:ext cx="925290" cy="751771"/>
          </a:xfrm>
          <a:prstGeom prst="leftArrow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976996" y="5070224"/>
            <a:ext cx="792088" cy="694680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Arrow 15"/>
          <p:cNvSpPr/>
          <p:nvPr/>
        </p:nvSpPr>
        <p:spPr>
          <a:xfrm rot="7875442">
            <a:off x="5343769" y="4590022"/>
            <a:ext cx="925290" cy="751771"/>
          </a:xfrm>
          <a:prstGeom prst="leftArrow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485775" y="1073900"/>
            <a:ext cx="523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Problem </a:t>
            </a:r>
            <a:r>
              <a:rPr lang="en-US" sz="2800" dirty="0" smtClean="0">
                <a:solidFill>
                  <a:schemeClr val="bg1"/>
                </a:solidFill>
                <a:latin typeface="Segoe Black"/>
                <a:ea typeface="ＭＳ Ｐゴシック" pitchFamily="-105" charset="-128"/>
                <a:cs typeface="ＭＳ Ｐゴシック" pitchFamily="-105" charset="-128"/>
              </a:rPr>
              <a:t>Domain </a:t>
            </a:r>
            <a:endParaRPr lang="en-US" sz="2800" dirty="0">
              <a:solidFill>
                <a:schemeClr val="bg1"/>
              </a:solidFill>
              <a:latin typeface="Segoe Black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757139" y="1988840"/>
            <a:ext cx="2261724" cy="1656184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Pattern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Recognition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3493443" y="1988840"/>
            <a:ext cx="2261724" cy="1656184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Physical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Simulator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6221168" y="1988840"/>
            <a:ext cx="2261724" cy="1656184"/>
          </a:xfrm>
          <a:prstGeom prst="round2DiagRect">
            <a:avLst>
              <a:gd name="adj1" fmla="val 30667"/>
              <a:gd name="adj2" fmla="val 0"/>
            </a:avLst>
          </a:prstGeom>
          <a:ln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Analysis</a:t>
            </a:r>
          </a:p>
        </p:txBody>
      </p:sp>
      <p:cxnSp>
        <p:nvCxnSpPr>
          <p:cNvPr id="25" name="Straight Connector 24"/>
          <p:cNvCxnSpPr>
            <a:stCxn id="13" idx="0"/>
            <a:endCxn id="14" idx="2"/>
          </p:cNvCxnSpPr>
          <p:nvPr/>
        </p:nvCxnSpPr>
        <p:spPr>
          <a:xfrm>
            <a:off x="3018863" y="2816932"/>
            <a:ext cx="47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Content Placeholder 2"/>
          <p:cNvSpPr txBox="1">
            <a:spLocks/>
          </p:cNvSpPr>
          <p:nvPr/>
        </p:nvSpPr>
        <p:spPr bwMode="auto">
          <a:xfrm>
            <a:off x="457200" y="333375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CA" sz="3300" b="1" dirty="0">
                <a:solidFill>
                  <a:schemeClr val="bg1"/>
                </a:solidFill>
                <a:latin typeface="Segoe Black"/>
              </a:rPr>
              <a:t>Design Process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CA" sz="33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822" name="TextBox 18"/>
          <p:cNvSpPr txBox="1">
            <a:spLocks noChangeArrowheads="1"/>
          </p:cNvSpPr>
          <p:nvPr/>
        </p:nvSpPr>
        <p:spPr bwMode="auto">
          <a:xfrm>
            <a:off x="1043608" y="3717032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itchFamily="34" charset="0"/>
              </a:rPr>
              <a:t>Detection</a:t>
            </a:r>
            <a:r>
              <a:rPr lang="en-CA" b="1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4823" name="TextBox 19"/>
          <p:cNvSpPr txBox="1">
            <a:spLocks noChangeArrowheads="1"/>
          </p:cNvSpPr>
          <p:nvPr/>
        </p:nvSpPr>
        <p:spPr bwMode="auto">
          <a:xfrm>
            <a:off x="3758892" y="3736490"/>
            <a:ext cx="1562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itchFamily="34" charset="0"/>
              </a:rPr>
              <a:t>Simulation</a:t>
            </a:r>
            <a:r>
              <a:rPr lang="en-CA" b="1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4824" name="TextBox 20"/>
          <p:cNvSpPr txBox="1">
            <a:spLocks noChangeArrowheads="1"/>
          </p:cNvSpPr>
          <p:nvPr/>
        </p:nvSpPr>
        <p:spPr bwMode="auto">
          <a:xfrm>
            <a:off x="6659563" y="3757613"/>
            <a:ext cx="1296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itchFamily="34" charset="0"/>
              </a:rPr>
              <a:t>Analysis</a:t>
            </a:r>
            <a:r>
              <a:rPr lang="en-CA" b="1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35676" y="2852738"/>
            <a:ext cx="471488" cy="15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TextBox 22"/>
          <p:cNvSpPr txBox="1">
            <a:spLocks noChangeArrowheads="1"/>
          </p:cNvSpPr>
          <p:nvPr/>
        </p:nvSpPr>
        <p:spPr bwMode="auto">
          <a:xfrm>
            <a:off x="5055036" y="5343599"/>
            <a:ext cx="1512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itchFamily="34" charset="0"/>
              </a:rPr>
              <a:t>Prototype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5364163" y="3500983"/>
            <a:ext cx="863600" cy="2736850"/>
          </a:xfrm>
          <a:prstGeom prst="rightBrace">
            <a:avLst>
              <a:gd name="adj1" fmla="val 13607"/>
              <a:gd name="adj2" fmla="val 50000"/>
            </a:avLst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0" y="6453188"/>
            <a:ext cx="2268538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9175" y="6453188"/>
            <a:ext cx="2266950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tx1"/>
                </a:solidFill>
              </a:rPr>
              <a:t>System Description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65938" y="6453188"/>
            <a:ext cx="2266950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99</Words>
  <Application>Microsoft Office PowerPoint</Application>
  <PresentationFormat>On-screen Show (4:3)</PresentationFormat>
  <Paragraphs>75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Today’s challenges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 MONITORING: DEVELOPMENT OF AN AI TO DETERMINE THE HIT PROBABILITIES OF NEAR-EART ASTEROIDS</dc:title>
  <dc:creator>Zulma</dc:creator>
  <cp:lastModifiedBy>Santiagop</cp:lastModifiedBy>
  <cp:revision>691</cp:revision>
  <dcterms:created xsi:type="dcterms:W3CDTF">2010-04-16T03:00:33Z</dcterms:created>
  <dcterms:modified xsi:type="dcterms:W3CDTF">2011-05-14T21:57:32Z</dcterms:modified>
</cp:coreProperties>
</file>