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C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C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C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C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4D7116-BB03-4DE1-A2B5-969C35A35C7C}" type="slidenum">
              <a:rPr lang="en-C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E58F6EC-2B93-42E1-9D76-213006AF6272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7377EA5-7C0F-4EDE-B684-30F8A758FBAE}" type="slidenum">
              <a:rPr lang="en-CA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FEE6396-AC2B-41B9-AB44-C620F3D9FBEA}" type="slidenum">
              <a:rPr lang="en-CA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E98BFE1-2C7D-417C-9708-490C907176AD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97C4909-F476-4194-907D-74E47CC7CE2E}" type="slidenum">
              <a:rPr lang="en-CA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64FB5051-890C-47F9-A7C4-D6C52A2E6D5D}" type="slidenum">
              <a:rPr lang="en-CA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87348776-AF9D-4409-9E2C-2944DDF084C7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2777122-EE8F-49EB-9E08-110194E8D4E1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B056753-A797-4DEC-923E-50515967E782}" type="slidenum">
              <a:rPr lang="en-CA" sz="1200">
                <a:latin typeface="+mn-lt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15-10-26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68A2C81-B797-4065-AA05-C9B132D2ACE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15-10-26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D2FCBD3-B477-438C-8139-A599E079C67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"/><Relationship Id="rId2" Type="http://schemas.openxmlformats.org/officeDocument/2006/relationships/image" Target="../media/image8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1368000"/>
            <a:ext cx="5616000" cy="38160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746280"/>
            <a:ext cx="8229240" cy="4839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300">
                <a:solidFill>
                  <a:srgbClr val="ffffff"/>
                </a:solidFill>
                <a:latin typeface="Segoe Black"/>
              </a:rPr>
              <a:t>Fish Shell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85640" y="1300320"/>
            <a:ext cx="865836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ffffff"/>
                </a:solidFill>
                <a:latin typeface="Segoe Black"/>
                <a:ea typeface="ＭＳ Ｐゴシック"/>
              </a:rPr>
              <a:t>A smart and user-friendly command line shell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6696360" y="36108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solidFill>
            <a:srgbClr val="95b3d7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100">
                <a:solidFill>
                  <a:srgbClr val="ffffff"/>
                </a:solidFill>
                <a:latin typeface="Calibri"/>
              </a:rPr>
              <a:t>TM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7503480" y="35820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gradFill>
            <a:gsLst>
              <a:gs pos="0">
                <a:srgbClr val="5e7cc4"/>
              </a:gs>
              <a:gs pos="100000">
                <a:srgbClr val="00295c"/>
              </a:gs>
            </a:gsLst>
            <a:path path="circle"/>
          </a:gradFill>
          <a:ln>
            <a:solidFill>
              <a:srgbClr val="558ed5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100">
                <a:solidFill>
                  <a:srgbClr val="ffffff"/>
                </a:solidFill>
                <a:latin typeface="Calibri"/>
              </a:rPr>
              <a:t>Fish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8257320" y="36216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solidFill>
            <a:srgbClr val="95b3d7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800">
                <a:solidFill>
                  <a:srgbClr val="ffffff"/>
                </a:solidFill>
                <a:latin typeface="Calibri"/>
              </a:rPr>
              <a:t>OMF</a:t>
            </a:r>
            <a:endParaRPr/>
          </a:p>
        </p:txBody>
      </p:sp>
      <p:sp>
        <p:nvSpPr>
          <p:cNvPr id="144" name="Line 6"/>
          <p:cNvSpPr/>
          <p:nvPr/>
        </p:nvSpPr>
        <p:spPr>
          <a:xfrm>
            <a:off x="7272000" y="505440"/>
            <a:ext cx="2318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5" name="Line 7"/>
          <p:cNvSpPr/>
          <p:nvPr/>
        </p:nvSpPr>
        <p:spPr>
          <a:xfrm>
            <a:off x="8078760" y="505440"/>
            <a:ext cx="17748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46" name="CustomShape 8"/>
          <p:cNvSpPr/>
          <p:nvPr/>
        </p:nvSpPr>
        <p:spPr>
          <a:xfrm>
            <a:off x="6565320" y="248040"/>
            <a:ext cx="2376000" cy="5036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</p:spTree>
  </p:cSld>
  <p:transition>
    <p:fade thruBlk="true"/>
  </p:transition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0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39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721920" y="31140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solidFill>
            <a:srgbClr val="95b3d7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100">
                <a:solidFill>
                  <a:srgbClr val="ffffff"/>
                </a:solidFill>
                <a:latin typeface="Calibri"/>
              </a:rPr>
              <a:t>TM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7528680" y="31140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solidFill>
            <a:srgbClr val="95b3d7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100">
                <a:solidFill>
                  <a:srgbClr val="ffffff"/>
                </a:solidFill>
                <a:latin typeface="Calibri"/>
              </a:rPr>
              <a:t>Fish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8282520" y="31248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gradFill>
            <a:gsLst>
              <a:gs pos="0">
                <a:srgbClr val="5e7cc4"/>
              </a:gs>
              <a:gs pos="100000">
                <a:srgbClr val="00295c"/>
              </a:gs>
            </a:gsLst>
            <a:path path="circle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800">
                <a:solidFill>
                  <a:srgbClr val="ffffff"/>
                </a:solidFill>
                <a:latin typeface="Calibri"/>
              </a:rPr>
              <a:t>OMF</a:t>
            </a:r>
            <a:endParaRPr/>
          </a:p>
        </p:txBody>
      </p:sp>
      <p:sp>
        <p:nvSpPr>
          <p:cNvPr id="152" name="Line 4"/>
          <p:cNvSpPr/>
          <p:nvPr/>
        </p:nvSpPr>
        <p:spPr>
          <a:xfrm>
            <a:off x="7297560" y="455040"/>
            <a:ext cx="23112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3" name="Line 5"/>
          <p:cNvSpPr/>
          <p:nvPr/>
        </p:nvSpPr>
        <p:spPr>
          <a:xfrm>
            <a:off x="8104680" y="455040"/>
            <a:ext cx="17784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4" name="CustomShape 6"/>
          <p:cNvSpPr/>
          <p:nvPr/>
        </p:nvSpPr>
        <p:spPr>
          <a:xfrm>
            <a:off x="441360" y="666720"/>
            <a:ext cx="6321240" cy="1726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CA" sz="3300">
                <a:solidFill>
                  <a:srgbClr val="ffffff"/>
                </a:solidFill>
                <a:latin typeface="Segoe Black"/>
              </a:rPr>
              <a:t>Oh-My-Fish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6590880" y="197280"/>
            <a:ext cx="2376000" cy="5036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156" name="CustomShape 8"/>
          <p:cNvSpPr/>
          <p:nvPr/>
        </p:nvSpPr>
        <p:spPr>
          <a:xfrm>
            <a:off x="467280" y="1201680"/>
            <a:ext cx="52383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ffffff"/>
                </a:solidFill>
                <a:latin typeface="Segoe Black"/>
                <a:ea typeface="ＭＳ Ｐゴシック"/>
              </a:rPr>
              <a:t>The Fishshell Framework.</a:t>
            </a:r>
            <a:endParaRPr/>
          </a:p>
        </p:txBody>
      </p:sp>
    </p:spTree>
  </p:cSld>
  <p:transition>
    <p:fade thruBlk="true"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802800"/>
            <a:ext cx="7848000" cy="531720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 rot="1373400">
            <a:off x="2970720" y="532296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af4f"/>
              </a:gs>
              <a:gs pos="50000">
                <a:srgbClr val="00682f"/>
              </a:gs>
              <a:gs pos="100000">
                <a:srgbClr val="00af4f"/>
              </a:gs>
            </a:gsLst>
            <a:lin ang="14826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Fast 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 rot="20533200">
            <a:off x="2679480" y="317412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af4f"/>
              </a:gs>
              <a:gs pos="50000">
                <a:srgbClr val="00682f"/>
              </a:gs>
              <a:gs pos="100000">
                <a:srgbClr val="00af4f"/>
              </a:gs>
            </a:gsLst>
            <a:lin ang="17268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200">
                <a:solidFill>
                  <a:srgbClr val="ffffff"/>
                </a:solidFill>
                <a:latin typeface="Calibri"/>
              </a:rPr>
              <a:t>Innovative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 rot="1415400">
            <a:off x="5490720" y="413784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af4f"/>
              </a:gs>
              <a:gs pos="50000">
                <a:srgbClr val="00682f"/>
              </a:gs>
              <a:gs pos="100000">
                <a:srgbClr val="00af4f"/>
              </a:gs>
            </a:gsLst>
            <a:lin ang="14784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Easy </a:t>
            </a:r>
            <a:endParaRPr/>
          </a:p>
        </p:txBody>
      </p:sp>
    </p:spTree>
  </p:cSld>
  <p:transition>
    <p:fade thruBlk="true"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70760" y="2808000"/>
            <a:ext cx="7725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solidFill>
                  <a:srgbClr val="ffffff"/>
                </a:solidFill>
                <a:latin typeface="Arial"/>
              </a:rPr>
              <a:t>github.com/</a:t>
            </a:r>
            <a:r>
              <a:rPr lang="en-US" sz="4400">
                <a:solidFill>
                  <a:srgbClr val="ffffff"/>
                </a:solidFill>
                <a:latin typeface="Arial"/>
              </a:rPr>
              <a:t>stronnics</a:t>
            </a:r>
            <a:r>
              <a:rPr lang="en-US" sz="4400">
                <a:solidFill>
                  <a:srgbClr val="ffffff"/>
                </a:solidFill>
                <a:latin typeface="Arial"/>
              </a:rPr>
              <a:t>/</a:t>
            </a:r>
            <a:r>
              <a:rPr b="1" lang="en-US" sz="4400">
                <a:solidFill>
                  <a:srgbClr val="ffffff"/>
                </a:solidFill>
                <a:latin typeface="Arial"/>
              </a:rPr>
              <a:t>terminal</a:t>
            </a:r>
            <a:endParaRPr/>
          </a:p>
        </p:txBody>
      </p:sp>
    </p:spTree>
  </p:cSld>
  <p:transition>
    <p:fade thruBlk="true"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19240" y="404640"/>
            <a:ext cx="8712000" cy="6264000"/>
          </a:xfrm>
          <a:prstGeom prst="roundRect">
            <a:avLst>
              <a:gd name="adj" fmla="val 1271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85" name="CustomShape 2"/>
          <p:cNvSpPr/>
          <p:nvPr/>
        </p:nvSpPr>
        <p:spPr>
          <a:xfrm>
            <a:off x="529200" y="2026440"/>
            <a:ext cx="81356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Segoe Black"/>
              </a:rPr>
              <a:t>Building a Better Terminal Experience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1392840" y="43956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Segoe Black"/>
              </a:rPr>
              <a:t>Santiago Paiva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219240" y="404640"/>
            <a:ext cx="8712000" cy="6264000"/>
          </a:xfrm>
          <a:prstGeom prst="roundRect">
            <a:avLst>
              <a:gd name="adj" fmla="val 1271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88" name="CustomShape 5"/>
          <p:cNvSpPr/>
          <p:nvPr/>
        </p:nvSpPr>
        <p:spPr>
          <a:xfrm>
            <a:off x="264960" y="287280"/>
            <a:ext cx="8712000" cy="6264000"/>
          </a:xfrm>
          <a:prstGeom prst="roundRect">
            <a:avLst>
              <a:gd name="adj" fmla="val 12710"/>
            </a:avLst>
          </a:prstGeom>
          <a:noFill/>
          <a:ln w="38160">
            <a:solidFill>
              <a:srgbClr val="ffffff"/>
            </a:solidFill>
            <a:round/>
          </a:ln>
        </p:spPr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6560" y="1214640"/>
            <a:ext cx="6590880" cy="44287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 rot="1373400">
            <a:off x="2746440" y="443052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0000"/>
              </a:gs>
              <a:gs pos="50000">
                <a:srgbClr val="710000"/>
              </a:gs>
              <a:gs pos="100000">
                <a:srgbClr val="bf0000"/>
              </a:gs>
            </a:gsLst>
            <a:lin ang="14826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Read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 rot="20533200">
            <a:off x="2454840" y="228132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0000"/>
              </a:gs>
              <a:gs pos="50000">
                <a:srgbClr val="710000"/>
              </a:gs>
              <a:gs pos="100000">
                <a:srgbClr val="bf0000"/>
              </a:gs>
            </a:gsLst>
            <a:lin ang="17268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Test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 rot="1415400">
            <a:off x="5266440" y="324504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0000"/>
              </a:gs>
              <a:gs pos="50000">
                <a:srgbClr val="710000"/>
              </a:gs>
              <a:gs pos="100000">
                <a:srgbClr val="bf0000"/>
              </a:gs>
            </a:gsLst>
            <a:lin ang="14784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200">
                <a:solidFill>
                  <a:srgbClr val="ffffff"/>
                </a:solidFill>
                <a:latin typeface="Calibri"/>
              </a:rPr>
              <a:t>Debug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221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300">
                <a:solidFill>
                  <a:srgbClr val="ffffff"/>
                </a:solidFill>
                <a:latin typeface="Segoe Black"/>
              </a:rPr>
              <a:t>Today’s challenges</a:t>
            </a:r>
            <a:endParaRPr/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7040" y="2075400"/>
            <a:ext cx="1463400" cy="1223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556720" y="2263680"/>
            <a:ext cx="172692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Automation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99640" y="4595760"/>
            <a:ext cx="1439640" cy="12042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567520" y="4739760"/>
            <a:ext cx="1728360" cy="1187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6687360" y="4739040"/>
            <a:ext cx="172692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Visual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6657480" y="2300760"/>
            <a:ext cx="1728360" cy="821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Power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4983840" y="2549880"/>
            <a:ext cx="791640" cy="69444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</p:sp>
      <p:sp>
        <p:nvSpPr>
          <p:cNvPr id="104" name="CustomShape 7"/>
          <p:cNvSpPr/>
          <p:nvPr/>
        </p:nvSpPr>
        <p:spPr>
          <a:xfrm rot="18843000">
            <a:off x="5309640" y="2147760"/>
            <a:ext cx="924840" cy="7513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76320">
            <a:solidFill>
              <a:srgbClr val="558ed5"/>
            </a:solidFill>
            <a:round/>
          </a:ln>
        </p:spPr>
      </p:sp>
      <p:sp>
        <p:nvSpPr>
          <p:cNvPr id="105" name="CustomShape 8"/>
          <p:cNvSpPr/>
          <p:nvPr/>
        </p:nvSpPr>
        <p:spPr>
          <a:xfrm>
            <a:off x="4977000" y="5070240"/>
            <a:ext cx="791640" cy="69444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</p:sp>
      <p:sp>
        <p:nvSpPr>
          <p:cNvPr id="106" name="CustomShape 9"/>
          <p:cNvSpPr/>
          <p:nvPr/>
        </p:nvSpPr>
        <p:spPr>
          <a:xfrm rot="7875600">
            <a:off x="5343840" y="4590000"/>
            <a:ext cx="924840" cy="7513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76320">
            <a:solidFill>
              <a:srgbClr val="558ed5"/>
            </a:solidFill>
            <a:round/>
          </a:ln>
        </p:spPr>
      </p:sp>
      <p:sp>
        <p:nvSpPr>
          <p:cNvPr id="107" name="CustomShape 10"/>
          <p:cNvSpPr/>
          <p:nvPr/>
        </p:nvSpPr>
        <p:spPr>
          <a:xfrm>
            <a:off x="485640" y="1073880"/>
            <a:ext cx="52383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>
                <a:solidFill>
                  <a:srgbClr val="ffffff"/>
                </a:solidFill>
                <a:latin typeface="Segoe Black"/>
                <a:ea typeface="ＭＳ Ｐゴシック"/>
              </a:rPr>
              <a:t>Problem </a:t>
            </a:r>
            <a:r>
              <a:rPr lang="en-CA" sz="2800">
                <a:solidFill>
                  <a:srgbClr val="ffffff"/>
                </a:solidFill>
                <a:latin typeface="Segoe Black"/>
                <a:ea typeface="ＭＳ Ｐゴシック"/>
              </a:rPr>
              <a:t>Domain </a:t>
            </a:r>
            <a:endParaRPr/>
          </a:p>
        </p:txBody>
      </p:sp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57080" y="1989000"/>
            <a:ext cx="2261520" cy="1656000"/>
          </a:xfrm>
          <a:prstGeom prst="round2DiagRect">
            <a:avLst>
              <a:gd name="adj1" fmla="val 30667"/>
              <a:gd name="adj2" fmla="val 0"/>
            </a:avLst>
          </a:prstGeom>
          <a:gradFill>
            <a:gsLst>
              <a:gs pos="0">
                <a:srgbClr val="5e7cc4"/>
              </a:gs>
              <a:gs pos="100000">
                <a:srgbClr val="00295c"/>
              </a:gs>
            </a:gsLst>
            <a:path path="circle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800">
                <a:solidFill>
                  <a:srgbClr val="ffffff"/>
                </a:solidFill>
                <a:latin typeface="Calibri"/>
              </a:rPr>
              <a:t>Tmuxinator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493440" y="1989000"/>
            <a:ext cx="2261520" cy="1656000"/>
          </a:xfrm>
          <a:prstGeom prst="round2DiagRect">
            <a:avLst>
              <a:gd name="adj1" fmla="val 30667"/>
              <a:gd name="adj2" fmla="val 0"/>
            </a:avLst>
          </a:prstGeom>
          <a:gradFill>
            <a:gsLst>
              <a:gs pos="0">
                <a:srgbClr val="5e7cc4"/>
              </a:gs>
              <a:gs pos="100000">
                <a:srgbClr val="00295c"/>
              </a:gs>
            </a:gsLst>
            <a:path path="circle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800">
                <a:solidFill>
                  <a:srgbClr val="ffffff"/>
                </a:solidFill>
                <a:latin typeface="Calibri"/>
              </a:rPr>
              <a:t>Fish Shell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6221160" y="1989000"/>
            <a:ext cx="2261520" cy="1656000"/>
          </a:xfrm>
          <a:prstGeom prst="round2DiagRect">
            <a:avLst>
              <a:gd name="adj1" fmla="val 30667"/>
              <a:gd name="adj2" fmla="val 0"/>
            </a:avLst>
          </a:prstGeom>
          <a:gradFill>
            <a:gsLst>
              <a:gs pos="0">
                <a:srgbClr val="5e7cc4"/>
              </a:gs>
              <a:gs pos="100000">
                <a:srgbClr val="00295c"/>
              </a:gs>
            </a:gsLst>
            <a:path path="circle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800">
                <a:solidFill>
                  <a:srgbClr val="ffffff"/>
                </a:solidFill>
                <a:latin typeface="Calibri"/>
              </a:rPr>
              <a:t>Oh-My-Fish</a:t>
            </a:r>
            <a:endParaRPr/>
          </a:p>
        </p:txBody>
      </p:sp>
      <p:sp>
        <p:nvSpPr>
          <p:cNvPr id="113" name="Line 4"/>
          <p:cNvSpPr/>
          <p:nvPr/>
        </p:nvSpPr>
        <p:spPr>
          <a:xfrm>
            <a:off x="3018600" y="2816640"/>
            <a:ext cx="4748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4" name="CustomShape 5"/>
          <p:cNvSpPr/>
          <p:nvPr/>
        </p:nvSpPr>
        <p:spPr>
          <a:xfrm>
            <a:off x="457200" y="333360"/>
            <a:ext cx="8229240" cy="5792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3300">
                <a:solidFill>
                  <a:srgbClr val="ffffff"/>
                </a:solidFill>
                <a:latin typeface="Segoe Black"/>
              </a:rPr>
              <a:t>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1043640" y="3717000"/>
            <a:ext cx="1583640" cy="821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Automation</a:t>
            </a:r>
            <a:endParaRPr/>
          </a:p>
        </p:txBody>
      </p:sp>
      <p:sp>
        <p:nvSpPr>
          <p:cNvPr id="116" name="CustomShape 7"/>
          <p:cNvSpPr/>
          <p:nvPr/>
        </p:nvSpPr>
        <p:spPr>
          <a:xfrm>
            <a:off x="3758760" y="3736440"/>
            <a:ext cx="15624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Time</a:t>
            </a:r>
            <a:endParaRPr/>
          </a:p>
        </p:txBody>
      </p:sp>
      <p:sp>
        <p:nvSpPr>
          <p:cNvPr id="117" name="CustomShape 8"/>
          <p:cNvSpPr/>
          <p:nvPr/>
        </p:nvSpPr>
        <p:spPr>
          <a:xfrm>
            <a:off x="6659640" y="3757680"/>
            <a:ext cx="129672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Power </a:t>
            </a:r>
            <a:endParaRPr/>
          </a:p>
        </p:txBody>
      </p:sp>
      <p:sp>
        <p:nvSpPr>
          <p:cNvPr id="118" name="CustomShape 9"/>
          <p:cNvSpPr/>
          <p:nvPr/>
        </p:nvSpPr>
        <p:spPr>
          <a:xfrm>
            <a:off x="5735520" y="2852640"/>
            <a:ext cx="47124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19" name="CustomShape 10"/>
          <p:cNvSpPr/>
          <p:nvPr/>
        </p:nvSpPr>
        <p:spPr>
          <a:xfrm>
            <a:off x="5055120" y="5343480"/>
            <a:ext cx="1511640" cy="1552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Visually Apealling</a:t>
            </a:r>
            <a:endParaRPr/>
          </a:p>
        </p:txBody>
      </p:sp>
      <p:sp>
        <p:nvSpPr>
          <p:cNvPr id="120" name="CustomShape 11"/>
          <p:cNvSpPr/>
          <p:nvPr/>
        </p:nvSpPr>
        <p:spPr>
          <a:xfrm rot="5400000">
            <a:off x="5364360" y="3501000"/>
            <a:ext cx="863280" cy="2736360"/>
          </a:xfrm>
          <a:prstGeom prst="rightBrace">
            <a:avLst>
              <a:gd name="adj1" fmla="val 13607"/>
              <a:gd name="adj2" fmla="val 50000"/>
            </a:avLst>
          </a:prstGeom>
          <a:noFill/>
          <a:ln w="19080">
            <a:solidFill>
              <a:srgbClr val="ffffff"/>
            </a:solidFill>
            <a:custDash>
              <a:ds d="424000" sp="159000"/>
            </a:custDash>
            <a:round/>
          </a:ln>
        </p:spPr>
      </p:sp>
      <p:sp>
        <p:nvSpPr>
          <p:cNvPr id="121" name="CustomShape 12"/>
          <p:cNvSpPr/>
          <p:nvPr/>
        </p:nvSpPr>
        <p:spPr>
          <a:xfrm>
            <a:off x="0" y="6453360"/>
            <a:ext cx="2268000" cy="40428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</p:txBody>
      </p:sp>
      <p:sp>
        <p:nvSpPr>
          <p:cNvPr id="122" name="CustomShape 13"/>
          <p:cNvSpPr/>
          <p:nvPr/>
        </p:nvSpPr>
        <p:spPr>
          <a:xfrm>
            <a:off x="2289240" y="6453360"/>
            <a:ext cx="2266560" cy="40428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System Description</a:t>
            </a:r>
            <a:endParaRPr/>
          </a:p>
        </p:txBody>
      </p:sp>
      <p:sp>
        <p:nvSpPr>
          <p:cNvPr id="123" name="CustomShape 14"/>
          <p:cNvSpPr/>
          <p:nvPr/>
        </p:nvSpPr>
        <p:spPr>
          <a:xfrm>
            <a:off x="6865920" y="6453360"/>
            <a:ext cx="2266560" cy="40428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</p:spTree>
  </p:cSld>
  <p:transition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68360" y="461880"/>
            <a:ext cx="7343280" cy="117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3300">
                <a:solidFill>
                  <a:srgbClr val="ffffff"/>
                </a:solidFill>
                <a:latin typeface="Segoe Black"/>
              </a:rPr>
              <a:t>Tmuxinator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85640" y="981000"/>
            <a:ext cx="700236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ffffff"/>
                </a:solidFill>
                <a:latin typeface="Segoe Black"/>
                <a:ea typeface="ＭＳ Ｐゴシック"/>
              </a:rPr>
              <a:t>Manage complex tmux sessions easily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6603480" y="273240"/>
            <a:ext cx="2376000" cy="5036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129" name="CustomShape 4"/>
          <p:cNvSpPr/>
          <p:nvPr/>
        </p:nvSpPr>
        <p:spPr>
          <a:xfrm>
            <a:off x="6741720" y="38952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gradFill>
            <a:gsLst>
              <a:gs pos="0">
                <a:srgbClr val="5e7cc4"/>
              </a:gs>
              <a:gs pos="100000">
                <a:srgbClr val="00295c"/>
              </a:gs>
            </a:gsLst>
            <a:path path="circle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100">
                <a:solidFill>
                  <a:srgbClr val="ffffff"/>
                </a:solidFill>
                <a:latin typeface="Calibri"/>
              </a:rPr>
              <a:t>TM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7548840" y="389520"/>
            <a:ext cx="575640" cy="287640"/>
          </a:xfrm>
          <a:prstGeom prst="round2DiagRect">
            <a:avLst>
              <a:gd name="adj1" fmla="val 30667"/>
              <a:gd name="adj2" fmla="val 0"/>
            </a:avLst>
          </a:prstGeom>
          <a:solidFill>
            <a:srgbClr val="95b3d7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100">
                <a:solidFill>
                  <a:srgbClr val="ffffff"/>
                </a:solidFill>
                <a:latin typeface="Calibri"/>
              </a:rPr>
              <a:t>Fish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8302680" y="390600"/>
            <a:ext cx="575640" cy="28764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95b3d7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800">
                <a:solidFill>
                  <a:srgbClr val="ffffff"/>
                </a:solidFill>
                <a:latin typeface="Calibri"/>
              </a:rPr>
              <a:t>OMF</a:t>
            </a:r>
            <a:endParaRPr/>
          </a:p>
        </p:txBody>
      </p:sp>
      <p:sp>
        <p:nvSpPr>
          <p:cNvPr id="132" name="Line 7"/>
          <p:cNvSpPr/>
          <p:nvPr/>
        </p:nvSpPr>
        <p:spPr>
          <a:xfrm>
            <a:off x="7317720" y="533880"/>
            <a:ext cx="2318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33" name="Line 8"/>
          <p:cNvSpPr/>
          <p:nvPr/>
        </p:nvSpPr>
        <p:spPr>
          <a:xfrm>
            <a:off x="8124120" y="533880"/>
            <a:ext cx="1778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34" name="CustomShape 9"/>
          <p:cNvSpPr/>
          <p:nvPr/>
        </p:nvSpPr>
        <p:spPr>
          <a:xfrm rot="1373400">
            <a:off x="2763000" y="490932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0000"/>
              </a:gs>
              <a:gs pos="50000">
                <a:srgbClr val="710000"/>
              </a:gs>
              <a:gs pos="100000">
                <a:srgbClr val="bf0000"/>
              </a:gs>
            </a:gsLst>
            <a:lin ang="14826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Read</a:t>
            </a:r>
            <a:endParaRPr/>
          </a:p>
        </p:txBody>
      </p:sp>
      <p:sp>
        <p:nvSpPr>
          <p:cNvPr id="135" name="CustomShape 10"/>
          <p:cNvSpPr/>
          <p:nvPr/>
        </p:nvSpPr>
        <p:spPr>
          <a:xfrm rot="20533200">
            <a:off x="2471400" y="276012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0000"/>
              </a:gs>
              <a:gs pos="50000">
                <a:srgbClr val="710000"/>
              </a:gs>
              <a:gs pos="100000">
                <a:srgbClr val="bf0000"/>
              </a:gs>
            </a:gsLst>
            <a:lin ang="17268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Calibri"/>
              </a:rPr>
              <a:t>Test</a:t>
            </a:r>
            <a:endParaRPr/>
          </a:p>
        </p:txBody>
      </p:sp>
      <p:sp>
        <p:nvSpPr>
          <p:cNvPr id="136" name="CustomShape 11"/>
          <p:cNvSpPr/>
          <p:nvPr/>
        </p:nvSpPr>
        <p:spPr>
          <a:xfrm rot="1415400">
            <a:off x="5283000" y="3723840"/>
            <a:ext cx="1499760" cy="62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0000"/>
              </a:gs>
              <a:gs pos="50000">
                <a:srgbClr val="710000"/>
              </a:gs>
              <a:gs pos="100000">
                <a:srgbClr val="bf0000"/>
              </a:gs>
            </a:gsLst>
            <a:lin ang="14784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2200">
                <a:solidFill>
                  <a:srgbClr val="ffffff"/>
                </a:solidFill>
                <a:latin typeface="Calibri"/>
              </a:rPr>
              <a:t>Debug</a:t>
            </a:r>
            <a:endParaRPr/>
          </a:p>
        </p:txBody>
      </p:sp>
    </p:spTree>
  </p:cSld>
  <p:transition>
    <p:fade thruBlk="true"/>
  </p:transition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