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7"/>
  </p:notesMasterIdLst>
  <p:handoutMasterIdLst>
    <p:handoutMasterId r:id="rId18"/>
  </p:handoutMasterIdLst>
  <p:sldIdLst>
    <p:sldId id="257" r:id="rId2"/>
    <p:sldId id="259" r:id="rId3"/>
    <p:sldId id="277" r:id="rId4"/>
    <p:sldId id="264" r:id="rId5"/>
    <p:sldId id="266" r:id="rId6"/>
    <p:sldId id="265" r:id="rId7"/>
    <p:sldId id="258" r:id="rId8"/>
    <p:sldId id="263" r:id="rId9"/>
    <p:sldId id="267" r:id="rId10"/>
    <p:sldId id="268" r:id="rId11"/>
    <p:sldId id="273" r:id="rId12"/>
    <p:sldId id="274" r:id="rId13"/>
    <p:sldId id="275" r:id="rId14"/>
    <p:sldId id="271" r:id="rId15"/>
    <p:sldId id="276" r:id="rId16"/>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4"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0261E5-B7A8-407C-8EC1-76B17CEB3BFC}" type="datetime1">
              <a:rPr lang="zh-TW" altLang="en-US" smtClean="0"/>
              <a:t>2021/6/16</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50AEE62-6B03-446E-B028-1F2C67AA2CBE}" type="datetime1">
              <a:rPr lang="zh-TW" altLang="en-US" smtClean="0"/>
              <a:t>2021/6/16</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TW" altLang="en-US"/>
              <a:t>按一下以編輯母片子標題樣式</a:t>
            </a:r>
            <a:endParaRPr lang="en-US" dirty="0"/>
          </a:p>
        </p:txBody>
      </p:sp>
      <p:cxnSp>
        <p:nvCxnSpPr>
          <p:cNvPr id="9" name="直線接點​​(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版面配置區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1E8D126-38DE-467F-A065-2775F6C58740}" type="datetime1">
              <a:rPr lang="zh-TW" altLang="en-US" smtClean="0"/>
              <a:t>2021/6/16</a:t>
            </a:fld>
            <a:endParaRPr lang="en-US" dirty="0"/>
          </a:p>
        </p:txBody>
      </p:sp>
      <p:sp>
        <p:nvSpPr>
          <p:cNvPr id="5" name="頁尾版面配置區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投影片編號預留位置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lIns="45720" tIns="0" rIns="45720" bIns="0"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7" name="日期版面配置區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7AD90E0D-C35F-4A14-A7E8-7670CE6639F2}" type="datetime1">
              <a:rPr lang="zh-TW" altLang="en-US" smtClean="0"/>
              <a:t>2021/6/16</a:t>
            </a:fld>
            <a:endParaRPr lang="en-US" dirty="0"/>
          </a:p>
        </p:txBody>
      </p:sp>
      <p:sp>
        <p:nvSpPr>
          <p:cNvPr id="8" name="頁尾版面配置區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投影片編號預留位置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直排標題 1"/>
          <p:cNvSpPr>
            <a:spLocks noGrp="1"/>
          </p:cNvSpPr>
          <p:nvPr>
            <p:ph type="title" orient="vert"/>
          </p:nvPr>
        </p:nvSpPr>
        <p:spPr>
          <a:xfrm>
            <a:off x="8724900" y="412302"/>
            <a:ext cx="2628900" cy="5759898"/>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412302"/>
            <a:ext cx="7734300" cy="5759898"/>
          </a:xfrm>
        </p:spPr>
        <p:txBody>
          <a:bodyPr vert="eaVert" lIns="45720" tIns="0" rIns="45720" bIns="0"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7" name="日期版面配置區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2E02858-A2D1-43A3-9BDC-80D1F48AA51B}" type="datetime1">
              <a:rPr lang="zh-TW" altLang="en-US" smtClean="0"/>
              <a:t>2021/6/16</a:t>
            </a:fld>
            <a:endParaRPr lang="en-US" dirty="0"/>
          </a:p>
        </p:txBody>
      </p:sp>
      <p:sp>
        <p:nvSpPr>
          <p:cNvPr id="8" name="頁尾版面配置區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投影片編號版面配置區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7" name="日期版面配置區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55B7815-05FA-48A0-B9F7-1E04C4F2927A}" type="datetime1">
              <a:rPr lang="zh-TW" altLang="en-US" smtClean="0"/>
              <a:t>2021/6/16</a:t>
            </a:fld>
            <a:endParaRPr lang="en-US" dirty="0"/>
          </a:p>
        </p:txBody>
      </p:sp>
      <p:sp>
        <p:nvSpPr>
          <p:cNvPr id="8" name="頁尾版面配置區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投影片編號預留位置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cxnSp>
        <p:nvCxnSpPr>
          <p:cNvPr id="9" name="直線接點​​(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版面配置區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FBF2AB9-D521-429F-BA9E-A2DD356AF2DF}" type="datetime1">
              <a:rPr lang="zh-TW" altLang="en-US" smtClean="0"/>
              <a:t>2021/6/16</a:t>
            </a:fld>
            <a:endParaRPr lang="en-US" dirty="0"/>
          </a:p>
        </p:txBody>
      </p:sp>
      <p:sp>
        <p:nvSpPr>
          <p:cNvPr id="8" name="頁尾版面配置區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投影片編號版面配置區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8" name="標題 7"/>
          <p:cNvSpPr>
            <a:spLocks noGrp="1"/>
          </p:cNvSpPr>
          <p:nvPr>
            <p:ph type="title"/>
          </p:nvPr>
        </p:nvSpPr>
        <p:spPr>
          <a:xfrm>
            <a:off x="1097280" y="286603"/>
            <a:ext cx="10058400" cy="1450757"/>
          </a:xfrm>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97280" y="2120900"/>
            <a:ext cx="4639736" cy="3748193"/>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515944" y="2120900"/>
            <a:ext cx="4639736" cy="3748194"/>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2" name="日期版面配置區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E748A74C-3BFC-4F64-9D88-E80E3E32994C}" type="datetime1">
              <a:rPr lang="zh-TW" altLang="en-US" smtClean="0"/>
              <a:t>2021/6/16</a:t>
            </a:fld>
            <a:endParaRPr lang="en-US" dirty="0"/>
          </a:p>
        </p:txBody>
      </p:sp>
      <p:sp>
        <p:nvSpPr>
          <p:cNvPr id="9" name="頁尾版面配置區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投影片編號預留位置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a:xfrm>
            <a:off x="1097280" y="286603"/>
            <a:ext cx="10058400" cy="1450757"/>
          </a:xfrm>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97280" y="2958274"/>
            <a:ext cx="4639736" cy="2910821"/>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文字預留位置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515944" y="2958273"/>
            <a:ext cx="4639736" cy="2910821"/>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2" name="日期版面配置區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0166BAE-2749-48CF-A2DD-C010F9F8CC67}" type="datetime1">
              <a:rPr lang="zh-TW" altLang="en-US" smtClean="0"/>
              <a:t>2021/6/16</a:t>
            </a:fld>
            <a:endParaRPr lang="en-US" dirty="0"/>
          </a:p>
        </p:txBody>
      </p:sp>
      <p:sp>
        <p:nvSpPr>
          <p:cNvPr id="11" name="頁尾版面配置區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投影片編號預留位置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6" name="日期版面配置區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42EB3E87-0960-43A6-B33B-AB6B15A82628}" type="datetime1">
              <a:rPr lang="zh-TW" altLang="en-US" smtClean="0"/>
              <a:t>2021/6/16</a:t>
            </a:fld>
            <a:endParaRPr lang="en-US" dirty="0"/>
          </a:p>
        </p:txBody>
      </p:sp>
      <p:sp>
        <p:nvSpPr>
          <p:cNvPr id="7" name="頁尾版面配置區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投影片編號預留位置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版面配置區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A92F8F0-693D-4EF4-BEF5-7FD95F4C1D80}" type="datetime1">
              <a:rPr lang="zh-TW" altLang="en-US" smtClean="0"/>
              <a:t>2021/6/16</a:t>
            </a:fld>
            <a:endParaRPr lang="en-US" dirty="0"/>
          </a:p>
        </p:txBody>
      </p:sp>
      <p:sp>
        <p:nvSpPr>
          <p:cNvPr id="3" name="頁尾版面配置區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投影片編號預留位置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5458984" y="812799"/>
            <a:ext cx="5928344" cy="5294757"/>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5" name="日期版面配置區 4"/>
          <p:cNvSpPr>
            <a:spLocks noGrp="1"/>
          </p:cNvSpPr>
          <p:nvPr>
            <p:ph type="dt" sz="half" idx="10"/>
          </p:nvPr>
        </p:nvSpPr>
        <p:spPr>
          <a:xfrm>
            <a:off x="643464" y="6446520"/>
            <a:ext cx="3517568" cy="365125"/>
          </a:xfrm>
        </p:spPr>
        <p:txBody>
          <a:bodyPr rtlCol="0"/>
          <a:lstStyle>
            <a:lvl1pPr algn="l">
              <a:defRPr/>
            </a:lvl1pPr>
          </a:lstStyle>
          <a:p>
            <a:pPr rtl="0"/>
            <a:fld id="{4E96419C-65CA-4A96-8C8D-1B83D1EEA06C}" type="datetime1">
              <a:rPr lang="zh-TW" altLang="en-US" smtClean="0"/>
              <a:t>2021/6/16</a:t>
            </a:fld>
            <a:endParaRPr lang="en-US" dirty="0"/>
          </a:p>
        </p:txBody>
      </p:sp>
      <p:sp>
        <p:nvSpPr>
          <p:cNvPr id="6" name="頁尾版面配置區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投影片編號預留位置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預留位置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2" name="標題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5" name="日期版面配置區 4"/>
          <p:cNvSpPr>
            <a:spLocks noGrp="1"/>
          </p:cNvSpPr>
          <p:nvPr>
            <p:ph type="dt" sz="half" idx="10"/>
          </p:nvPr>
        </p:nvSpPr>
        <p:spPr/>
        <p:txBody>
          <a:bodyPr rtlCol="0"/>
          <a:lstStyle>
            <a:lvl1pPr>
              <a:defRPr/>
            </a:lvl1pPr>
          </a:lstStyle>
          <a:p>
            <a:pPr rtl="0"/>
            <a:fld id="{55B0D56E-A8D9-4835-9121-D0F2B7B922B1}" type="datetime1">
              <a:rPr lang="zh-TW" altLang="en-US" smtClean="0"/>
              <a:t>2021/6/16</a:t>
            </a:fld>
            <a:endParaRPr lang="en-US" dirty="0"/>
          </a:p>
        </p:txBody>
      </p:sp>
      <p:sp>
        <p:nvSpPr>
          <p:cNvPr id="6" name="頁尾預留位置 5"/>
          <p:cNvSpPr>
            <a:spLocks noGrp="1"/>
          </p:cNvSpPr>
          <p:nvPr>
            <p:ph type="ftr" sz="quarter" idx="11"/>
          </p:nvPr>
        </p:nvSpPr>
        <p:spPr>
          <a:xfrm>
            <a:off x="1097279" y="6446838"/>
            <a:ext cx="6818262" cy="365125"/>
          </a:xfrm>
        </p:spPr>
        <p:txBody>
          <a:bodyPr rtlCol="0"/>
          <a:lstStyle/>
          <a:p>
            <a:pPr algn="l" rtl="0"/>
            <a:endParaRPr lang="en-US" dirty="0"/>
          </a:p>
        </p:txBody>
      </p:sp>
      <p:sp>
        <p:nvSpPr>
          <p:cNvPr id="7" name="投影片編號版面配置區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版面配置區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tw" dirty="0"/>
              <a:t>按一下以編輯母片文字樣式</a:t>
            </a:r>
          </a:p>
          <a:p>
            <a:pPr lvl="1" rtl="0"/>
            <a:r>
              <a:rPr lang="zh-tw" dirty="0"/>
              <a:t>第二層</a:t>
            </a:r>
          </a:p>
          <a:p>
            <a:pPr lvl="2" rtl="0"/>
            <a:r>
              <a:rPr lang="zh-tw" dirty="0"/>
              <a:t>第三層</a:t>
            </a:r>
          </a:p>
          <a:p>
            <a:pPr lvl="3" rtl="0"/>
            <a:r>
              <a:rPr lang="zh-tw" dirty="0"/>
              <a:t>第四層</a:t>
            </a:r>
          </a:p>
          <a:p>
            <a:pPr lvl="4" rtl="0"/>
            <a:r>
              <a:rPr lang="zh-tw" dirty="0"/>
              <a:t>第五層</a:t>
            </a:r>
            <a:endParaRPr lang="en-US" dirty="0"/>
          </a:p>
        </p:txBody>
      </p:sp>
      <p:sp>
        <p:nvSpPr>
          <p:cNvPr id="4" name="日期版面配置區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JhengHei UI" panose="020B0604030504040204" pitchFamily="34" charset="-120"/>
                <a:ea typeface="Microsoft JhengHei UI" panose="020B0604030504040204" pitchFamily="34" charset="-120"/>
              </a:defRPr>
            </a:lvl1pPr>
          </a:lstStyle>
          <a:p>
            <a:fld id="{86D72111-2BF8-49E3-AA06-55BC47AB46EA}" type="datetime1">
              <a:rPr lang="zh-TW" altLang="en-US" smtClean="0"/>
              <a:t>2021/6/16</a:t>
            </a:fld>
            <a:endParaRPr lang="en-US" dirty="0"/>
          </a:p>
        </p:txBody>
      </p:sp>
      <p:sp>
        <p:nvSpPr>
          <p:cNvPr id="5" name="頁尾預留位置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smtClean="0"/>
              <a:pPr/>
              <a:t>‹#›</a:t>
            </a:fld>
            <a:endParaRPr lang="en-US" dirty="0"/>
          </a:p>
        </p:txBody>
      </p:sp>
      <p:cxnSp>
        <p:nvCxnSpPr>
          <p:cNvPr id="10" name="直線接點​​(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ngLiu" panose="02020509000000000000" pitchFamily="49" charset="-120"/>
          <a:ea typeface="MingLiu" panose="02020509000000000000" pitchFamily="49" charset="-120"/>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QQ7tGY_tP8Y"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矩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標題 1">
            <a:extLst>
              <a:ext uri="{FF2B5EF4-FFF2-40B4-BE49-F238E27FC236}">
                <a16:creationId xmlns:a16="http://schemas.microsoft.com/office/drawing/2014/main" id="{78FD68DA-43BA-4508-8DE2-BA9BB7B2FA5B}"/>
              </a:ext>
            </a:extLst>
          </p:cNvPr>
          <p:cNvSpPr>
            <a:spLocks noGrp="1"/>
          </p:cNvSpPr>
          <p:nvPr>
            <p:ph type="ctrTitle"/>
          </p:nvPr>
        </p:nvSpPr>
        <p:spPr>
          <a:xfrm>
            <a:off x="4945626" y="639097"/>
            <a:ext cx="6597445" cy="3686015"/>
          </a:xfrm>
        </p:spPr>
        <p:txBody>
          <a:bodyPr rtlCol="0">
            <a:normAutofit/>
          </a:bodyPr>
          <a:lstStyle/>
          <a:p>
            <a:pPr algn="ctr"/>
            <a:r>
              <a:rPr lang="zh-TW" altLang="en-US" sz="6600" b="1" dirty="0">
                <a:latin typeface="微軟正黑體" panose="020B0604030504040204" pitchFamily="34" charset="-120"/>
                <a:ea typeface="微軟正黑體" panose="020B0604030504040204" pitchFamily="34" charset="-120"/>
              </a:rPr>
              <a:t>數位系統實驗</a:t>
            </a:r>
            <a:r>
              <a:rPr lang="en-US" altLang="zh-TW" sz="6600" b="1" dirty="0">
                <a:latin typeface="微軟正黑體" panose="020B0604030504040204" pitchFamily="34" charset="-120"/>
                <a:ea typeface="微軟正黑體" panose="020B0604030504040204" pitchFamily="34" charset="-120"/>
              </a:rPr>
              <a:t>(</a:t>
            </a:r>
            <a:r>
              <a:rPr lang="zh-TW" altLang="en-US" sz="6600" b="1" dirty="0">
                <a:latin typeface="微軟正黑體" panose="020B0604030504040204" pitchFamily="34" charset="-120"/>
                <a:ea typeface="微軟正黑體" panose="020B0604030504040204" pitchFamily="34" charset="-120"/>
              </a:rPr>
              <a:t>二</a:t>
            </a:r>
            <a:r>
              <a:rPr lang="en-US" altLang="zh-TW" sz="6600" b="1" dirty="0">
                <a:latin typeface="微軟正黑體" panose="020B0604030504040204" pitchFamily="34" charset="-120"/>
                <a:ea typeface="微軟正黑體" panose="020B0604030504040204" pitchFamily="34" charset="-120"/>
              </a:rPr>
              <a:t>)</a:t>
            </a:r>
            <a:br>
              <a:rPr lang="en-US" altLang="zh-TW" sz="6600" b="1" dirty="0">
                <a:latin typeface="微軟正黑體" panose="020B0604030504040204" pitchFamily="34" charset="-120"/>
                <a:ea typeface="微軟正黑體" panose="020B0604030504040204" pitchFamily="34" charset="-120"/>
              </a:rPr>
            </a:br>
            <a:r>
              <a:rPr lang="zh-TW" altLang="en-US" sz="6600" b="1" dirty="0">
                <a:latin typeface="微軟正黑體" panose="020B0604030504040204" pitchFamily="34" charset="-120"/>
                <a:ea typeface="微軟正黑體" panose="020B0604030504040204" pitchFamily="34" charset="-120"/>
              </a:rPr>
              <a:t>期末實驗報告</a:t>
            </a:r>
            <a:br>
              <a:rPr lang="en-US" altLang="zh-TW" sz="6600" b="1" dirty="0">
                <a:latin typeface="微軟正黑體" panose="020B0604030504040204" pitchFamily="34" charset="-120"/>
                <a:ea typeface="微軟正黑體" panose="020B0604030504040204" pitchFamily="34" charset="-120"/>
              </a:rPr>
            </a:br>
            <a:r>
              <a:rPr lang="zh-TW" altLang="en-US" sz="6600" b="1" dirty="0">
                <a:latin typeface="微軟正黑體" panose="020B0604030504040204" pitchFamily="34" charset="-120"/>
                <a:ea typeface="微軟正黑體" panose="020B0604030504040204" pitchFamily="34" charset="-120"/>
              </a:rPr>
              <a:t>跑馬燈</a:t>
            </a:r>
            <a:endParaRPr lang="zh-tw" sz="6600" b="1"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2023027"/>
          </a:xfrm>
        </p:spPr>
        <p:txBody>
          <a:bodyPr rtlCol="0">
            <a:normAutofit/>
          </a:bodyPr>
          <a:lstStyle/>
          <a:p>
            <a:pPr rtl="0"/>
            <a:r>
              <a:rPr lang="zh-TW" altLang="en-US" sz="2400" dirty="0">
                <a:solidFill>
                  <a:schemeClr val="tx1">
                    <a:lumMod val="85000"/>
                    <a:lumOff val="15000"/>
                  </a:schemeClr>
                </a:solidFill>
              </a:rPr>
              <a:t>組員</a:t>
            </a:r>
            <a:r>
              <a:rPr lang="en-US" altLang="zh-TW" sz="2400" dirty="0">
                <a:solidFill>
                  <a:schemeClr val="tx1">
                    <a:lumMod val="85000"/>
                    <a:lumOff val="15000"/>
                  </a:schemeClr>
                </a:solidFill>
              </a:rPr>
              <a:t>:1081418 </a:t>
            </a:r>
            <a:r>
              <a:rPr lang="zh-TW" altLang="en-US" sz="2400" dirty="0">
                <a:solidFill>
                  <a:schemeClr val="tx1">
                    <a:lumMod val="85000"/>
                    <a:lumOff val="15000"/>
                  </a:schemeClr>
                </a:solidFill>
              </a:rPr>
              <a:t>張漢宇 </a:t>
            </a:r>
            <a:r>
              <a:rPr lang="en-US" altLang="zh-TW" sz="2400" dirty="0">
                <a:solidFill>
                  <a:schemeClr val="tx1">
                    <a:lumMod val="85000"/>
                    <a:lumOff val="15000"/>
                  </a:schemeClr>
                </a:solidFill>
              </a:rPr>
              <a:t>1081355 </a:t>
            </a:r>
            <a:r>
              <a:rPr lang="zh-TW" altLang="en-US" sz="2400" dirty="0">
                <a:solidFill>
                  <a:schemeClr val="tx1">
                    <a:lumMod val="85000"/>
                    <a:lumOff val="15000"/>
                  </a:schemeClr>
                </a:solidFill>
              </a:rPr>
              <a:t>吳百淵</a:t>
            </a:r>
          </a:p>
          <a:p>
            <a:pPr rtl="0"/>
            <a:r>
              <a:rPr lang="zh-TW" altLang="en-US" sz="2400" dirty="0">
                <a:solidFill>
                  <a:schemeClr val="tx1">
                    <a:lumMod val="85000"/>
                    <a:lumOff val="15000"/>
                  </a:schemeClr>
                </a:solidFill>
              </a:rPr>
              <a:t>        </a:t>
            </a:r>
            <a:r>
              <a:rPr lang="en-US" altLang="zh-TW" sz="2400" dirty="0">
                <a:solidFill>
                  <a:schemeClr val="tx1">
                    <a:lumMod val="85000"/>
                    <a:lumOff val="15000"/>
                  </a:schemeClr>
                </a:solidFill>
              </a:rPr>
              <a:t>1081412 </a:t>
            </a:r>
            <a:r>
              <a:rPr lang="zh-TW" altLang="en-US" sz="2400" dirty="0">
                <a:solidFill>
                  <a:schemeClr val="tx1">
                    <a:lumMod val="85000"/>
                    <a:lumOff val="15000"/>
                  </a:schemeClr>
                </a:solidFill>
              </a:rPr>
              <a:t>柯廷翰 </a:t>
            </a:r>
            <a:r>
              <a:rPr lang="en-US" altLang="zh-TW" sz="2400" dirty="0">
                <a:solidFill>
                  <a:schemeClr val="tx1">
                    <a:lumMod val="85000"/>
                    <a:lumOff val="15000"/>
                  </a:schemeClr>
                </a:solidFill>
              </a:rPr>
              <a:t>1081416 </a:t>
            </a:r>
            <a:r>
              <a:rPr lang="zh-TW" altLang="en-US" sz="2400" dirty="0">
                <a:solidFill>
                  <a:schemeClr val="tx1">
                    <a:lumMod val="85000"/>
                    <a:lumOff val="15000"/>
                  </a:schemeClr>
                </a:solidFill>
              </a:rPr>
              <a:t>劉萬霆</a:t>
            </a:r>
          </a:p>
          <a:p>
            <a:pPr rtl="0"/>
            <a:endParaRPr lang="zh-tw" sz="2400" dirty="0">
              <a:solidFill>
                <a:schemeClr val="tx1">
                  <a:lumMod val="85000"/>
                  <a:lumOff val="15000"/>
                </a:schemeClr>
              </a:solidFill>
            </a:endParaRPr>
          </a:p>
        </p:txBody>
      </p:sp>
      <p:pic>
        <p:nvPicPr>
          <p:cNvPr id="5" name="圖片 4" descr="含有建築物、坐下、板凳、側面的圖片&#10;&#10;自動產生的描述">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線接點​​(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05BFDF-4C39-45AF-A773-29F3B4557D7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8533536-1F1F-4CB2-A0B2-1B6336DD08E0}"/>
              </a:ext>
            </a:extLst>
          </p:cNvPr>
          <p:cNvSpPr>
            <a:spLocks noGrp="1"/>
          </p:cNvSpPr>
          <p:nvPr>
            <p:ph idx="1"/>
          </p:nvPr>
        </p:nvSpPr>
        <p:spPr/>
        <p:txBody>
          <a:bodyPr/>
          <a:lstStyle/>
          <a:p>
            <a:r>
              <a:rPr lang="en-US" altLang="zh-TW" dirty="0"/>
              <a:t>reg </a:t>
            </a:r>
            <a:r>
              <a:rPr lang="en-US" altLang="zh-TW" dirty="0" err="1"/>
              <a:t>oClk</a:t>
            </a:r>
            <a:r>
              <a:rPr lang="en-US" altLang="zh-TW" dirty="0"/>
              <a:t>;</a:t>
            </a:r>
          </a:p>
          <a:p>
            <a:r>
              <a:rPr lang="en-US" altLang="zh-TW" dirty="0"/>
              <a:t>    reg [9:0]Out;</a:t>
            </a:r>
          </a:p>
          <a:p>
            <a:r>
              <a:rPr lang="en-US" altLang="zh-TW" dirty="0"/>
              <a:t>    reg step;</a:t>
            </a:r>
          </a:p>
          <a:p>
            <a:r>
              <a:rPr lang="en-US" altLang="zh-TW" dirty="0"/>
              <a:t>    reg [0:7]light1;</a:t>
            </a:r>
          </a:p>
          <a:p>
            <a:r>
              <a:rPr lang="en-US" altLang="zh-TW" dirty="0"/>
              <a:t>    reg [0:7]light2;</a:t>
            </a:r>
          </a:p>
          <a:p>
            <a:r>
              <a:rPr lang="en-US" altLang="zh-TW" dirty="0"/>
              <a:t> reg [25:0] N = 5000000;</a:t>
            </a:r>
          </a:p>
          <a:p>
            <a:r>
              <a:rPr lang="en-US" altLang="zh-TW" dirty="0"/>
              <a:t> reg [25:0] </a:t>
            </a:r>
            <a:r>
              <a:rPr lang="en-US" altLang="zh-TW" dirty="0" err="1"/>
              <a:t>cnt_p</a:t>
            </a:r>
            <a:r>
              <a:rPr lang="en-US" altLang="zh-TW" dirty="0"/>
              <a:t>;</a:t>
            </a:r>
            <a:endParaRPr lang="zh-TW" altLang="en-US" dirty="0"/>
          </a:p>
        </p:txBody>
      </p:sp>
      <p:sp>
        <p:nvSpPr>
          <p:cNvPr id="4" name="日期版面配置區 3">
            <a:extLst>
              <a:ext uri="{FF2B5EF4-FFF2-40B4-BE49-F238E27FC236}">
                <a16:creationId xmlns:a16="http://schemas.microsoft.com/office/drawing/2014/main" id="{7D5FD12E-72F4-4F5E-B1E5-437D9028E619}"/>
              </a:ext>
            </a:extLst>
          </p:cNvPr>
          <p:cNvSpPr>
            <a:spLocks noGrp="1"/>
          </p:cNvSpPr>
          <p:nvPr>
            <p:ph type="dt" sz="half" idx="10"/>
          </p:nvPr>
        </p:nvSpPr>
        <p:spPr/>
        <p:txBody>
          <a:bodyPr/>
          <a:lstStyle/>
          <a:p>
            <a:pPr rtl="0"/>
            <a:fld id="{A55B7815-05FA-48A0-B9F7-1E04C4F2927A}" type="datetime1">
              <a:rPr lang="zh-TW" altLang="en-US" smtClean="0"/>
              <a:t>2021/6/16</a:t>
            </a:fld>
            <a:endParaRPr lang="en-US" dirty="0"/>
          </a:p>
        </p:txBody>
      </p:sp>
    </p:spTree>
    <p:extLst>
      <p:ext uri="{BB962C8B-B14F-4D97-AF65-F5344CB8AC3E}">
        <p14:creationId xmlns:p14="http://schemas.microsoft.com/office/powerpoint/2010/main" val="274638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標題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zh-TW" altLang="en-US" sz="8800" i="1" dirty="0">
                <a:solidFill>
                  <a:srgbClr val="FFFFFF"/>
                </a:solidFill>
              </a:rPr>
              <a:t>設定閃爍頻率</a:t>
            </a:r>
            <a:endParaRPr lang="zh-tw" sz="8800" i="1" dirty="0">
              <a:solidFill>
                <a:srgbClr val="FFFFFF"/>
              </a:solidFill>
            </a:endParaRPr>
          </a:p>
        </p:txBody>
      </p:sp>
      <p:sp>
        <p:nvSpPr>
          <p:cNvPr id="49" name="矩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標題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tw" dirty="0">
              <a:solidFill>
                <a:srgbClr val="FFFFFF"/>
              </a:solidFill>
            </a:endParaRPr>
          </a:p>
        </p:txBody>
      </p:sp>
    </p:spTree>
    <p:extLst>
      <p:ext uri="{BB962C8B-B14F-4D97-AF65-F5344CB8AC3E}">
        <p14:creationId xmlns:p14="http://schemas.microsoft.com/office/powerpoint/2010/main" val="317347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03F81A1A-6468-4B2B-98C6-AA28EE3B7ED2}"/>
              </a:ext>
            </a:extLst>
          </p:cNvPr>
          <p:cNvSpPr>
            <a:spLocks noGrp="1"/>
          </p:cNvSpPr>
          <p:nvPr>
            <p:ph type="dt" sz="half" idx="10"/>
          </p:nvPr>
        </p:nvSpPr>
        <p:spPr/>
        <p:txBody>
          <a:bodyPr/>
          <a:lstStyle/>
          <a:p>
            <a:pPr rtl="0"/>
            <a:fld id="{A55B7815-05FA-48A0-B9F7-1E04C4F2927A}" type="datetime1">
              <a:rPr lang="zh-TW" altLang="en-US" smtClean="0"/>
              <a:t>2021/6/16</a:t>
            </a:fld>
            <a:endParaRPr lang="en-US" dirty="0"/>
          </a:p>
        </p:txBody>
      </p:sp>
      <p:sp>
        <p:nvSpPr>
          <p:cNvPr id="3" name="內容版面配置區 2">
            <a:extLst>
              <a:ext uri="{FF2B5EF4-FFF2-40B4-BE49-F238E27FC236}">
                <a16:creationId xmlns:a16="http://schemas.microsoft.com/office/drawing/2014/main" id="{FE341E77-D576-4043-8CD6-136C439A4A00}"/>
              </a:ext>
            </a:extLst>
          </p:cNvPr>
          <p:cNvSpPr>
            <a:spLocks noGrp="1"/>
          </p:cNvSpPr>
          <p:nvPr>
            <p:ph idx="4294967295"/>
          </p:nvPr>
        </p:nvSpPr>
        <p:spPr>
          <a:xfrm>
            <a:off x="1219200" y="246421"/>
            <a:ext cx="10058400" cy="6056313"/>
          </a:xfrm>
        </p:spPr>
        <p:txBody>
          <a:bodyPr>
            <a:noAutofit/>
          </a:bodyPr>
          <a:lstStyle/>
          <a:p>
            <a:r>
              <a:rPr lang="en-US" altLang="zh-TW" sz="1600" dirty="0">
                <a:latin typeface="Times New Roman" panose="02020603050405020304" pitchFamily="18" charset="0"/>
                <a:cs typeface="Times New Roman" panose="02020603050405020304" pitchFamily="18" charset="0"/>
              </a:rPr>
              <a:t>always@(</a:t>
            </a:r>
            <a:r>
              <a:rPr lang="en-US" altLang="zh-TW" sz="1600" dirty="0" err="1">
                <a:latin typeface="Times New Roman" panose="02020603050405020304" pitchFamily="18" charset="0"/>
                <a:cs typeface="Times New Roman" panose="02020603050405020304" pitchFamily="18" charset="0"/>
              </a:rPr>
              <a:t>posedge</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Clk</a:t>
            </a:r>
            <a:r>
              <a:rPr lang="en-US" altLang="zh-TW" sz="1600" dirty="0">
                <a:latin typeface="Times New Roman" panose="02020603050405020304" pitchFamily="18" charset="0"/>
                <a:cs typeface="Times New Roman" panose="02020603050405020304" pitchFamily="18" charset="0"/>
              </a:rPr>
              <a:t>) begin</a:t>
            </a:r>
          </a:p>
          <a:p>
            <a:r>
              <a:rPr lang="en-US" altLang="zh-TW" sz="1600" dirty="0">
                <a:latin typeface="Times New Roman" panose="02020603050405020304" pitchFamily="18" charset="0"/>
                <a:cs typeface="Times New Roman" panose="02020603050405020304" pitchFamily="18" charset="0"/>
              </a:rPr>
              <a:t>   case(speed)</a:t>
            </a:r>
          </a:p>
          <a:p>
            <a:r>
              <a:rPr lang="en-US" altLang="zh-TW" sz="1600" dirty="0">
                <a:latin typeface="Times New Roman" panose="02020603050405020304" pitchFamily="18" charset="0"/>
                <a:cs typeface="Times New Roman" panose="02020603050405020304" pitchFamily="18" charset="0"/>
              </a:rPr>
              <a:t>    0:N=50000000;</a:t>
            </a:r>
          </a:p>
          <a:p>
            <a:r>
              <a:rPr lang="en-US" altLang="zh-TW" sz="1600" dirty="0">
                <a:latin typeface="Times New Roman" panose="02020603050405020304" pitchFamily="18" charset="0"/>
                <a:cs typeface="Times New Roman" panose="02020603050405020304" pitchFamily="18" charset="0"/>
              </a:rPr>
              <a:t>    1:N=25000000;</a:t>
            </a:r>
          </a:p>
          <a:p>
            <a:r>
              <a:rPr lang="en-US" altLang="zh-TW" sz="1600" dirty="0">
                <a:latin typeface="Times New Roman" panose="02020603050405020304" pitchFamily="18" charset="0"/>
                <a:cs typeface="Times New Roman" panose="02020603050405020304" pitchFamily="18" charset="0"/>
              </a:rPr>
              <a:t>    2:N=10000000;</a:t>
            </a:r>
          </a:p>
          <a:p>
            <a:r>
              <a:rPr lang="en-US" altLang="zh-TW" sz="1600" dirty="0">
                <a:latin typeface="Times New Roman" panose="02020603050405020304" pitchFamily="18" charset="0"/>
                <a:cs typeface="Times New Roman" panose="02020603050405020304" pitchFamily="18" charset="0"/>
              </a:rPr>
              <a:t>    3:N=5000000;</a:t>
            </a:r>
          </a:p>
          <a:p>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endcase</a:t>
            </a:r>
            <a:endParaRPr lang="en-US" altLang="zh-TW" sz="1600" dirty="0">
              <a:latin typeface="Times New Roman" panose="02020603050405020304" pitchFamily="18" charset="0"/>
              <a:cs typeface="Times New Roman" panose="02020603050405020304" pitchFamily="18" charset="0"/>
            </a:endParaRPr>
          </a:p>
          <a:p>
            <a:r>
              <a:rPr lang="en-US" altLang="zh-TW" sz="1600" dirty="0">
                <a:latin typeface="Times New Roman" panose="02020603050405020304" pitchFamily="18" charset="0"/>
                <a:cs typeface="Times New Roman" panose="02020603050405020304" pitchFamily="18" charset="0"/>
              </a:rPr>
              <a:t>    case(speed)</a:t>
            </a:r>
          </a:p>
          <a:p>
            <a:r>
              <a:rPr lang="en-US" altLang="zh-TW" sz="1600" dirty="0">
                <a:latin typeface="Times New Roman" panose="02020603050405020304" pitchFamily="18" charset="0"/>
                <a:cs typeface="Times New Roman" panose="02020603050405020304" pitchFamily="18" charset="0"/>
              </a:rPr>
              <a:t>    0:light1=8'b11001111;</a:t>
            </a:r>
          </a:p>
          <a:p>
            <a:r>
              <a:rPr lang="en-US" altLang="zh-TW" sz="1600" dirty="0">
                <a:latin typeface="Times New Roman" panose="02020603050405020304" pitchFamily="18" charset="0"/>
                <a:cs typeface="Times New Roman" panose="02020603050405020304" pitchFamily="18" charset="0"/>
              </a:rPr>
              <a:t>    1:light1=8'b10010010;</a:t>
            </a:r>
          </a:p>
          <a:p>
            <a:r>
              <a:rPr lang="en-US" altLang="zh-TW" sz="1600" dirty="0">
                <a:latin typeface="Times New Roman" panose="02020603050405020304" pitchFamily="18" charset="0"/>
                <a:cs typeface="Times New Roman" panose="02020603050405020304" pitchFamily="18" charset="0"/>
              </a:rPr>
              <a:t>    2:light1=8'b10000110;</a:t>
            </a:r>
          </a:p>
          <a:p>
            <a:r>
              <a:rPr lang="en-US" altLang="zh-TW" sz="1600" dirty="0">
                <a:latin typeface="Times New Roman" panose="02020603050405020304" pitchFamily="18" charset="0"/>
                <a:cs typeface="Times New Roman" panose="02020603050405020304" pitchFamily="18" charset="0"/>
              </a:rPr>
              <a:t>    3:light1=8'b11001100;</a:t>
            </a:r>
          </a:p>
          <a:p>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endcase</a:t>
            </a:r>
            <a:endParaRPr lang="en-US" altLang="zh-TW" sz="1600" dirty="0">
              <a:latin typeface="Times New Roman" panose="02020603050405020304" pitchFamily="18" charset="0"/>
              <a:cs typeface="Times New Roman" panose="02020603050405020304" pitchFamily="18" charset="0"/>
            </a:endParaRPr>
          </a:p>
          <a:p>
            <a:r>
              <a:rPr lang="en-US" altLang="zh-TW" sz="1600" dirty="0">
                <a:latin typeface="Times New Roman" panose="02020603050405020304" pitchFamily="18" charset="0"/>
                <a:cs typeface="Times New Roman" panose="02020603050405020304" pitchFamily="18" charset="0"/>
              </a:rPr>
              <a:t>end</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67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108B28E-FA4F-4FF4-A053-BE8F7CB99F5E}"/>
              </a:ext>
            </a:extLst>
          </p:cNvPr>
          <p:cNvSpPr>
            <a:spLocks noGrp="1"/>
          </p:cNvSpPr>
          <p:nvPr>
            <p:ph type="dt" sz="half" idx="10"/>
          </p:nvPr>
        </p:nvSpPr>
        <p:spPr/>
        <p:txBody>
          <a:bodyPr/>
          <a:lstStyle/>
          <a:p>
            <a:pPr rtl="0"/>
            <a:fld id="{0A92F8F0-693D-4EF4-BEF5-7FD95F4C1D80}" type="datetime1">
              <a:rPr lang="zh-TW" altLang="en-US" smtClean="0"/>
              <a:t>2021/6/16</a:t>
            </a:fld>
            <a:endParaRPr lang="en-US" dirty="0"/>
          </a:p>
        </p:txBody>
      </p:sp>
      <p:sp>
        <p:nvSpPr>
          <p:cNvPr id="6" name="文字方塊 5">
            <a:extLst>
              <a:ext uri="{FF2B5EF4-FFF2-40B4-BE49-F238E27FC236}">
                <a16:creationId xmlns:a16="http://schemas.microsoft.com/office/drawing/2014/main" id="{95C9EE72-A36F-4FD9-B903-E487FA8C5FE0}"/>
              </a:ext>
            </a:extLst>
          </p:cNvPr>
          <p:cNvSpPr txBox="1"/>
          <p:nvPr/>
        </p:nvSpPr>
        <p:spPr>
          <a:xfrm>
            <a:off x="1061884" y="619432"/>
            <a:ext cx="8399806" cy="3416320"/>
          </a:xfrm>
          <a:prstGeom prst="rect">
            <a:avLst/>
          </a:prstGeom>
          <a:noFill/>
        </p:spPr>
        <p:txBody>
          <a:bodyPr wrap="square">
            <a:spAutoFit/>
          </a:bodyPr>
          <a:lstStyle/>
          <a:p>
            <a:r>
              <a:rPr lang="en-US" altLang="zh-TW" dirty="0"/>
              <a:t> </a:t>
            </a:r>
            <a:r>
              <a:rPr lang="en-US" altLang="zh-TW" dirty="0">
                <a:latin typeface="Times New Roman" panose="02020603050405020304" pitchFamily="18" charset="0"/>
                <a:cs typeface="Times New Roman" panose="02020603050405020304" pitchFamily="18" charset="0"/>
              </a:rPr>
              <a:t>always@(</a:t>
            </a:r>
            <a:r>
              <a:rPr lang="en-US" altLang="zh-TW" dirty="0" err="1">
                <a:latin typeface="Times New Roman" panose="02020603050405020304" pitchFamily="18" charset="0"/>
                <a:cs typeface="Times New Roman" panose="02020603050405020304" pitchFamily="18" charset="0"/>
              </a:rPr>
              <a:t>posedge</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Clk</a:t>
            </a:r>
            <a:r>
              <a:rPr lang="en-US" altLang="zh-TW" dirty="0">
                <a:latin typeface="Times New Roman" panose="02020603050405020304" pitchFamily="18" charset="0"/>
                <a:cs typeface="Times New Roman" panose="02020603050405020304" pitchFamily="18" charset="0"/>
              </a:rPr>
              <a:t>) begin</a:t>
            </a:r>
          </a:p>
          <a:p>
            <a:r>
              <a:rPr lang="en-US" altLang="zh-TW" dirty="0">
                <a:latin typeface="Times New Roman" panose="02020603050405020304" pitchFamily="18" charset="0"/>
                <a:cs typeface="Times New Roman" panose="02020603050405020304" pitchFamily="18" charset="0"/>
              </a:rPr>
              <a:t>   if (</a:t>
            </a:r>
            <a:r>
              <a:rPr lang="en-US" altLang="zh-TW" dirty="0" err="1">
                <a:latin typeface="Times New Roman" panose="02020603050405020304" pitchFamily="18" charset="0"/>
                <a:cs typeface="Times New Roman" panose="02020603050405020304" pitchFamily="18" charset="0"/>
              </a:rPr>
              <a:t>cnt_p</a:t>
            </a:r>
            <a:r>
              <a:rPr lang="en-US" altLang="zh-TW" dirty="0">
                <a:latin typeface="Times New Roman" panose="02020603050405020304" pitchFamily="18" charset="0"/>
                <a:cs typeface="Times New Roman" panose="02020603050405020304" pitchFamily="18" charset="0"/>
              </a:rPr>
              <a:t> &gt;= (N-1))</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cnt_p</a:t>
            </a:r>
            <a:r>
              <a:rPr lang="en-US" altLang="zh-TW" dirty="0">
                <a:latin typeface="Times New Roman" panose="02020603050405020304" pitchFamily="18" charset="0"/>
                <a:cs typeface="Times New Roman" panose="02020603050405020304" pitchFamily="18" charset="0"/>
              </a:rPr>
              <a:t> = 0;</a:t>
            </a:r>
          </a:p>
          <a:p>
            <a:r>
              <a:rPr lang="en-US" altLang="zh-TW" dirty="0">
                <a:latin typeface="Times New Roman" panose="02020603050405020304" pitchFamily="18" charset="0"/>
                <a:cs typeface="Times New Roman" panose="02020603050405020304" pitchFamily="18" charset="0"/>
              </a:rPr>
              <a:t>   else</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cnt_p</a:t>
            </a:r>
            <a:r>
              <a:rPr lang="en-US" altLang="zh-TW" dirty="0">
                <a:latin typeface="Times New Roman" panose="02020603050405020304" pitchFamily="18" charset="0"/>
                <a:cs typeface="Times New Roman" panose="02020603050405020304" pitchFamily="18" charset="0"/>
              </a:rPr>
              <a:t> = </a:t>
            </a:r>
            <a:r>
              <a:rPr lang="en-US" altLang="zh-TW" dirty="0" err="1">
                <a:latin typeface="Times New Roman" panose="02020603050405020304" pitchFamily="18" charset="0"/>
                <a:cs typeface="Times New Roman" panose="02020603050405020304" pitchFamily="18" charset="0"/>
              </a:rPr>
              <a:t>cnt_p</a:t>
            </a:r>
            <a:r>
              <a:rPr lang="en-US" altLang="zh-TW" dirty="0">
                <a:latin typeface="Times New Roman" panose="02020603050405020304" pitchFamily="18" charset="0"/>
                <a:cs typeface="Times New Roman" panose="02020603050405020304" pitchFamily="18" charset="0"/>
              </a:rPr>
              <a:t> + 1;</a:t>
            </a:r>
          </a:p>
          <a:p>
            <a:r>
              <a:rPr lang="en-US" altLang="zh-TW" dirty="0">
                <a:latin typeface="Times New Roman" panose="02020603050405020304" pitchFamily="18" charset="0"/>
                <a:cs typeface="Times New Roman" panose="02020603050405020304" pitchFamily="18" charset="0"/>
              </a:rPr>
              <a:t> end</a:t>
            </a:r>
          </a:p>
          <a:p>
            <a:r>
              <a:rPr lang="en-US" altLang="zh-TW" dirty="0">
                <a:latin typeface="Times New Roman" panose="02020603050405020304" pitchFamily="18" charset="0"/>
                <a:cs typeface="Times New Roman" panose="02020603050405020304" pitchFamily="18" charset="0"/>
              </a:rPr>
              <a:t> always@(</a:t>
            </a:r>
            <a:r>
              <a:rPr lang="en-US" altLang="zh-TW" dirty="0" err="1">
                <a:latin typeface="Times New Roman" panose="02020603050405020304" pitchFamily="18" charset="0"/>
                <a:cs typeface="Times New Roman" panose="02020603050405020304" pitchFamily="18" charset="0"/>
              </a:rPr>
              <a:t>posedge</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Clk</a:t>
            </a:r>
            <a:r>
              <a:rPr lang="en-US" altLang="zh-TW" dirty="0">
                <a:latin typeface="Times New Roman" panose="02020603050405020304" pitchFamily="18" charset="0"/>
                <a:cs typeface="Times New Roman" panose="02020603050405020304" pitchFamily="18" charset="0"/>
              </a:rPr>
              <a:t>) begin</a:t>
            </a:r>
          </a:p>
          <a:p>
            <a:r>
              <a:rPr lang="en-US" altLang="zh-TW" dirty="0">
                <a:latin typeface="Times New Roman" panose="02020603050405020304" pitchFamily="18" charset="0"/>
                <a:cs typeface="Times New Roman" panose="02020603050405020304" pitchFamily="18" charset="0"/>
              </a:rPr>
              <a:t>   if (</a:t>
            </a:r>
            <a:r>
              <a:rPr lang="en-US" altLang="zh-TW" dirty="0" err="1">
                <a:latin typeface="Times New Roman" panose="02020603050405020304" pitchFamily="18" charset="0"/>
                <a:cs typeface="Times New Roman" panose="02020603050405020304" pitchFamily="18" charset="0"/>
              </a:rPr>
              <a:t>cnt_p</a:t>
            </a:r>
            <a:r>
              <a:rPr lang="en-US" altLang="zh-TW" dirty="0">
                <a:latin typeface="Times New Roman" panose="02020603050405020304" pitchFamily="18" charset="0"/>
                <a:cs typeface="Times New Roman" panose="02020603050405020304" pitchFamily="18" charset="0"/>
              </a:rPr>
              <a:t> &lt; (N&gt;&gt;1))</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oClk</a:t>
            </a:r>
            <a:r>
              <a:rPr lang="en-US" altLang="zh-TW" dirty="0">
                <a:latin typeface="Times New Roman" panose="02020603050405020304" pitchFamily="18" charset="0"/>
                <a:cs typeface="Times New Roman" panose="02020603050405020304" pitchFamily="18" charset="0"/>
              </a:rPr>
              <a:t> = 1;</a:t>
            </a:r>
          </a:p>
          <a:p>
            <a:r>
              <a:rPr lang="en-US" altLang="zh-TW" dirty="0">
                <a:latin typeface="Times New Roman" panose="02020603050405020304" pitchFamily="18" charset="0"/>
                <a:cs typeface="Times New Roman" panose="02020603050405020304" pitchFamily="18" charset="0"/>
              </a:rPr>
              <a:t>   else</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oClk</a:t>
            </a:r>
            <a:r>
              <a:rPr lang="en-US" altLang="zh-TW" dirty="0">
                <a:latin typeface="Times New Roman" panose="02020603050405020304" pitchFamily="18" charset="0"/>
                <a:cs typeface="Times New Roman" panose="02020603050405020304" pitchFamily="18" charset="0"/>
              </a:rPr>
              <a:t> = 0;</a:t>
            </a:r>
          </a:p>
          <a:p>
            <a:r>
              <a:rPr lang="en-US" altLang="zh-TW" dirty="0">
                <a:latin typeface="Times New Roman" panose="02020603050405020304" pitchFamily="18" charset="0"/>
                <a:cs typeface="Times New Roman" panose="02020603050405020304" pitchFamily="18" charset="0"/>
              </a:rPr>
              <a:t> end</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674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標題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zh-TW" altLang="en-US" sz="8800" i="1" dirty="0">
                <a:solidFill>
                  <a:srgbClr val="FFFFFF"/>
                </a:solidFill>
              </a:rPr>
              <a:t>設定跑馬燈模式</a:t>
            </a:r>
            <a:endParaRPr lang="zh-tw" sz="8800" i="1" dirty="0">
              <a:solidFill>
                <a:srgbClr val="FFFFFF"/>
              </a:solidFill>
            </a:endParaRPr>
          </a:p>
        </p:txBody>
      </p:sp>
      <p:sp>
        <p:nvSpPr>
          <p:cNvPr id="49" name="矩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標題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tw" dirty="0">
              <a:solidFill>
                <a:srgbClr val="FFFFFF"/>
              </a:solidFill>
            </a:endParaRPr>
          </a:p>
        </p:txBody>
      </p:sp>
    </p:spTree>
    <p:extLst>
      <p:ext uri="{BB962C8B-B14F-4D97-AF65-F5344CB8AC3E}">
        <p14:creationId xmlns:p14="http://schemas.microsoft.com/office/powerpoint/2010/main" val="240421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42B43D-A705-4AA3-8332-BD628484D32B}"/>
              </a:ext>
            </a:extLst>
          </p:cNvPr>
          <p:cNvSpPr>
            <a:spLocks noGrp="1"/>
          </p:cNvSpPr>
          <p:nvPr>
            <p:ph type="dt" sz="half" idx="10"/>
          </p:nvPr>
        </p:nvSpPr>
        <p:spPr/>
        <p:txBody>
          <a:bodyPr/>
          <a:lstStyle/>
          <a:p>
            <a:pPr rtl="0"/>
            <a:fld id="{A55B7815-05FA-48A0-B9F7-1E04C4F2927A}" type="datetime1">
              <a:rPr lang="zh-TW" altLang="en-US" smtClean="0"/>
              <a:t>2021/6/16</a:t>
            </a:fld>
            <a:endParaRPr lang="en-US" dirty="0"/>
          </a:p>
        </p:txBody>
      </p:sp>
      <p:sp>
        <p:nvSpPr>
          <p:cNvPr id="6" name="文字方塊 5">
            <a:extLst>
              <a:ext uri="{FF2B5EF4-FFF2-40B4-BE49-F238E27FC236}">
                <a16:creationId xmlns:a16="http://schemas.microsoft.com/office/drawing/2014/main" id="{70413894-057B-4037-9415-B7556BB2D65E}"/>
              </a:ext>
            </a:extLst>
          </p:cNvPr>
          <p:cNvSpPr txBox="1"/>
          <p:nvPr/>
        </p:nvSpPr>
        <p:spPr>
          <a:xfrm>
            <a:off x="925575" y="335845"/>
            <a:ext cx="6096000" cy="6186309"/>
          </a:xfrm>
          <a:prstGeom prst="rect">
            <a:avLst/>
          </a:prstGeom>
          <a:noFill/>
        </p:spPr>
        <p:txBody>
          <a:bodyPr wrap="square">
            <a:spAutoFit/>
          </a:bodyPr>
          <a:lstStyle/>
          <a:p>
            <a:r>
              <a:rPr lang="en-US" altLang="zh-TW" dirty="0">
                <a:latin typeface="Times New Roman" panose="02020603050405020304" pitchFamily="18" charset="0"/>
                <a:cs typeface="Times New Roman" panose="02020603050405020304" pitchFamily="18" charset="0"/>
              </a:rPr>
              <a:t>always @(posedge </a:t>
            </a:r>
            <a:r>
              <a:rPr lang="en-US" altLang="zh-TW" dirty="0" err="1">
                <a:latin typeface="Times New Roman" panose="02020603050405020304" pitchFamily="18" charset="0"/>
                <a:cs typeface="Times New Roman" panose="02020603050405020304" pitchFamily="18" charset="0"/>
              </a:rPr>
              <a:t>oClk</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begin</a:t>
            </a:r>
          </a:p>
          <a:p>
            <a:r>
              <a:rPr lang="en-US" altLang="zh-TW" dirty="0">
                <a:latin typeface="Times New Roman" panose="02020603050405020304" pitchFamily="18" charset="0"/>
                <a:cs typeface="Times New Roman" panose="02020603050405020304" pitchFamily="18" charset="0"/>
              </a:rPr>
              <a:t>            case(Mode)</a:t>
            </a:r>
          </a:p>
          <a:p>
            <a:r>
              <a:rPr lang="en-US" altLang="zh-TW" dirty="0">
                <a:latin typeface="Times New Roman" panose="02020603050405020304" pitchFamily="18" charset="0"/>
                <a:cs typeface="Times New Roman" panose="02020603050405020304" pitchFamily="18" charset="0"/>
              </a:rPr>
              <a:t>            0:</a:t>
            </a:r>
          </a:p>
          <a:p>
            <a:r>
              <a:rPr lang="en-US" altLang="zh-TW" dirty="0">
                <a:latin typeface="Times New Roman" panose="02020603050405020304" pitchFamily="18" charset="0"/>
                <a:cs typeface="Times New Roman" panose="02020603050405020304" pitchFamily="18" charset="0"/>
              </a:rPr>
              <a:t>            begin</a:t>
            </a:r>
          </a:p>
          <a:p>
            <a:r>
              <a:rPr lang="en-US" altLang="zh-TW" dirty="0">
                <a:latin typeface="Times New Roman" panose="02020603050405020304" pitchFamily="18" charset="0"/>
                <a:cs typeface="Times New Roman" panose="02020603050405020304" pitchFamily="18" charset="0"/>
              </a:rPr>
              <a:t>                if(Out==10'b1111111111)step=0;</a:t>
            </a:r>
          </a:p>
          <a:p>
            <a:r>
              <a:rPr lang="en-US" altLang="zh-TW" dirty="0">
                <a:latin typeface="Times New Roman" panose="02020603050405020304" pitchFamily="18" charset="0"/>
                <a:cs typeface="Times New Roman" panose="02020603050405020304" pitchFamily="18" charset="0"/>
              </a:rPr>
              <a:t>                if(!Out)step=1;</a:t>
            </a:r>
          </a:p>
          <a:p>
            <a:r>
              <a:rPr lang="en-US" altLang="zh-TW" dirty="0">
                <a:latin typeface="Times New Roman" panose="02020603050405020304" pitchFamily="18" charset="0"/>
                <a:cs typeface="Times New Roman" panose="02020603050405020304" pitchFamily="18" charset="0"/>
              </a:rPr>
              <a:t>                Out={</a:t>
            </a:r>
            <a:r>
              <a:rPr lang="en-US" altLang="zh-TW" dirty="0" err="1">
                <a:latin typeface="Times New Roman" panose="02020603050405020304" pitchFamily="18" charset="0"/>
                <a:cs typeface="Times New Roman" panose="02020603050405020304" pitchFamily="18" charset="0"/>
              </a:rPr>
              <a:t>step,Out</a:t>
            </a:r>
            <a:r>
              <a:rPr lang="en-US" altLang="zh-TW" dirty="0">
                <a:latin typeface="Times New Roman" panose="02020603050405020304" pitchFamily="18" charset="0"/>
                <a:cs typeface="Times New Roman" panose="02020603050405020304" pitchFamily="18" charset="0"/>
              </a:rPr>
              <a:t>[9:1]};</a:t>
            </a:r>
          </a:p>
          <a:p>
            <a:r>
              <a:rPr lang="en-US" altLang="zh-TW" dirty="0">
                <a:latin typeface="Times New Roman" panose="02020603050405020304" pitchFamily="18" charset="0"/>
                <a:cs typeface="Times New Roman" panose="02020603050405020304" pitchFamily="18" charset="0"/>
              </a:rPr>
              <a:t>            end</a:t>
            </a:r>
          </a:p>
          <a:p>
            <a:r>
              <a:rPr lang="en-US" altLang="zh-TW" dirty="0">
                <a:latin typeface="Times New Roman" panose="02020603050405020304" pitchFamily="18" charset="0"/>
                <a:cs typeface="Times New Roman" panose="02020603050405020304" pitchFamily="18" charset="0"/>
              </a:rPr>
              <a:t>            1:Out=10'b1111111111;</a:t>
            </a:r>
          </a:p>
          <a:p>
            <a:r>
              <a:rPr lang="en-US" altLang="zh-TW" dirty="0">
                <a:latin typeface="Times New Roman" panose="02020603050405020304" pitchFamily="18" charset="0"/>
                <a:cs typeface="Times New Roman" panose="02020603050405020304" pitchFamily="18" charset="0"/>
              </a:rPr>
              <a:t>            2:Out=~Out;</a:t>
            </a:r>
          </a:p>
          <a:p>
            <a:r>
              <a:rPr lang="en-US" altLang="zh-TW" dirty="0">
                <a:latin typeface="Times New Roman" panose="02020603050405020304" pitchFamily="18" charset="0"/>
                <a:cs typeface="Times New Roman" panose="02020603050405020304" pitchFamily="18" charset="0"/>
              </a:rPr>
              <a:t>            3:Out={Out[8:0],Out[9]};</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endcase</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case(Mode)</a:t>
            </a:r>
          </a:p>
          <a:p>
            <a:r>
              <a:rPr lang="en-US" altLang="zh-TW" dirty="0">
                <a:latin typeface="Times New Roman" panose="02020603050405020304" pitchFamily="18" charset="0"/>
                <a:cs typeface="Times New Roman" panose="02020603050405020304" pitchFamily="18" charset="0"/>
              </a:rPr>
              <a:t>        0:light2=8'b11001111;</a:t>
            </a:r>
          </a:p>
          <a:p>
            <a:r>
              <a:rPr lang="en-US" altLang="zh-TW" dirty="0">
                <a:latin typeface="Times New Roman" panose="02020603050405020304" pitchFamily="18" charset="0"/>
                <a:cs typeface="Times New Roman" panose="02020603050405020304" pitchFamily="18" charset="0"/>
              </a:rPr>
              <a:t>        1:light2=8'b10010010;</a:t>
            </a:r>
          </a:p>
          <a:p>
            <a:r>
              <a:rPr lang="en-US" altLang="zh-TW" dirty="0">
                <a:latin typeface="Times New Roman" panose="02020603050405020304" pitchFamily="18" charset="0"/>
                <a:cs typeface="Times New Roman" panose="02020603050405020304" pitchFamily="18" charset="0"/>
              </a:rPr>
              <a:t>        2:light2=8'b10000110;</a:t>
            </a:r>
          </a:p>
          <a:p>
            <a:r>
              <a:rPr lang="en-US" altLang="zh-TW" dirty="0">
                <a:latin typeface="Times New Roman" panose="02020603050405020304" pitchFamily="18" charset="0"/>
                <a:cs typeface="Times New Roman" panose="02020603050405020304" pitchFamily="18" charset="0"/>
              </a:rPr>
              <a:t>        3:light2=8'b11001100;</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endcase</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end</a:t>
            </a:r>
          </a:p>
          <a:p>
            <a:endParaRPr lang="en-US" altLang="zh-TW" dirty="0">
              <a:latin typeface="Times New Roman" panose="02020603050405020304" pitchFamily="18" charset="0"/>
              <a:cs typeface="Times New Roman" panose="02020603050405020304" pitchFamily="18" charset="0"/>
            </a:endParaRPr>
          </a:p>
          <a:p>
            <a:r>
              <a:rPr lang="en-US" altLang="zh-TW" dirty="0" err="1">
                <a:latin typeface="Times New Roman" panose="02020603050405020304" pitchFamily="18" charset="0"/>
                <a:cs typeface="Times New Roman" panose="02020603050405020304" pitchFamily="18" charset="0"/>
              </a:rPr>
              <a:t>endmodule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65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80C51F-9A45-48E9-9E47-C2BE34C50285}"/>
              </a:ext>
            </a:extLst>
          </p:cNvPr>
          <p:cNvSpPr>
            <a:spLocks noGrp="1"/>
          </p:cNvSpPr>
          <p:nvPr>
            <p:ph type="title"/>
          </p:nvPr>
        </p:nvSpPr>
        <p:spPr/>
        <p:txBody>
          <a:bodyPr/>
          <a:lstStyle/>
          <a:p>
            <a:r>
              <a:rPr lang="zh-TW" altLang="en-US" sz="4800" dirty="0"/>
              <a:t>設計動機</a:t>
            </a:r>
            <a:endParaRPr lang="zh-TW" altLang="en-US" dirty="0"/>
          </a:p>
        </p:txBody>
      </p:sp>
      <p:sp>
        <p:nvSpPr>
          <p:cNvPr id="3" name="內容版面配置區 2">
            <a:extLst>
              <a:ext uri="{FF2B5EF4-FFF2-40B4-BE49-F238E27FC236}">
                <a16:creationId xmlns:a16="http://schemas.microsoft.com/office/drawing/2014/main" id="{14FDE4BB-7EA9-4F4F-8E1B-55BC85195CDB}"/>
              </a:ext>
            </a:extLst>
          </p:cNvPr>
          <p:cNvSpPr>
            <a:spLocks noGrp="1"/>
          </p:cNvSpPr>
          <p:nvPr>
            <p:ph idx="1"/>
          </p:nvPr>
        </p:nvSpPr>
        <p:spPr/>
        <p:txBody>
          <a:bodyPr>
            <a:normAutofit lnSpcReduction="10000"/>
          </a:bodyPr>
          <a:lstStyle/>
          <a:p>
            <a:r>
              <a:rPr lang="zh-TW" altLang="en-US" sz="2800" dirty="0"/>
              <a:t>組員劉萬霆同學由於課業壓力大，加上這幾天一直想不到要做什麼樣的主題，心情很是憂鬱。陷入低潮的他，決定到知名酒店金錢豹消費，藉由放飛自我來紓解壓力。正當他到了門口時，抬頭一望，看見招牌跑馬燈寫著「對抗武漢肺炎 請來賓配合量體溫及手部消毒 金錢豹祝福您❤」的字樣。萬霆同學腦中當下便浮現了以跑馬燈做為這次實驗專題的主題的點子。</a:t>
            </a:r>
            <a:endParaRPr lang="en-US" altLang="zh-TW" sz="2800" dirty="0"/>
          </a:p>
          <a:p>
            <a:pPr marL="0" indent="0">
              <a:buNone/>
            </a:pPr>
            <a:r>
              <a:rPr lang="zh-TW" altLang="en-US" sz="2800" dirty="0"/>
              <a:t> 經過一下午與組員們的討論，達成共識後，我們這組將會朝著製作簡易跑馬燈的方向前進。</a:t>
            </a:r>
          </a:p>
          <a:p>
            <a:endParaRPr lang="zh-TW" altLang="en-US" dirty="0"/>
          </a:p>
        </p:txBody>
      </p:sp>
      <p:sp>
        <p:nvSpPr>
          <p:cNvPr id="4" name="日期版面配置區 3">
            <a:extLst>
              <a:ext uri="{FF2B5EF4-FFF2-40B4-BE49-F238E27FC236}">
                <a16:creationId xmlns:a16="http://schemas.microsoft.com/office/drawing/2014/main" id="{7D9DDA4F-8BDB-4D0C-92F2-1162138C3871}"/>
              </a:ext>
            </a:extLst>
          </p:cNvPr>
          <p:cNvSpPr>
            <a:spLocks noGrp="1"/>
          </p:cNvSpPr>
          <p:nvPr>
            <p:ph type="dt" sz="half" idx="10"/>
          </p:nvPr>
        </p:nvSpPr>
        <p:spPr/>
        <p:txBody>
          <a:bodyPr/>
          <a:lstStyle/>
          <a:p>
            <a:pPr rtl="0"/>
            <a:fld id="{A55B7815-05FA-48A0-B9F7-1E04C4F2927A}" type="datetime1">
              <a:rPr lang="zh-TW" altLang="en-US" smtClean="0"/>
              <a:t>2021/6/16</a:t>
            </a:fld>
            <a:endParaRPr lang="en-US" dirty="0"/>
          </a:p>
        </p:txBody>
      </p:sp>
    </p:spTree>
    <p:extLst>
      <p:ext uri="{BB962C8B-B14F-4D97-AF65-F5344CB8AC3E}">
        <p14:creationId xmlns:p14="http://schemas.microsoft.com/office/powerpoint/2010/main" val="49342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圖片版面配置區 3">
            <a:extLst>
              <a:ext uri="{FF2B5EF4-FFF2-40B4-BE49-F238E27FC236}">
                <a16:creationId xmlns:a16="http://schemas.microsoft.com/office/drawing/2014/main" id="{6823B2A9-E6A1-47F4-B6E8-2F7CA18EA0D0}"/>
              </a:ext>
            </a:extLst>
          </p:cNvPr>
          <p:cNvSpPr>
            <a:spLocks noGrp="1"/>
          </p:cNvSpPr>
          <p:nvPr>
            <p:ph type="pic" idx="1"/>
          </p:nvPr>
        </p:nvSpPr>
        <p:spPr/>
      </p:sp>
      <p:sp>
        <p:nvSpPr>
          <p:cNvPr id="3" name="標題 2">
            <a:extLst>
              <a:ext uri="{FF2B5EF4-FFF2-40B4-BE49-F238E27FC236}">
                <a16:creationId xmlns:a16="http://schemas.microsoft.com/office/drawing/2014/main" id="{7A8BB22F-E2DE-41C8-B602-FC65B7C46367}"/>
              </a:ext>
            </a:extLst>
          </p:cNvPr>
          <p:cNvSpPr>
            <a:spLocks noGrp="1"/>
          </p:cNvSpPr>
          <p:nvPr>
            <p:ph type="title"/>
          </p:nvPr>
        </p:nvSpPr>
        <p:spPr>
          <a:xfrm>
            <a:off x="1039177" y="412999"/>
            <a:ext cx="10113645" cy="743682"/>
          </a:xfrm>
        </p:spPr>
        <p:txBody>
          <a:bodyPr/>
          <a:lstStyle/>
          <a:p>
            <a:r>
              <a:rPr lang="zh-TW" altLang="en-US" sz="4800" dirty="0">
                <a:solidFill>
                  <a:schemeClr val="tx1"/>
                </a:solidFill>
                <a:latin typeface="新細明體" panose="02020500000000000000" pitchFamily="18" charset="-120"/>
                <a:ea typeface="新細明體" panose="02020500000000000000" pitchFamily="18" charset="-120"/>
              </a:rPr>
              <a:t>影片連結</a:t>
            </a:r>
          </a:p>
        </p:txBody>
      </p:sp>
      <p:sp>
        <p:nvSpPr>
          <p:cNvPr id="5" name="文字版面配置區 4">
            <a:extLst>
              <a:ext uri="{FF2B5EF4-FFF2-40B4-BE49-F238E27FC236}">
                <a16:creationId xmlns:a16="http://schemas.microsoft.com/office/drawing/2014/main" id="{462C800F-AC34-42F2-A7FE-C4D370D7DCC7}"/>
              </a:ext>
            </a:extLst>
          </p:cNvPr>
          <p:cNvSpPr>
            <a:spLocks noGrp="1"/>
          </p:cNvSpPr>
          <p:nvPr>
            <p:ph type="body" sz="half" idx="2"/>
          </p:nvPr>
        </p:nvSpPr>
        <p:spPr>
          <a:xfrm>
            <a:off x="1038796" y="2567031"/>
            <a:ext cx="10113645" cy="458138"/>
          </a:xfrm>
        </p:spPr>
        <p:txBody>
          <a:bodyPr/>
          <a:lstStyle/>
          <a:p>
            <a:r>
              <a:rPr lang="en-US" altLang="zh-TW" b="0" i="0" u="none" strike="noStrike" dirty="0">
                <a:effectLst/>
                <a:latin typeface="Whitney"/>
                <a:hlinkClick r:id="rId2" tooltip="https://youtu.be/QQ7tGY_tP8Y"/>
              </a:rPr>
              <a:t>https://youtu.be/QQ7tGY_tP8Y</a:t>
            </a:r>
            <a:endParaRPr lang="zh-TW" altLang="en-US" dirty="0"/>
          </a:p>
        </p:txBody>
      </p:sp>
      <p:sp>
        <p:nvSpPr>
          <p:cNvPr id="2" name="日期版面配置區 1">
            <a:extLst>
              <a:ext uri="{FF2B5EF4-FFF2-40B4-BE49-F238E27FC236}">
                <a16:creationId xmlns:a16="http://schemas.microsoft.com/office/drawing/2014/main" id="{2EE1E6F2-A865-43AC-B705-75D257A7F827}"/>
              </a:ext>
            </a:extLst>
          </p:cNvPr>
          <p:cNvSpPr>
            <a:spLocks noGrp="1"/>
          </p:cNvSpPr>
          <p:nvPr>
            <p:ph type="dt" sz="half" idx="10"/>
          </p:nvPr>
        </p:nvSpPr>
        <p:spPr/>
        <p:txBody>
          <a:bodyPr/>
          <a:lstStyle/>
          <a:p>
            <a:pPr rtl="0"/>
            <a:fld id="{0A92F8F0-693D-4EF4-BEF5-7FD95F4C1D80}" type="datetime1">
              <a:rPr lang="zh-TW" altLang="en-US" smtClean="0"/>
              <a:t>2021/6/16</a:t>
            </a:fld>
            <a:endParaRPr lang="en-US" dirty="0"/>
          </a:p>
        </p:txBody>
      </p:sp>
    </p:spTree>
    <p:extLst>
      <p:ext uri="{BB962C8B-B14F-4D97-AF65-F5344CB8AC3E}">
        <p14:creationId xmlns:p14="http://schemas.microsoft.com/office/powerpoint/2010/main" val="170771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48DAC662-61ED-4B15-AA5D-DCF7F3BBA3DA}"/>
              </a:ext>
            </a:extLst>
          </p:cNvPr>
          <p:cNvSpPr>
            <a:spLocks noGrp="1"/>
          </p:cNvSpPr>
          <p:nvPr>
            <p:ph type="title"/>
          </p:nvPr>
        </p:nvSpPr>
        <p:spPr/>
        <p:txBody>
          <a:bodyPr/>
          <a:lstStyle/>
          <a:p>
            <a:r>
              <a:rPr lang="zh-TW" altLang="en-US" sz="4800" dirty="0"/>
              <a:t>設計理念及說明</a:t>
            </a:r>
            <a:endParaRPr lang="zh-TW" altLang="en-US" dirty="0"/>
          </a:p>
        </p:txBody>
      </p:sp>
      <p:pic>
        <p:nvPicPr>
          <p:cNvPr id="12" name="內容版面配置區 11">
            <a:extLst>
              <a:ext uri="{FF2B5EF4-FFF2-40B4-BE49-F238E27FC236}">
                <a16:creationId xmlns:a16="http://schemas.microsoft.com/office/drawing/2014/main" id="{BAEAD645-B10C-4386-9297-161F6760CAC4}"/>
              </a:ext>
            </a:extLst>
          </p:cNvPr>
          <p:cNvPicPr>
            <a:picLocks noGrp="1" noChangeAspect="1"/>
          </p:cNvPicPr>
          <p:nvPr>
            <p:ph idx="1"/>
          </p:nvPr>
        </p:nvPicPr>
        <p:blipFill>
          <a:blip r:embed="rId2"/>
          <a:stretch>
            <a:fillRect/>
          </a:stretch>
        </p:blipFill>
        <p:spPr>
          <a:xfrm>
            <a:off x="3234031" y="3251167"/>
            <a:ext cx="2213040" cy="493819"/>
          </a:xfrm>
          <a:prstGeom prst="rect">
            <a:avLst/>
          </a:prstGeom>
        </p:spPr>
      </p:pic>
      <p:sp>
        <p:nvSpPr>
          <p:cNvPr id="2" name="日期版面配置區 1">
            <a:extLst>
              <a:ext uri="{FF2B5EF4-FFF2-40B4-BE49-F238E27FC236}">
                <a16:creationId xmlns:a16="http://schemas.microsoft.com/office/drawing/2014/main" id="{2D215A85-E65E-433A-818C-0ED16146B2A1}"/>
              </a:ext>
            </a:extLst>
          </p:cNvPr>
          <p:cNvSpPr>
            <a:spLocks noGrp="1"/>
          </p:cNvSpPr>
          <p:nvPr>
            <p:ph type="dt" sz="half" idx="10"/>
          </p:nvPr>
        </p:nvSpPr>
        <p:spPr/>
        <p:txBody>
          <a:bodyPr/>
          <a:lstStyle/>
          <a:p>
            <a:pPr rtl="0"/>
            <a:fld id="{0A92F8F0-693D-4EF4-BEF5-7FD95F4C1D80}" type="datetime1">
              <a:rPr lang="zh-TW" altLang="en-US" smtClean="0"/>
              <a:t>2021/6/16</a:t>
            </a:fld>
            <a:endParaRPr lang="en-US" dirty="0"/>
          </a:p>
        </p:txBody>
      </p:sp>
      <p:sp>
        <p:nvSpPr>
          <p:cNvPr id="9" name="矩形 8">
            <a:extLst>
              <a:ext uri="{FF2B5EF4-FFF2-40B4-BE49-F238E27FC236}">
                <a16:creationId xmlns:a16="http://schemas.microsoft.com/office/drawing/2014/main" id="{32E661C3-3D57-471A-B4FA-9F117F0CC062}"/>
              </a:ext>
            </a:extLst>
          </p:cNvPr>
          <p:cNvSpPr/>
          <p:nvPr/>
        </p:nvSpPr>
        <p:spPr>
          <a:xfrm>
            <a:off x="776748" y="2108201"/>
            <a:ext cx="2029378" cy="406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兩種控制方式</a:t>
            </a:r>
            <a:r>
              <a:rPr lang="en-US" altLang="zh-TW" dirty="0"/>
              <a:t>:</a:t>
            </a:r>
          </a:p>
          <a:p>
            <a:r>
              <a:rPr lang="en-US" altLang="zh-TW" dirty="0"/>
              <a:t>1.</a:t>
            </a:r>
            <a:r>
              <a:rPr lang="zh-TW" altLang="en-US" dirty="0"/>
              <a:t>控制模式的選擇</a:t>
            </a:r>
            <a:endParaRPr lang="en-US" altLang="zh-TW" dirty="0"/>
          </a:p>
          <a:p>
            <a:endParaRPr lang="en-US" altLang="zh-TW" dirty="0"/>
          </a:p>
          <a:p>
            <a:r>
              <a:rPr lang="en-US" altLang="zh-TW" dirty="0"/>
              <a:t>2.</a:t>
            </a:r>
            <a:r>
              <a:rPr lang="zh-TW" altLang="en-US" dirty="0"/>
              <a:t>控制跑馬燈的頻率快慢</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10" name="箭號: 向右 9">
            <a:extLst>
              <a:ext uri="{FF2B5EF4-FFF2-40B4-BE49-F238E27FC236}">
                <a16:creationId xmlns:a16="http://schemas.microsoft.com/office/drawing/2014/main" id="{70FD3D49-EF8F-4CEF-9BDB-76A33653A646}"/>
              </a:ext>
            </a:extLst>
          </p:cNvPr>
          <p:cNvSpPr/>
          <p:nvPr/>
        </p:nvSpPr>
        <p:spPr>
          <a:xfrm>
            <a:off x="3264310" y="2143432"/>
            <a:ext cx="2182761" cy="442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00AED7F9-F58D-4991-8590-6D1D2F7E5469}"/>
              </a:ext>
            </a:extLst>
          </p:cNvPr>
          <p:cNvPicPr>
            <a:picLocks noChangeAspect="1"/>
          </p:cNvPicPr>
          <p:nvPr/>
        </p:nvPicPr>
        <p:blipFill>
          <a:blip r:embed="rId2"/>
          <a:stretch>
            <a:fillRect/>
          </a:stretch>
        </p:blipFill>
        <p:spPr>
          <a:xfrm>
            <a:off x="3234031" y="4465483"/>
            <a:ext cx="2213040" cy="493819"/>
          </a:xfrm>
          <a:prstGeom prst="rect">
            <a:avLst/>
          </a:prstGeom>
        </p:spPr>
      </p:pic>
      <p:pic>
        <p:nvPicPr>
          <p:cNvPr id="14" name="圖片 13">
            <a:extLst>
              <a:ext uri="{FF2B5EF4-FFF2-40B4-BE49-F238E27FC236}">
                <a16:creationId xmlns:a16="http://schemas.microsoft.com/office/drawing/2014/main" id="{CDB0D63F-0406-42F4-B0BB-A55285479426}"/>
              </a:ext>
            </a:extLst>
          </p:cNvPr>
          <p:cNvPicPr>
            <a:picLocks noChangeAspect="1"/>
          </p:cNvPicPr>
          <p:nvPr/>
        </p:nvPicPr>
        <p:blipFill>
          <a:blip r:embed="rId2"/>
          <a:stretch>
            <a:fillRect/>
          </a:stretch>
        </p:blipFill>
        <p:spPr>
          <a:xfrm>
            <a:off x="3234031" y="5679800"/>
            <a:ext cx="2213040" cy="493819"/>
          </a:xfrm>
          <a:prstGeom prst="rect">
            <a:avLst/>
          </a:prstGeom>
        </p:spPr>
      </p:pic>
      <p:sp>
        <p:nvSpPr>
          <p:cNvPr id="15" name="矩形 14">
            <a:extLst>
              <a:ext uri="{FF2B5EF4-FFF2-40B4-BE49-F238E27FC236}">
                <a16:creationId xmlns:a16="http://schemas.microsoft.com/office/drawing/2014/main" id="{3F731B15-13BC-46CC-8F85-5F8BC9A6635A}"/>
              </a:ext>
            </a:extLst>
          </p:cNvPr>
          <p:cNvSpPr/>
          <p:nvPr/>
        </p:nvSpPr>
        <p:spPr>
          <a:xfrm>
            <a:off x="6095999" y="1995948"/>
            <a:ext cx="3913240" cy="737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模式一</a:t>
            </a:r>
            <a:r>
              <a:rPr lang="en-US" altLang="zh-TW" dirty="0">
                <a:solidFill>
                  <a:schemeClr val="bg1"/>
                </a:solidFill>
              </a:rPr>
              <a:t>:</a:t>
            </a:r>
            <a:r>
              <a:rPr lang="zh-TW" altLang="en-US" dirty="0">
                <a:solidFill>
                  <a:schemeClr val="bg1"/>
                </a:solidFill>
              </a:rPr>
              <a:t>從左到右</a:t>
            </a:r>
            <a:r>
              <a:rPr lang="zh-TW" altLang="en-US" b="0" i="0" dirty="0">
                <a:solidFill>
                  <a:schemeClr val="bg1"/>
                </a:solidFill>
                <a:effectLst/>
                <a:latin typeface="Whitney"/>
              </a:rPr>
              <a:t>依照</a:t>
            </a:r>
            <a:r>
              <a:rPr lang="en-US" altLang="zh-TW" b="0" i="0" dirty="0">
                <a:solidFill>
                  <a:schemeClr val="bg1"/>
                </a:solidFill>
                <a:effectLst/>
                <a:latin typeface="Whitney"/>
              </a:rPr>
              <a:t>1~10</a:t>
            </a:r>
            <a:r>
              <a:rPr lang="zh-TW" altLang="en-US" b="0" i="0" dirty="0">
                <a:solidFill>
                  <a:schemeClr val="bg1"/>
                </a:solidFill>
                <a:effectLst/>
                <a:latin typeface="Whitney"/>
              </a:rPr>
              <a:t>的順序點亮所有燈 再依</a:t>
            </a:r>
            <a:r>
              <a:rPr lang="en-US" altLang="zh-TW" b="0" i="0" dirty="0">
                <a:solidFill>
                  <a:schemeClr val="bg1"/>
                </a:solidFill>
                <a:effectLst/>
                <a:latin typeface="Whitney"/>
              </a:rPr>
              <a:t>1~10</a:t>
            </a:r>
            <a:r>
              <a:rPr lang="zh-TW" altLang="en-US" b="0" i="0" dirty="0">
                <a:solidFill>
                  <a:schemeClr val="bg1"/>
                </a:solidFill>
                <a:effectLst/>
                <a:latin typeface="Whitney"/>
              </a:rPr>
              <a:t>的順序熄滅所有燈</a:t>
            </a:r>
            <a:endParaRPr lang="zh-TW" altLang="en-US" dirty="0">
              <a:solidFill>
                <a:schemeClr val="bg1"/>
              </a:solidFill>
            </a:endParaRPr>
          </a:p>
        </p:txBody>
      </p:sp>
      <p:sp>
        <p:nvSpPr>
          <p:cNvPr id="16" name="矩形 15">
            <a:extLst>
              <a:ext uri="{FF2B5EF4-FFF2-40B4-BE49-F238E27FC236}">
                <a16:creationId xmlns:a16="http://schemas.microsoft.com/office/drawing/2014/main" id="{EA3E624E-BF01-47C9-A1AE-B07D1298257A}"/>
              </a:ext>
            </a:extLst>
          </p:cNvPr>
          <p:cNvSpPr/>
          <p:nvPr/>
        </p:nvSpPr>
        <p:spPr>
          <a:xfrm>
            <a:off x="6095999" y="3129367"/>
            <a:ext cx="3913240" cy="737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0" i="0" dirty="0">
                <a:solidFill>
                  <a:schemeClr val="bg1"/>
                </a:solidFill>
                <a:effectLst/>
                <a:latin typeface="Whitney"/>
              </a:rPr>
              <a:t>模式二</a:t>
            </a:r>
            <a:r>
              <a:rPr lang="en-US" altLang="zh-TW" b="0" i="0" dirty="0">
                <a:solidFill>
                  <a:schemeClr val="bg1"/>
                </a:solidFill>
                <a:effectLst/>
                <a:latin typeface="Whitney"/>
              </a:rPr>
              <a:t>:1~10</a:t>
            </a:r>
            <a:r>
              <a:rPr lang="zh-TW" altLang="en-US" b="0" i="0" dirty="0">
                <a:solidFill>
                  <a:schemeClr val="bg1"/>
                </a:solidFill>
                <a:effectLst/>
                <a:latin typeface="Whitney"/>
              </a:rPr>
              <a:t>所有燈同時恆亮燈</a:t>
            </a:r>
            <a:endParaRPr lang="zh-TW" altLang="en-US" dirty="0"/>
          </a:p>
        </p:txBody>
      </p:sp>
      <p:sp>
        <p:nvSpPr>
          <p:cNvPr id="17" name="矩形 16">
            <a:extLst>
              <a:ext uri="{FF2B5EF4-FFF2-40B4-BE49-F238E27FC236}">
                <a16:creationId xmlns:a16="http://schemas.microsoft.com/office/drawing/2014/main" id="{64FD44E1-6B53-48FD-96B5-BBEDE1E45552}"/>
              </a:ext>
            </a:extLst>
          </p:cNvPr>
          <p:cNvSpPr/>
          <p:nvPr/>
        </p:nvSpPr>
        <p:spPr>
          <a:xfrm>
            <a:off x="6095999" y="4343683"/>
            <a:ext cx="3913240" cy="737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0" i="0" dirty="0">
                <a:solidFill>
                  <a:schemeClr val="bg1"/>
                </a:solidFill>
                <a:effectLst/>
                <a:latin typeface="Whitney"/>
              </a:rPr>
              <a:t>模式三</a:t>
            </a:r>
            <a:r>
              <a:rPr lang="en-US" altLang="zh-TW" b="0" i="0" dirty="0">
                <a:solidFill>
                  <a:schemeClr val="bg1"/>
                </a:solidFill>
                <a:effectLst/>
                <a:latin typeface="Whitney"/>
              </a:rPr>
              <a:t>:1~10</a:t>
            </a:r>
            <a:r>
              <a:rPr lang="zh-TW" altLang="en-US" b="0" i="0" dirty="0">
                <a:solidFill>
                  <a:schemeClr val="bg1"/>
                </a:solidFill>
                <a:effectLst/>
                <a:latin typeface="Whitney"/>
              </a:rPr>
              <a:t>所有燈同時亮燈並閃爍</a:t>
            </a:r>
            <a:endParaRPr lang="zh-TW" altLang="en-US" dirty="0"/>
          </a:p>
        </p:txBody>
      </p:sp>
      <p:sp>
        <p:nvSpPr>
          <p:cNvPr id="18" name="矩形 17">
            <a:extLst>
              <a:ext uri="{FF2B5EF4-FFF2-40B4-BE49-F238E27FC236}">
                <a16:creationId xmlns:a16="http://schemas.microsoft.com/office/drawing/2014/main" id="{E1782184-9B1F-4E5A-AD6A-70535041C17E}"/>
              </a:ext>
            </a:extLst>
          </p:cNvPr>
          <p:cNvSpPr/>
          <p:nvPr/>
        </p:nvSpPr>
        <p:spPr>
          <a:xfrm>
            <a:off x="6095999" y="5558000"/>
            <a:ext cx="3882759" cy="737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模式四</a:t>
            </a:r>
            <a:r>
              <a:rPr lang="en-US" altLang="zh-TW" dirty="0"/>
              <a:t>:</a:t>
            </a:r>
            <a:r>
              <a:rPr lang="zh-TW" altLang="en-US" dirty="0">
                <a:solidFill>
                  <a:schemeClr val="bg1"/>
                </a:solidFill>
              </a:rPr>
              <a:t>從右到左</a:t>
            </a:r>
            <a:r>
              <a:rPr lang="zh-TW" altLang="en-US" b="0" i="0" dirty="0">
                <a:solidFill>
                  <a:schemeClr val="bg1"/>
                </a:solidFill>
                <a:effectLst/>
                <a:latin typeface="Whitney"/>
              </a:rPr>
              <a:t>依照</a:t>
            </a:r>
            <a:r>
              <a:rPr lang="en-US" altLang="zh-TW" b="0" i="0" dirty="0">
                <a:solidFill>
                  <a:schemeClr val="bg1"/>
                </a:solidFill>
                <a:effectLst/>
                <a:latin typeface="Whitney"/>
              </a:rPr>
              <a:t>1~10</a:t>
            </a:r>
            <a:r>
              <a:rPr lang="zh-TW" altLang="en-US" b="0" i="0" dirty="0">
                <a:solidFill>
                  <a:schemeClr val="bg1"/>
                </a:solidFill>
                <a:effectLst/>
                <a:latin typeface="Whitney"/>
              </a:rPr>
              <a:t>的順序點亮所有燈再依</a:t>
            </a:r>
            <a:r>
              <a:rPr lang="en-US" altLang="zh-TW" b="0" i="0" dirty="0">
                <a:solidFill>
                  <a:schemeClr val="bg1"/>
                </a:solidFill>
                <a:effectLst/>
                <a:latin typeface="Whitney"/>
              </a:rPr>
              <a:t>1~10</a:t>
            </a:r>
            <a:r>
              <a:rPr lang="zh-TW" altLang="en-US" b="0" i="0" dirty="0">
                <a:solidFill>
                  <a:schemeClr val="bg1"/>
                </a:solidFill>
                <a:effectLst/>
                <a:latin typeface="Whitney"/>
              </a:rPr>
              <a:t>的順序熄滅所有燈</a:t>
            </a:r>
            <a:endParaRPr lang="zh-TW" altLang="en-US" dirty="0"/>
          </a:p>
        </p:txBody>
      </p:sp>
    </p:spTree>
    <p:extLst>
      <p:ext uri="{BB962C8B-B14F-4D97-AF65-F5344CB8AC3E}">
        <p14:creationId xmlns:p14="http://schemas.microsoft.com/office/powerpoint/2010/main" val="6004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標題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algn="ctr" rtl="0"/>
            <a:r>
              <a:rPr lang="en-US" altLang="zh-TW" i="1" dirty="0">
                <a:solidFill>
                  <a:srgbClr val="FFFFFF"/>
                </a:solidFill>
              </a:rPr>
              <a:t>Pin</a:t>
            </a:r>
            <a:r>
              <a:rPr lang="zh-TW" altLang="en-US" i="1" dirty="0">
                <a:solidFill>
                  <a:srgbClr val="FFFFFF"/>
                </a:solidFill>
              </a:rPr>
              <a:t>腳與</a:t>
            </a:r>
            <a:r>
              <a:rPr lang="en-US" altLang="zh-TW" i="1" dirty="0" err="1">
                <a:solidFill>
                  <a:srgbClr val="FFFFFF"/>
                </a:solidFill>
              </a:rPr>
              <a:t>Buttom</a:t>
            </a:r>
            <a:r>
              <a:rPr lang="zh-TW" altLang="en-US" i="1" dirty="0">
                <a:solidFill>
                  <a:srgbClr val="FFFFFF"/>
                </a:solidFill>
              </a:rPr>
              <a:t>配置</a:t>
            </a:r>
            <a:endParaRPr lang="zh-tw" i="1" dirty="0">
              <a:solidFill>
                <a:srgbClr val="FFFFFF"/>
              </a:solidFill>
            </a:endParaRPr>
          </a:p>
        </p:txBody>
      </p:sp>
      <p:sp>
        <p:nvSpPr>
          <p:cNvPr id="49" name="矩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標題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tw" dirty="0">
              <a:solidFill>
                <a:srgbClr val="FFFFFF"/>
              </a:solidFill>
            </a:endParaRPr>
          </a:p>
        </p:txBody>
      </p:sp>
    </p:spTree>
    <p:extLst>
      <p:ext uri="{BB962C8B-B14F-4D97-AF65-F5344CB8AC3E}">
        <p14:creationId xmlns:p14="http://schemas.microsoft.com/office/powerpoint/2010/main" val="100463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52EC8D-50D1-4D83-B0D3-EE240C370B51}"/>
              </a:ext>
            </a:extLst>
          </p:cNvPr>
          <p:cNvSpPr>
            <a:spLocks noGrp="1"/>
          </p:cNvSpPr>
          <p:nvPr>
            <p:ph type="title"/>
          </p:nvPr>
        </p:nvSpPr>
        <p:spPr/>
        <p:txBody>
          <a:bodyPr/>
          <a:lstStyle/>
          <a:p>
            <a:endParaRPr lang="zh-TW" altLang="en-US" dirty="0"/>
          </a:p>
        </p:txBody>
      </p:sp>
      <p:pic>
        <p:nvPicPr>
          <p:cNvPr id="6" name="內容版面配置區 5">
            <a:extLst>
              <a:ext uri="{FF2B5EF4-FFF2-40B4-BE49-F238E27FC236}">
                <a16:creationId xmlns:a16="http://schemas.microsoft.com/office/drawing/2014/main" id="{69E76E46-48D1-49DC-BDD9-737B6C5B7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561" y="156190"/>
            <a:ext cx="10713429" cy="6026304"/>
          </a:xfrm>
        </p:spPr>
      </p:pic>
      <p:sp>
        <p:nvSpPr>
          <p:cNvPr id="4" name="日期版面配置區 3">
            <a:extLst>
              <a:ext uri="{FF2B5EF4-FFF2-40B4-BE49-F238E27FC236}">
                <a16:creationId xmlns:a16="http://schemas.microsoft.com/office/drawing/2014/main" id="{2C3A0C86-3F2C-4396-A5C9-4C1FC5A888F6}"/>
              </a:ext>
            </a:extLst>
          </p:cNvPr>
          <p:cNvSpPr>
            <a:spLocks noGrp="1"/>
          </p:cNvSpPr>
          <p:nvPr>
            <p:ph type="dt" sz="half" idx="10"/>
          </p:nvPr>
        </p:nvSpPr>
        <p:spPr/>
        <p:txBody>
          <a:bodyPr/>
          <a:lstStyle/>
          <a:p>
            <a:pPr rtl="0"/>
            <a:fld id="{A55B7815-05FA-48A0-B9F7-1E04C4F2927A}" type="datetime1">
              <a:rPr lang="zh-TW" altLang="en-US" smtClean="0"/>
              <a:t>2021/6/16</a:t>
            </a:fld>
            <a:endParaRPr lang="en-US" dirty="0"/>
          </a:p>
        </p:txBody>
      </p:sp>
    </p:spTree>
    <p:extLst>
      <p:ext uri="{BB962C8B-B14F-4D97-AF65-F5344CB8AC3E}">
        <p14:creationId xmlns:p14="http://schemas.microsoft.com/office/powerpoint/2010/main" val="333006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標題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TW" sz="8800" i="1" dirty="0" err="1">
                <a:solidFill>
                  <a:srgbClr val="FFFFFF"/>
                </a:solidFill>
              </a:rPr>
              <a:t>Inpout</a:t>
            </a:r>
            <a:r>
              <a:rPr lang="zh-TW" altLang="en-US" sz="8800" i="1" dirty="0">
                <a:solidFill>
                  <a:srgbClr val="FFFFFF"/>
                </a:solidFill>
              </a:rPr>
              <a:t>與</a:t>
            </a:r>
            <a:r>
              <a:rPr lang="en-US" altLang="zh-TW" sz="8800" i="1" dirty="0">
                <a:solidFill>
                  <a:srgbClr val="FFFFFF"/>
                </a:solidFill>
              </a:rPr>
              <a:t>Output</a:t>
            </a:r>
            <a:endParaRPr lang="zh-tw" sz="8800" i="1" dirty="0">
              <a:solidFill>
                <a:srgbClr val="FFFFFF"/>
              </a:solidFill>
            </a:endParaRPr>
          </a:p>
        </p:txBody>
      </p:sp>
      <p:sp>
        <p:nvSpPr>
          <p:cNvPr id="49" name="矩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標題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tw"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88DEB-318E-40DF-83C6-62927CD5FC5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644372-6B54-407D-AF46-15C637586835}"/>
              </a:ext>
            </a:extLst>
          </p:cNvPr>
          <p:cNvSpPr>
            <a:spLocks noGrp="1"/>
          </p:cNvSpPr>
          <p:nvPr>
            <p:ph idx="1"/>
          </p:nvPr>
        </p:nvSpPr>
        <p:spPr/>
        <p:txBody>
          <a:bodyPr>
            <a:normAutofit lnSpcReduction="10000"/>
          </a:bodyPr>
          <a:lstStyle/>
          <a:p>
            <a:r>
              <a:rPr lang="en-US" altLang="zh-TW" dirty="0"/>
              <a:t>module final(Mode,Clk,speed,light1,light2,Out,oClk);</a:t>
            </a:r>
          </a:p>
          <a:p>
            <a:r>
              <a:rPr lang="en-US" altLang="zh-TW" dirty="0"/>
              <a:t>    input [1:0]Mode;</a:t>
            </a:r>
          </a:p>
          <a:p>
            <a:r>
              <a:rPr lang="en-US" altLang="zh-TW" dirty="0"/>
              <a:t>    input </a:t>
            </a:r>
            <a:r>
              <a:rPr lang="en-US" altLang="zh-TW" dirty="0" err="1"/>
              <a:t>Clk</a:t>
            </a:r>
            <a:r>
              <a:rPr lang="en-US" altLang="zh-TW" dirty="0"/>
              <a:t>;</a:t>
            </a:r>
          </a:p>
          <a:p>
            <a:r>
              <a:rPr lang="en-US" altLang="zh-TW" dirty="0"/>
              <a:t>    input[1:0]speed;</a:t>
            </a:r>
          </a:p>
          <a:p>
            <a:r>
              <a:rPr lang="en-US" altLang="zh-TW" dirty="0"/>
              <a:t>    output [9:0]Out;</a:t>
            </a:r>
          </a:p>
          <a:p>
            <a:r>
              <a:rPr lang="en-US" altLang="zh-TW" dirty="0"/>
              <a:t>    output [0:7]light1;</a:t>
            </a:r>
          </a:p>
          <a:p>
            <a:r>
              <a:rPr lang="en-US" altLang="zh-TW" dirty="0"/>
              <a:t>    output [0:7]light2;</a:t>
            </a:r>
          </a:p>
          <a:p>
            <a:r>
              <a:rPr lang="en-US" altLang="zh-TW" dirty="0"/>
              <a:t>    output </a:t>
            </a:r>
            <a:r>
              <a:rPr lang="en-US" altLang="zh-TW" dirty="0" err="1"/>
              <a:t>oClk</a:t>
            </a:r>
            <a:r>
              <a:rPr lang="en-US" altLang="zh-TW" dirty="0"/>
              <a:t>;</a:t>
            </a:r>
            <a:endParaRPr lang="zh-TW" altLang="en-US" dirty="0"/>
          </a:p>
        </p:txBody>
      </p:sp>
      <p:sp>
        <p:nvSpPr>
          <p:cNvPr id="4" name="日期版面配置區 3">
            <a:extLst>
              <a:ext uri="{FF2B5EF4-FFF2-40B4-BE49-F238E27FC236}">
                <a16:creationId xmlns:a16="http://schemas.microsoft.com/office/drawing/2014/main" id="{8124B81D-AF84-4A38-A6DA-37F29FD256CB}"/>
              </a:ext>
            </a:extLst>
          </p:cNvPr>
          <p:cNvSpPr>
            <a:spLocks noGrp="1"/>
          </p:cNvSpPr>
          <p:nvPr>
            <p:ph type="dt" sz="half" idx="10"/>
          </p:nvPr>
        </p:nvSpPr>
        <p:spPr/>
        <p:txBody>
          <a:bodyPr/>
          <a:lstStyle/>
          <a:p>
            <a:pPr rtl="0"/>
            <a:fld id="{A55B7815-05FA-48A0-B9F7-1E04C4F2927A}" type="datetime1">
              <a:rPr lang="zh-TW" altLang="en-US" smtClean="0"/>
              <a:t>2021/6/16</a:t>
            </a:fld>
            <a:endParaRPr lang="en-US" dirty="0"/>
          </a:p>
        </p:txBody>
      </p:sp>
    </p:spTree>
    <p:extLst>
      <p:ext uri="{BB962C8B-B14F-4D97-AF65-F5344CB8AC3E}">
        <p14:creationId xmlns:p14="http://schemas.microsoft.com/office/powerpoint/2010/main" val="378219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標題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zh-TW" altLang="en-US" sz="8800" i="1" dirty="0">
                <a:solidFill>
                  <a:srgbClr val="FFFFFF"/>
                </a:solidFill>
              </a:rPr>
              <a:t>設定</a:t>
            </a:r>
            <a:r>
              <a:rPr lang="en-US" altLang="zh-TW" sz="8800" i="1" dirty="0">
                <a:solidFill>
                  <a:srgbClr val="FFFFFF"/>
                </a:solidFill>
              </a:rPr>
              <a:t>Register</a:t>
            </a:r>
            <a:endParaRPr lang="zh-tw" sz="8800" i="1" dirty="0">
              <a:solidFill>
                <a:srgbClr val="FFFFFF"/>
              </a:solidFill>
            </a:endParaRPr>
          </a:p>
        </p:txBody>
      </p:sp>
      <p:sp>
        <p:nvSpPr>
          <p:cNvPr id="49" name="矩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標題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tw" dirty="0">
              <a:solidFill>
                <a:srgbClr val="FFFFFF"/>
              </a:solidFill>
            </a:endParaRPr>
          </a:p>
        </p:txBody>
      </p:sp>
    </p:spTree>
    <p:extLst>
      <p:ext uri="{BB962C8B-B14F-4D97-AF65-F5344CB8AC3E}">
        <p14:creationId xmlns:p14="http://schemas.microsoft.com/office/powerpoint/2010/main" val="129270708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65_TF56160789.potx" id="{C03BE16E-05B7-438C-85CB-7604B66C50C5}" vid="{E3EA7662-8E7E-4B1D-9203-FBA998A8613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{E8D1AB2C-FCE3-4CFA-A836-1AB2F6DD87FF}tf56160789_win32</Template>
  <TotalTime>97</TotalTime>
  <Words>645</Words>
  <Application>Microsoft Office PowerPoint</Application>
  <PresentationFormat>寬螢幕</PresentationFormat>
  <Paragraphs>98</Paragraphs>
  <Slides>15</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vt:i4>
      </vt:variant>
    </vt:vector>
  </HeadingPairs>
  <TitlesOfParts>
    <vt:vector size="24" baseType="lpstr">
      <vt:lpstr>Microsoft JhengHei UI</vt:lpstr>
      <vt:lpstr>Whitney</vt:lpstr>
      <vt:lpstr>MingLiu</vt:lpstr>
      <vt:lpstr>微軟正黑體</vt:lpstr>
      <vt:lpstr>新細明體</vt:lpstr>
      <vt:lpstr>Calibri</vt:lpstr>
      <vt:lpstr>Franklin Gothic Book</vt:lpstr>
      <vt:lpstr>Times New Roman</vt:lpstr>
      <vt:lpstr>1_RetrospectVTI</vt:lpstr>
      <vt:lpstr>數位系統實驗(二) 期末實驗報告 跑馬燈</vt:lpstr>
      <vt:lpstr>設計動機</vt:lpstr>
      <vt:lpstr>影片連結</vt:lpstr>
      <vt:lpstr>設計理念及說明</vt:lpstr>
      <vt:lpstr>Pin腳與Buttom配置</vt:lpstr>
      <vt:lpstr>PowerPoint 簡報</vt:lpstr>
      <vt:lpstr>Inpout與Output</vt:lpstr>
      <vt:lpstr>PowerPoint 簡報</vt:lpstr>
      <vt:lpstr>設定Register</vt:lpstr>
      <vt:lpstr>PowerPoint 簡報</vt:lpstr>
      <vt:lpstr>設定閃爍頻率</vt:lpstr>
      <vt:lpstr>PowerPoint 簡報</vt:lpstr>
      <vt:lpstr>PowerPoint 簡報</vt:lpstr>
      <vt:lpstr>設定跑馬燈模式</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數位系統實驗(二) 期末實驗報告 跑馬燈</dc:title>
  <dc:creator>thomasliu1013@gmail.com</dc:creator>
  <cp:lastModifiedBy>吳百淵</cp:lastModifiedBy>
  <cp:revision>10</cp:revision>
  <dcterms:created xsi:type="dcterms:W3CDTF">2021-06-16T12:17:28Z</dcterms:created>
  <dcterms:modified xsi:type="dcterms:W3CDTF">2021-06-16T15:12:21Z</dcterms:modified>
</cp:coreProperties>
</file>