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0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7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8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EBC-4EAA-47CC-9905-E245656CDE9D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698A0A-AE7F-402E-B95E-4624FDF8D9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A9176-A0C0-4B79-A742-E15C74D2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82231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貪吃蛇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9EB37F-DE84-47E4-8A84-9776E4DB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1729037"/>
            <a:ext cx="8561746" cy="1699963"/>
          </a:xfrm>
        </p:spPr>
        <p:txBody>
          <a:bodyPr>
            <a:normAutofit/>
          </a:bodyPr>
          <a:lstStyle/>
          <a:p>
            <a:r>
              <a:rPr lang="en-US" altLang="zh-TW" dirty="0"/>
              <a:t>1083346</a:t>
            </a:r>
            <a:r>
              <a:rPr lang="zh-TW" altLang="en-US" dirty="0"/>
              <a:t>左康澤</a:t>
            </a:r>
            <a:endParaRPr lang="en-US" altLang="zh-TW" dirty="0"/>
          </a:p>
          <a:p>
            <a:r>
              <a:rPr lang="en-US" altLang="zh-TW" dirty="0"/>
              <a:t>1081355</a:t>
            </a:r>
            <a:r>
              <a:rPr lang="zh-TW" altLang="en-US" dirty="0"/>
              <a:t>吳百淵</a:t>
            </a:r>
            <a:endParaRPr lang="en-US" altLang="zh-TW" dirty="0"/>
          </a:p>
          <a:p>
            <a:r>
              <a:rPr lang="en-US" altLang="zh-TW" dirty="0"/>
              <a:t>1081416</a:t>
            </a:r>
            <a:r>
              <a:rPr lang="zh-TW" altLang="en-US" dirty="0"/>
              <a:t>劉萬霆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B8AD88-8422-4C95-A719-3ADCF8E9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52" y="3166197"/>
            <a:ext cx="2438400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166BF-FB3C-4BC1-A610-D196E730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02678"/>
            <a:ext cx="3285879" cy="1049235"/>
          </a:xfrm>
        </p:spPr>
        <p:txBody>
          <a:bodyPr/>
          <a:lstStyle/>
          <a:p>
            <a:r>
              <a:rPr lang="zh-TW" altLang="en-US" dirty="0"/>
              <a:t>改版</a:t>
            </a:r>
            <a:r>
              <a:rPr lang="en-US" altLang="zh-TW" dirty="0"/>
              <a:t>vs</a:t>
            </a:r>
            <a:r>
              <a:rPr lang="zh-TW" altLang="en-US" dirty="0"/>
              <a:t>原版外觀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539D83-4989-43A2-9D34-9DC04DCF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05" y="1864817"/>
            <a:ext cx="4733925" cy="371036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AA9FA79-DE72-4CA6-9870-0A797FC8E375}"/>
              </a:ext>
            </a:extLst>
          </p:cNvPr>
          <p:cNvSpPr txBox="1"/>
          <p:nvPr/>
        </p:nvSpPr>
        <p:spPr>
          <a:xfrm>
            <a:off x="7617041" y="307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A7F1BD-F44A-4802-AF0D-0ACDEB51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1864817"/>
            <a:ext cx="4733925" cy="38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DCD36-D9E2-48D4-A501-72E37F73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0"/>
            <a:ext cx="11584619" cy="71376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100" dirty="0"/>
              <a:t>public </a:t>
            </a:r>
            <a:r>
              <a:rPr lang="en-US" altLang="zh-TW" sz="1100" dirty="0" err="1"/>
              <a:t>GreedSnake</a:t>
            </a:r>
            <a:r>
              <a:rPr lang="en-US" altLang="zh-TW" sz="1100" dirty="0"/>
              <a:t>(){</a:t>
            </a:r>
          </a:p>
          <a:p>
            <a:r>
              <a:rPr lang="en-US" altLang="zh-TW" sz="1100" dirty="0" err="1"/>
              <a:t>mainFrame</a:t>
            </a:r>
            <a:r>
              <a:rPr lang="en-US" altLang="zh-TW" sz="1100" dirty="0"/>
              <a:t>=new </a:t>
            </a:r>
            <a:r>
              <a:rPr lang="en-US" altLang="zh-TW" sz="1100" dirty="0" err="1"/>
              <a:t>JFrame</a:t>
            </a:r>
            <a:r>
              <a:rPr lang="en-US" altLang="zh-TW" sz="1100" dirty="0"/>
              <a:t>("Snake game");</a:t>
            </a:r>
          </a:p>
          <a:p>
            <a:r>
              <a:rPr lang="en-US" altLang="zh-TW" sz="1100" dirty="0"/>
              <a:t>Container cp=</a:t>
            </a:r>
            <a:r>
              <a:rPr lang="en-US" altLang="zh-TW" sz="1100" dirty="0" err="1"/>
              <a:t>mainFrame.getContentPane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labelScore</a:t>
            </a:r>
            <a:r>
              <a:rPr lang="en-US" altLang="zh-TW" sz="1100" dirty="0">
                <a:highlight>
                  <a:srgbClr val="FFFF00"/>
                </a:highlight>
              </a:rPr>
              <a:t>=new </a:t>
            </a:r>
            <a:r>
              <a:rPr lang="en-US" altLang="zh-TW" sz="1100" dirty="0" err="1">
                <a:highlight>
                  <a:srgbClr val="FFFF00"/>
                </a:highlight>
              </a:rPr>
              <a:t>JLabel</a:t>
            </a:r>
            <a:r>
              <a:rPr lang="en-US" altLang="zh-TW" sz="1100" dirty="0">
                <a:highlight>
                  <a:srgbClr val="FFFF00"/>
                </a:highlight>
              </a:rPr>
              <a:t>("The score",</a:t>
            </a:r>
            <a:r>
              <a:rPr lang="en-US" altLang="zh-TW" sz="1100" dirty="0" err="1">
                <a:highlight>
                  <a:srgbClr val="FFFF00"/>
                </a:highlight>
              </a:rPr>
              <a:t>JLabel.CENTER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/>
              <a:t>cp.add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labelScore,BorderLayout.NORTH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 err="1"/>
              <a:t>paintCanvas</a:t>
            </a:r>
            <a:r>
              <a:rPr lang="en-US" altLang="zh-TW" sz="1100" dirty="0"/>
              <a:t>=new Canvas();</a:t>
            </a:r>
          </a:p>
          <a:p>
            <a:r>
              <a:rPr lang="en-US" altLang="zh-TW" sz="1100" dirty="0" err="1"/>
              <a:t>paintCanvas.setSize</a:t>
            </a:r>
            <a:r>
              <a:rPr lang="en-US" altLang="zh-TW" sz="1100" dirty="0"/>
              <a:t>(DEFAULT_WIDTH+1,DEFAULT_HEIGHT+1);</a:t>
            </a:r>
          </a:p>
          <a:p>
            <a:r>
              <a:rPr lang="en-US" altLang="zh-TW" sz="1100" dirty="0" err="1"/>
              <a:t>paintCanvas.addKeyListener</a:t>
            </a:r>
            <a:r>
              <a:rPr lang="en-US" altLang="zh-TW" sz="1100" dirty="0"/>
              <a:t>(this);</a:t>
            </a:r>
          </a:p>
          <a:p>
            <a:r>
              <a:rPr lang="en-US" altLang="zh-TW" sz="1100" dirty="0" err="1"/>
              <a:t>cp.add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paintCanvas,BorderLayout.CENTER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 err="1"/>
              <a:t>JPanel</a:t>
            </a:r>
            <a:r>
              <a:rPr lang="en-US" altLang="zh-TW" sz="1100" dirty="0"/>
              <a:t> </a:t>
            </a:r>
            <a:r>
              <a:rPr lang="en-US" altLang="zh-TW" sz="1100" dirty="0" err="1"/>
              <a:t>panelButtom</a:t>
            </a:r>
            <a:r>
              <a:rPr lang="en-US" altLang="zh-TW" sz="1100" dirty="0"/>
              <a:t>=new </a:t>
            </a:r>
            <a:r>
              <a:rPr lang="en-US" altLang="zh-TW" sz="1100" dirty="0" err="1"/>
              <a:t>JPanel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 err="1"/>
              <a:t>panelButtom.setLayout</a:t>
            </a:r>
            <a:r>
              <a:rPr lang="en-US" altLang="zh-TW" sz="1100" dirty="0"/>
              <a:t>(new </a:t>
            </a:r>
            <a:r>
              <a:rPr lang="en-US" altLang="zh-TW" sz="1100" dirty="0" err="1"/>
              <a:t>BorderLayout</a:t>
            </a:r>
            <a:r>
              <a:rPr lang="en-US" altLang="zh-TW" sz="1100" dirty="0"/>
              <a:t>());</a:t>
            </a:r>
          </a:p>
          <a:p>
            <a:r>
              <a:rPr lang="en-US" altLang="zh-TW" sz="1100" dirty="0" err="1"/>
              <a:t>JLabel</a:t>
            </a:r>
            <a:r>
              <a:rPr lang="en-US" altLang="zh-TW" sz="1100" dirty="0"/>
              <a:t> </a:t>
            </a:r>
            <a:r>
              <a:rPr lang="en-US" altLang="zh-TW" sz="1100" dirty="0" err="1"/>
              <a:t>labelHelp</a:t>
            </a:r>
            <a:r>
              <a:rPr lang="en-US" altLang="zh-TW" sz="1100" dirty="0"/>
              <a:t>;// help information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labelHelp</a:t>
            </a:r>
            <a:r>
              <a:rPr lang="en-US" altLang="zh-TW" sz="1100" dirty="0">
                <a:highlight>
                  <a:srgbClr val="FFFF00"/>
                </a:highlight>
              </a:rPr>
              <a:t>=new </a:t>
            </a:r>
            <a:r>
              <a:rPr lang="en-US" altLang="zh-TW" sz="1100" dirty="0" err="1">
                <a:highlight>
                  <a:srgbClr val="FFFF00"/>
                </a:highlight>
              </a:rPr>
              <a:t>JLabel</a:t>
            </a:r>
            <a:r>
              <a:rPr lang="en-US" altLang="zh-TW" sz="1100" dirty="0">
                <a:highlight>
                  <a:srgbClr val="FFFF00"/>
                </a:highlight>
              </a:rPr>
              <a:t>(“</a:t>
            </a:r>
            <a:r>
              <a:rPr lang="en-US" altLang="zh-TW" sz="1100" dirty="0" err="1">
                <a:highlight>
                  <a:srgbClr val="FFFF00"/>
                </a:highlight>
              </a:rPr>
              <a:t>PageUP</a:t>
            </a:r>
            <a:r>
              <a:rPr lang="en-US" altLang="zh-TW" sz="1100" dirty="0">
                <a:highlight>
                  <a:srgbClr val="FFFF00"/>
                </a:highlight>
              </a:rPr>
              <a:t> or </a:t>
            </a:r>
            <a:r>
              <a:rPr lang="en-US" altLang="zh-TW" sz="1100" dirty="0" err="1">
                <a:highlight>
                  <a:srgbClr val="FFFF00"/>
                </a:highlight>
              </a:rPr>
              <a:t>PageDown</a:t>
            </a:r>
            <a:r>
              <a:rPr lang="en-US" altLang="zh-TW" sz="1100" dirty="0">
                <a:highlight>
                  <a:srgbClr val="FFFF00"/>
                </a:highlight>
              </a:rPr>
              <a:t> change speed”,</a:t>
            </a:r>
            <a:r>
              <a:rPr lang="en-US" altLang="zh-TW" sz="1100" dirty="0" err="1">
                <a:highlight>
                  <a:srgbClr val="FFFF00"/>
                </a:highlight>
              </a:rPr>
              <a:t>JLabel.CENTER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  <a:r>
              <a:rPr lang="zh-TW" altLang="en-US" sz="1100" dirty="0">
                <a:highlight>
                  <a:srgbClr val="FFFF00"/>
                </a:highlight>
              </a:rPr>
              <a:t>            </a:t>
            </a:r>
            <a:endParaRPr lang="en-US" altLang="zh-TW" sz="1100" dirty="0">
              <a:highlight>
                <a:srgbClr val="FFFF00"/>
              </a:highlight>
            </a:endParaRP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panelButtom.add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labelHelp,BorderLayout.NORTH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labelHelp</a:t>
            </a:r>
            <a:r>
              <a:rPr lang="en-US" altLang="zh-TW" sz="1100" dirty="0">
                <a:highlight>
                  <a:srgbClr val="FFFF00"/>
                </a:highlight>
              </a:rPr>
              <a:t>=new </a:t>
            </a:r>
            <a:r>
              <a:rPr lang="en-US" altLang="zh-TW" sz="1100" dirty="0" err="1">
                <a:highlight>
                  <a:srgbClr val="FFFF00"/>
                </a:highlight>
              </a:rPr>
              <a:t>JLabel</a:t>
            </a:r>
            <a:r>
              <a:rPr lang="en-US" altLang="zh-TW" sz="1100" dirty="0">
                <a:highlight>
                  <a:srgbClr val="FFFF00"/>
                </a:highlight>
              </a:rPr>
              <a:t>("Enter or S restart the game",</a:t>
            </a:r>
            <a:r>
              <a:rPr lang="en-US" altLang="zh-TW" sz="1100" dirty="0" err="1">
                <a:highlight>
                  <a:srgbClr val="FFFF00"/>
                </a:highlight>
              </a:rPr>
              <a:t>JLabel.CENTER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panelButtom.add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labelHelp,BorderLayout.CENTER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labelHelp</a:t>
            </a:r>
            <a:r>
              <a:rPr lang="en-US" altLang="zh-TW" sz="1100" dirty="0">
                <a:highlight>
                  <a:srgbClr val="FFFF00"/>
                </a:highlight>
              </a:rPr>
              <a:t>=new </a:t>
            </a:r>
            <a:r>
              <a:rPr lang="en-US" altLang="zh-TW" sz="1100" dirty="0" err="1">
                <a:highlight>
                  <a:srgbClr val="FFFF00"/>
                </a:highlight>
              </a:rPr>
              <a:t>JLabel</a:t>
            </a:r>
            <a:r>
              <a:rPr lang="en-US" altLang="zh-TW" sz="1100" dirty="0">
                <a:highlight>
                  <a:srgbClr val="FFFF00"/>
                </a:highlight>
              </a:rPr>
              <a:t>("SPACE or P stop the game",</a:t>
            </a:r>
            <a:r>
              <a:rPr lang="en-US" altLang="zh-TW" sz="1100" dirty="0" err="1">
                <a:highlight>
                  <a:srgbClr val="FFFF00"/>
                </a:highlight>
              </a:rPr>
              <a:t>JLabel.CENTER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/>
              <a:t>panelButtom.add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labelHelp,BorderLayout.SOUTH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 err="1"/>
              <a:t>cp.add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panelButtom,BorderLayout.SOUTH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 err="1"/>
              <a:t>mainFrame.addKeyListener</a:t>
            </a:r>
            <a:r>
              <a:rPr lang="en-US" altLang="zh-TW" sz="1100" dirty="0"/>
              <a:t>(this);</a:t>
            </a:r>
          </a:p>
          <a:p>
            <a:r>
              <a:rPr lang="en-US" altLang="zh-TW" sz="1100" dirty="0" err="1"/>
              <a:t>mainFrame.pack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 err="1"/>
              <a:t>mainFrame.setResizable</a:t>
            </a:r>
            <a:r>
              <a:rPr lang="en-US" altLang="zh-TW" sz="1100" dirty="0"/>
              <a:t>(false);</a:t>
            </a:r>
          </a:p>
          <a:p>
            <a:r>
              <a:rPr lang="en-US" altLang="zh-TW" sz="1100" dirty="0" err="1"/>
              <a:t>mainFrame.setDefaultCloseOperation</a:t>
            </a:r>
            <a:r>
              <a:rPr lang="en-US" altLang="zh-TW" sz="1100" dirty="0"/>
              <a:t>(</a:t>
            </a:r>
            <a:r>
              <a:rPr lang="en-US" altLang="zh-TW" sz="1100" dirty="0" err="1"/>
              <a:t>JFrame.EXIT_ON_CLOSE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 err="1"/>
              <a:t>mainFrame.setVisible</a:t>
            </a:r>
            <a:r>
              <a:rPr lang="en-US" altLang="zh-TW" sz="1100" dirty="0"/>
              <a:t>(true);</a:t>
            </a:r>
          </a:p>
          <a:p>
            <a:r>
              <a:rPr lang="en-US" altLang="zh-TW" sz="1100" dirty="0"/>
              <a:t>begin();</a:t>
            </a:r>
          </a:p>
          <a:p>
            <a:r>
              <a:rPr lang="en-US" altLang="zh-TW" sz="1100" dirty="0"/>
              <a:t>}</a:t>
            </a:r>
            <a:endParaRPr lang="zh-TW" altLang="en-US" sz="11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844D62-CA7F-410E-9989-DF55E11B560E}"/>
              </a:ext>
            </a:extLst>
          </p:cNvPr>
          <p:cNvSpPr txBox="1"/>
          <p:nvPr/>
        </p:nvSpPr>
        <p:spPr>
          <a:xfrm>
            <a:off x="6280581" y="2831362"/>
            <a:ext cx="3275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設置介面元素</a:t>
            </a:r>
            <a:r>
              <a:rPr lang="en-US" altLang="zh-TW" sz="2000" dirty="0"/>
              <a:t>,</a:t>
            </a:r>
            <a:r>
              <a:rPr lang="zh-TW" altLang="en-US" sz="2000" dirty="0"/>
              <a:t>選擇介面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C23C8A-C562-4DD0-BCB4-8885AA55AF21}"/>
              </a:ext>
            </a:extLst>
          </p:cNvPr>
          <p:cNvSpPr txBox="1"/>
          <p:nvPr/>
        </p:nvSpPr>
        <p:spPr>
          <a:xfrm>
            <a:off x="6551720" y="3231472"/>
            <a:ext cx="175854" cy="39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B75E2-DE07-4B18-895C-4687A542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35384"/>
            <a:ext cx="11558727" cy="6587231"/>
          </a:xfrm>
        </p:spPr>
        <p:txBody>
          <a:bodyPr>
            <a:normAutofit/>
          </a:bodyPr>
          <a:lstStyle/>
          <a:p>
            <a:r>
              <a:rPr lang="en-US" altLang="zh-TW" sz="1100" dirty="0"/>
              <a:t>void repaint(){</a:t>
            </a:r>
          </a:p>
          <a:p>
            <a:r>
              <a:rPr lang="en-US" altLang="zh-TW" sz="1100" dirty="0"/>
              <a:t>Graphics g=</a:t>
            </a:r>
            <a:r>
              <a:rPr lang="en-US" altLang="zh-TW" sz="1100" dirty="0" err="1"/>
              <a:t>paintCanvas.getGraphics</a:t>
            </a:r>
            <a:r>
              <a:rPr lang="en-US" altLang="zh-TW" sz="1100" dirty="0"/>
              <a:t>();</a:t>
            </a:r>
          </a:p>
          <a:p>
            <a:endParaRPr lang="en-US" altLang="zh-TW" sz="1100" dirty="0"/>
          </a:p>
          <a:p>
            <a:r>
              <a:rPr lang="en-US" altLang="zh-TW" sz="1100" dirty="0" err="1">
                <a:highlight>
                  <a:srgbClr val="FFFF00"/>
                </a:highlight>
              </a:rPr>
              <a:t>g.setColor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Color.LIGHT_GRAY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g.fillRect</a:t>
            </a:r>
            <a:r>
              <a:rPr lang="en-US" altLang="zh-TW" sz="1100" dirty="0">
                <a:highlight>
                  <a:srgbClr val="FFFF00"/>
                </a:highlight>
              </a:rPr>
              <a:t>(0,0,DEFAULT_WIDTH,DEFAULT_HEIGHT);</a:t>
            </a:r>
          </a:p>
          <a:p>
            <a:endParaRPr lang="en-US" altLang="zh-TW" sz="1100" dirty="0"/>
          </a:p>
          <a:p>
            <a:r>
              <a:rPr lang="en-US" altLang="zh-TW" sz="1100" dirty="0" err="1">
                <a:highlight>
                  <a:srgbClr val="FFFF00"/>
                </a:highlight>
              </a:rPr>
              <a:t>g.setColor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Color.BLACK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LinkedList </a:t>
            </a:r>
            <a:r>
              <a:rPr lang="en-US" altLang="zh-TW" sz="1100" dirty="0" err="1">
                <a:highlight>
                  <a:srgbClr val="FFFF00"/>
                </a:highlight>
              </a:rPr>
              <a:t>na</a:t>
            </a:r>
            <a:r>
              <a:rPr lang="en-US" altLang="zh-TW" sz="1100" dirty="0">
                <a:highlight>
                  <a:srgbClr val="FFFF00"/>
                </a:highlight>
              </a:rPr>
              <a:t>=</a:t>
            </a:r>
            <a:r>
              <a:rPr lang="en-US" altLang="zh-TW" sz="1100" dirty="0" err="1">
                <a:highlight>
                  <a:srgbClr val="FFFF00"/>
                </a:highlight>
              </a:rPr>
              <a:t>snakeModel.nodeArray</a:t>
            </a:r>
            <a:r>
              <a:rPr lang="en-US" altLang="zh-TW" sz="1100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Iterator it=</a:t>
            </a:r>
            <a:r>
              <a:rPr lang="en-US" altLang="zh-TW" sz="1100" dirty="0" err="1">
                <a:highlight>
                  <a:srgbClr val="FFFF00"/>
                </a:highlight>
              </a:rPr>
              <a:t>na.iterator</a:t>
            </a:r>
            <a:r>
              <a:rPr lang="en-US" altLang="zh-TW" sz="1100" dirty="0">
                <a:highlight>
                  <a:srgbClr val="FFFF00"/>
                </a:highlight>
              </a:rPr>
              <a:t>();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while(</a:t>
            </a:r>
            <a:r>
              <a:rPr lang="en-US" altLang="zh-TW" sz="1100" dirty="0" err="1">
                <a:highlight>
                  <a:srgbClr val="FFFF00"/>
                </a:highlight>
              </a:rPr>
              <a:t>it.hasNext</a:t>
            </a:r>
            <a:r>
              <a:rPr lang="en-US" altLang="zh-TW" sz="1100" dirty="0">
                <a:highlight>
                  <a:srgbClr val="FFFF00"/>
                </a:highlight>
              </a:rPr>
              <a:t>()){</a:t>
            </a:r>
          </a:p>
          <a:p>
            <a:endParaRPr lang="en-US" altLang="zh-TW" sz="1100" dirty="0"/>
          </a:p>
          <a:p>
            <a:r>
              <a:rPr lang="en-US" altLang="zh-TW" sz="1100" dirty="0"/>
              <a:t>Node n=(Node)</a:t>
            </a:r>
            <a:r>
              <a:rPr lang="en-US" altLang="zh-TW" sz="1100" dirty="0" err="1"/>
              <a:t>it.next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 err="1"/>
              <a:t>drawNode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g,n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}</a:t>
            </a:r>
          </a:p>
          <a:p>
            <a:endParaRPr lang="en-US" altLang="zh-TW" sz="1100" dirty="0"/>
          </a:p>
          <a:p>
            <a:r>
              <a:rPr lang="en-US" altLang="zh-TW" sz="1100" dirty="0" err="1">
                <a:highlight>
                  <a:srgbClr val="FFFF00"/>
                </a:highlight>
              </a:rPr>
              <a:t>g.setColor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Color.RED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Node n=</a:t>
            </a:r>
            <a:r>
              <a:rPr lang="en-US" altLang="zh-TW" sz="1100" dirty="0" err="1">
                <a:highlight>
                  <a:srgbClr val="FFFF00"/>
                </a:highlight>
              </a:rPr>
              <a:t>snakeModel.food</a:t>
            </a:r>
            <a:r>
              <a:rPr lang="en-US" altLang="zh-TW" sz="1100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drawNode</a:t>
            </a:r>
            <a:r>
              <a:rPr lang="en-US" altLang="zh-TW" sz="1100" dirty="0">
                <a:highlight>
                  <a:srgbClr val="FFFF00"/>
                </a:highlight>
              </a:rPr>
              <a:t>(</a:t>
            </a:r>
            <a:r>
              <a:rPr lang="en-US" altLang="zh-TW" sz="1100" dirty="0" err="1">
                <a:highlight>
                  <a:srgbClr val="FFFF00"/>
                </a:highlight>
              </a:rPr>
              <a:t>g,n</a:t>
            </a:r>
            <a:r>
              <a:rPr lang="en-US" altLang="zh-TW" sz="1100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sz="1100" dirty="0" err="1">
                <a:highlight>
                  <a:srgbClr val="FFFF00"/>
                </a:highlight>
              </a:rPr>
              <a:t>updateScore</a:t>
            </a:r>
            <a:r>
              <a:rPr lang="en-US" altLang="zh-TW" sz="1100" dirty="0">
                <a:highlight>
                  <a:srgbClr val="FFFF00"/>
                </a:highlight>
              </a:rPr>
              <a:t>();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}</a:t>
            </a:r>
            <a:endParaRPr lang="zh-TW" altLang="en-US" sz="1100" dirty="0">
              <a:highlight>
                <a:srgbClr val="FFFF00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F97711-BF7D-4A75-A4CD-428AE8FAE6ED}"/>
              </a:ext>
            </a:extLst>
          </p:cNvPr>
          <p:cNvSpPr txBox="1"/>
          <p:nvPr/>
        </p:nvSpPr>
        <p:spPr>
          <a:xfrm>
            <a:off x="6096000" y="2645546"/>
            <a:ext cx="284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繪製遊戲介面</a:t>
            </a:r>
            <a:r>
              <a:rPr lang="en-US" altLang="zh-TW" sz="2000" dirty="0"/>
              <a:t>,</a:t>
            </a:r>
            <a:r>
              <a:rPr lang="zh-TW" altLang="en-US" sz="2000" dirty="0"/>
              <a:t>顏色改變</a:t>
            </a:r>
          </a:p>
        </p:txBody>
      </p:sp>
    </p:spTree>
    <p:extLst>
      <p:ext uri="{BB962C8B-B14F-4D97-AF65-F5344CB8AC3E}">
        <p14:creationId xmlns:p14="http://schemas.microsoft.com/office/powerpoint/2010/main" val="1432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060F9-900F-4C24-9785-32AF7DD5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42169"/>
            <a:ext cx="12192000" cy="6942338"/>
          </a:xfrm>
        </p:spPr>
        <p:txBody>
          <a:bodyPr>
            <a:normAutofit/>
          </a:bodyPr>
          <a:lstStyle/>
          <a:p>
            <a:r>
              <a:rPr lang="en-US" altLang="zh-TW" sz="1100" dirty="0"/>
              <a:t>class </a:t>
            </a:r>
            <a:r>
              <a:rPr lang="en-US" altLang="zh-TW" sz="1100" dirty="0" err="1"/>
              <a:t>SnakeModel</a:t>
            </a:r>
            <a:r>
              <a:rPr lang="en-US" altLang="zh-TW" sz="1100" dirty="0"/>
              <a:t> implements Runnable{</a:t>
            </a:r>
          </a:p>
          <a:p>
            <a:endParaRPr lang="en-US" altLang="zh-TW" sz="1100" dirty="0"/>
          </a:p>
          <a:p>
            <a:r>
              <a:rPr lang="en-US" altLang="zh-TW" sz="1100" dirty="0" err="1"/>
              <a:t>GreedSnake</a:t>
            </a:r>
            <a:r>
              <a:rPr lang="en-US" altLang="zh-TW" sz="1100" dirty="0"/>
              <a:t> </a:t>
            </a:r>
            <a:r>
              <a:rPr lang="en-US" altLang="zh-TW" sz="1100" dirty="0" err="1"/>
              <a:t>gs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 err="1"/>
              <a:t>boolean</a:t>
            </a:r>
            <a:r>
              <a:rPr lang="en-US" altLang="zh-TW" sz="1100" dirty="0"/>
              <a:t>[][] matrix;</a:t>
            </a:r>
          </a:p>
          <a:p>
            <a:r>
              <a:rPr lang="en-US" altLang="zh-TW" sz="1100" dirty="0"/>
              <a:t>LinkedList </a:t>
            </a:r>
            <a:r>
              <a:rPr lang="en-US" altLang="zh-TW" sz="1100" dirty="0" err="1"/>
              <a:t>nodeArray</a:t>
            </a:r>
            <a:r>
              <a:rPr lang="en-US" altLang="zh-TW" sz="1100" dirty="0"/>
              <a:t>=new LinkedList();</a:t>
            </a:r>
          </a:p>
          <a:p>
            <a:r>
              <a:rPr lang="en-US" altLang="zh-TW" sz="1100" dirty="0"/>
              <a:t>Node food;</a:t>
            </a:r>
          </a:p>
          <a:p>
            <a:r>
              <a:rPr lang="en-US" altLang="zh-TW" sz="1100" dirty="0"/>
              <a:t>int </a:t>
            </a:r>
            <a:r>
              <a:rPr lang="en-US" altLang="zh-TW" sz="1100" dirty="0" err="1"/>
              <a:t>maxX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/>
              <a:t>int </a:t>
            </a:r>
            <a:r>
              <a:rPr lang="en-US" altLang="zh-TW" sz="1100" dirty="0" err="1"/>
              <a:t>maxY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/>
              <a:t>int direction=2;</a:t>
            </a:r>
          </a:p>
          <a:p>
            <a:r>
              <a:rPr lang="en-US" altLang="zh-TW" sz="1100" dirty="0" err="1"/>
              <a:t>boolean</a:t>
            </a:r>
            <a:r>
              <a:rPr lang="en-US" altLang="zh-TW" sz="1100" dirty="0"/>
              <a:t> running=false;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int </a:t>
            </a:r>
            <a:r>
              <a:rPr lang="en-US" altLang="zh-TW" sz="1100" dirty="0" err="1">
                <a:highlight>
                  <a:srgbClr val="FFFF00"/>
                </a:highlight>
              </a:rPr>
              <a:t>timeInterval</a:t>
            </a:r>
            <a:r>
              <a:rPr lang="en-US" altLang="zh-TW" sz="1100" dirty="0">
                <a:highlight>
                  <a:srgbClr val="FFFF00"/>
                </a:highlight>
              </a:rPr>
              <a:t>=200;</a:t>
            </a:r>
          </a:p>
          <a:p>
            <a:r>
              <a:rPr lang="en-US" altLang="zh-TW" sz="1100" dirty="0">
                <a:highlight>
                  <a:srgbClr val="FFFF00"/>
                </a:highlight>
              </a:rPr>
              <a:t>double </a:t>
            </a:r>
            <a:r>
              <a:rPr lang="en-US" altLang="zh-TW" sz="1100" dirty="0" err="1">
                <a:highlight>
                  <a:srgbClr val="FFFF00"/>
                </a:highlight>
              </a:rPr>
              <a:t>speedChangeRate</a:t>
            </a:r>
            <a:r>
              <a:rPr lang="en-US" altLang="zh-TW" sz="1100" dirty="0">
                <a:highlight>
                  <a:srgbClr val="FFFF00"/>
                </a:highlight>
              </a:rPr>
              <a:t>=0.75;</a:t>
            </a:r>
          </a:p>
          <a:p>
            <a:r>
              <a:rPr lang="en-US" altLang="zh-TW" sz="1100" dirty="0" err="1"/>
              <a:t>boolean</a:t>
            </a:r>
            <a:r>
              <a:rPr lang="en-US" altLang="zh-TW" sz="1100" dirty="0"/>
              <a:t> paused=false;</a:t>
            </a:r>
          </a:p>
          <a:p>
            <a:r>
              <a:rPr lang="en-US" altLang="zh-TW" sz="1100" dirty="0"/>
              <a:t>int score=0;</a:t>
            </a:r>
          </a:p>
          <a:p>
            <a:r>
              <a:rPr lang="en-US" altLang="zh-TW" sz="1100" dirty="0"/>
              <a:t>int </a:t>
            </a:r>
            <a:r>
              <a:rPr lang="en-US" altLang="zh-TW" sz="1100" dirty="0" err="1"/>
              <a:t>countMove</a:t>
            </a:r>
            <a:r>
              <a:rPr lang="en-US" altLang="zh-TW" sz="1100" dirty="0"/>
              <a:t>=0;</a:t>
            </a:r>
          </a:p>
          <a:p>
            <a:endParaRPr lang="en-US" altLang="zh-TW" sz="1100" dirty="0"/>
          </a:p>
          <a:p>
            <a:r>
              <a:rPr lang="en-US" altLang="zh-TW" sz="1100" dirty="0"/>
              <a:t>public static final int UP=2;</a:t>
            </a:r>
          </a:p>
          <a:p>
            <a:r>
              <a:rPr lang="en-US" altLang="zh-TW" sz="1100" dirty="0"/>
              <a:t>public static final int DOWN=4;</a:t>
            </a:r>
          </a:p>
          <a:p>
            <a:r>
              <a:rPr lang="en-US" altLang="zh-TW" sz="1100" dirty="0"/>
              <a:t>public static final int LEFT=1;</a:t>
            </a:r>
          </a:p>
          <a:p>
            <a:r>
              <a:rPr lang="en-US" altLang="zh-TW" sz="1100" dirty="0"/>
              <a:t>public static final int RIGHT=3;</a:t>
            </a:r>
          </a:p>
          <a:p>
            <a:endParaRPr lang="zh-TW" altLang="en-US" sz="11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9E5F36-E8A0-4C69-9F3B-13FA3AF7FBC5}"/>
              </a:ext>
            </a:extLst>
          </p:cNvPr>
          <p:cNvSpPr txBox="1"/>
          <p:nvPr/>
        </p:nvSpPr>
        <p:spPr>
          <a:xfrm>
            <a:off x="5850384" y="2783149"/>
            <a:ext cx="247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貪吃蛇模型</a:t>
            </a:r>
            <a:r>
              <a:rPr lang="en-US" altLang="zh-TW" sz="2000" dirty="0"/>
              <a:t>(</a:t>
            </a:r>
            <a:r>
              <a:rPr lang="zh-TW" altLang="en-US" sz="2000" dirty="0"/>
              <a:t>速度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83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6658D-D064-4576-8FDC-D9AFE495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144" y="0"/>
            <a:ext cx="11415944" cy="6858000"/>
          </a:xfrm>
        </p:spPr>
        <p:txBody>
          <a:bodyPr>
            <a:normAutofit/>
          </a:bodyPr>
          <a:lstStyle/>
          <a:p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     </a:t>
            </a:r>
            <a:r>
              <a:rPr lang="en-US" altLang="zh-TW" sz="1600" dirty="0">
                <a:highlight>
                  <a:srgbClr val="FFFF00"/>
                </a:highlight>
              </a:rPr>
              <a:t>int </a:t>
            </a:r>
            <a:r>
              <a:rPr lang="en-US" altLang="zh-TW" sz="1600" dirty="0" err="1">
                <a:highlight>
                  <a:srgbClr val="FFFF00"/>
                </a:highlight>
              </a:rPr>
              <a:t>scoreGet</a:t>
            </a:r>
            <a:r>
              <a:rPr lang="en-US" altLang="zh-TW" sz="1600" dirty="0">
                <a:highlight>
                  <a:srgbClr val="FFFF00"/>
                </a:highlight>
              </a:rPr>
              <a:t>=(10000-200*</a:t>
            </a:r>
            <a:r>
              <a:rPr lang="en-US" altLang="zh-TW" sz="1600" dirty="0" err="1">
                <a:highlight>
                  <a:srgbClr val="FFFF00"/>
                </a:highlight>
              </a:rPr>
              <a:t>countMove</a:t>
            </a:r>
            <a:r>
              <a:rPr lang="en-US" altLang="zh-TW" sz="1600" dirty="0">
                <a:highlight>
                  <a:srgbClr val="FFFF00"/>
                </a:highlight>
              </a:rPr>
              <a:t>)/</a:t>
            </a:r>
            <a:r>
              <a:rPr lang="en-US" altLang="zh-TW" sz="1600" dirty="0" err="1">
                <a:highlight>
                  <a:srgbClr val="FFFF00"/>
                </a:highlight>
              </a:rPr>
              <a:t>timeInterval</a:t>
            </a:r>
            <a:r>
              <a:rPr lang="en-US" altLang="zh-TW" sz="1600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score+=</a:t>
            </a:r>
            <a:r>
              <a:rPr lang="en-US" altLang="zh-TW" sz="1600" dirty="0" err="1">
                <a:highlight>
                  <a:srgbClr val="FFFF00"/>
                </a:highlight>
              </a:rPr>
              <a:t>scoreGet</a:t>
            </a:r>
            <a:r>
              <a:rPr lang="en-US" altLang="zh-TW" sz="1600" dirty="0">
                <a:highlight>
                  <a:srgbClr val="FFFF00"/>
                </a:highlight>
              </a:rPr>
              <a:t>&gt;0 ? </a:t>
            </a:r>
            <a:r>
              <a:rPr lang="en-US" altLang="zh-TW" sz="1600" dirty="0" err="1">
                <a:highlight>
                  <a:srgbClr val="FFFF00"/>
                </a:highlight>
              </a:rPr>
              <a:t>scoreGet</a:t>
            </a:r>
            <a:r>
              <a:rPr lang="en-US" altLang="zh-TW" sz="1600" dirty="0">
                <a:highlight>
                  <a:srgbClr val="FFFF00"/>
                </a:highlight>
              </a:rPr>
              <a:t> : 10;</a:t>
            </a:r>
          </a:p>
          <a:p>
            <a:r>
              <a:rPr lang="en-US" altLang="zh-TW" sz="1600" dirty="0" err="1">
                <a:highlight>
                  <a:srgbClr val="FFFF00"/>
                </a:highlight>
              </a:rPr>
              <a:t>countMove</a:t>
            </a:r>
            <a:r>
              <a:rPr lang="en-US" altLang="zh-TW" sz="1600" dirty="0">
                <a:highlight>
                  <a:srgbClr val="FFFF00"/>
                </a:highlight>
              </a:rPr>
              <a:t>=0;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food=</a:t>
            </a:r>
            <a:r>
              <a:rPr lang="en-US" altLang="zh-TW" sz="1600" dirty="0" err="1">
                <a:highlight>
                  <a:srgbClr val="FFFF00"/>
                </a:highlight>
              </a:rPr>
              <a:t>createFood</a:t>
            </a:r>
            <a:r>
              <a:rPr lang="en-US" altLang="zh-TW" sz="1600" dirty="0">
                <a:highlight>
                  <a:srgbClr val="FFFF00"/>
                </a:highlight>
              </a:rPr>
              <a:t>();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matrix[</a:t>
            </a:r>
            <a:r>
              <a:rPr lang="en-US" altLang="zh-TW" sz="1600" dirty="0" err="1">
                <a:highlight>
                  <a:srgbClr val="FFFF00"/>
                </a:highlight>
              </a:rPr>
              <a:t>food.x</a:t>
            </a:r>
            <a:r>
              <a:rPr lang="en-US" altLang="zh-TW" sz="1600" dirty="0">
                <a:highlight>
                  <a:srgbClr val="FFFF00"/>
                </a:highlight>
              </a:rPr>
              <a:t>][</a:t>
            </a:r>
            <a:r>
              <a:rPr lang="en-US" altLang="zh-TW" sz="1600" dirty="0" err="1">
                <a:highlight>
                  <a:srgbClr val="FFFF00"/>
                </a:highlight>
              </a:rPr>
              <a:t>food.y</a:t>
            </a:r>
            <a:r>
              <a:rPr lang="en-US" altLang="zh-TW" sz="1600" dirty="0">
                <a:highlight>
                  <a:srgbClr val="FFFF00"/>
                </a:highlight>
              </a:rPr>
              <a:t>]=true;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return true;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highlight>
                  <a:srgbClr val="FFFF00"/>
                </a:highlight>
              </a:rPr>
              <a:t>public void </a:t>
            </a:r>
            <a:r>
              <a:rPr lang="en-US" altLang="zh-TW" sz="1600" dirty="0" err="1">
                <a:highlight>
                  <a:srgbClr val="FFFF00"/>
                </a:highlight>
              </a:rPr>
              <a:t>updateScore</a:t>
            </a:r>
            <a:r>
              <a:rPr lang="en-US" altLang="zh-TW" sz="1600" dirty="0">
                <a:highlight>
                  <a:srgbClr val="FFFF00"/>
                </a:highlight>
              </a:rPr>
              <a:t>(){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String s="Total score"+</a:t>
            </a:r>
            <a:r>
              <a:rPr lang="en-US" altLang="zh-TW" sz="1600" dirty="0" err="1">
                <a:highlight>
                  <a:srgbClr val="FFFF00"/>
                </a:highlight>
              </a:rPr>
              <a:t>snakeModel.score</a:t>
            </a:r>
            <a:r>
              <a:rPr lang="en-US" altLang="zh-TW" sz="1600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TW" sz="1600" dirty="0" err="1">
                <a:highlight>
                  <a:srgbClr val="FFFF00"/>
                </a:highlight>
              </a:rPr>
              <a:t>labelScore.setText</a:t>
            </a:r>
            <a:r>
              <a:rPr lang="en-US" altLang="zh-TW" sz="1600" dirty="0">
                <a:highlight>
                  <a:srgbClr val="FFFF00"/>
                </a:highlight>
              </a:rPr>
              <a:t>(s);</a:t>
            </a:r>
          </a:p>
          <a:p>
            <a:r>
              <a:rPr lang="en-US" altLang="zh-TW" sz="1600" dirty="0">
                <a:highlight>
                  <a:srgbClr val="FFFF00"/>
                </a:highlight>
              </a:rPr>
              <a:t>}</a:t>
            </a:r>
            <a:endParaRPr lang="zh-TW" altLang="en-US" sz="1600" dirty="0">
              <a:highlight>
                <a:srgbClr val="FFFF00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30B2EC-9ACA-4781-A68A-486CBEA0D0BA}"/>
              </a:ext>
            </a:extLst>
          </p:cNvPr>
          <p:cNvSpPr txBox="1"/>
          <p:nvPr/>
        </p:nvSpPr>
        <p:spPr>
          <a:xfrm>
            <a:off x="6096000" y="810088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計分規則和移動長度及速度關聯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C80914-7E00-4272-A401-4E5495CC08C2}"/>
              </a:ext>
            </a:extLst>
          </p:cNvPr>
          <p:cNvSpPr txBox="1"/>
          <p:nvPr/>
        </p:nvSpPr>
        <p:spPr>
          <a:xfrm>
            <a:off x="6096000" y="4097044"/>
            <a:ext cx="283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改變計分牌</a:t>
            </a:r>
          </a:p>
        </p:txBody>
      </p:sp>
    </p:spTree>
    <p:extLst>
      <p:ext uri="{BB962C8B-B14F-4D97-AF65-F5344CB8AC3E}">
        <p14:creationId xmlns:p14="http://schemas.microsoft.com/office/powerpoint/2010/main" val="183989800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圖庫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525</Words>
  <Application>Microsoft Office PowerPoint</Application>
  <PresentationFormat>寬螢幕</PresentationFormat>
  <Paragraphs>91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Palatino Linotype</vt:lpstr>
      <vt:lpstr>圖庫</vt:lpstr>
      <vt:lpstr>JAVA貪吃蛇</vt:lpstr>
      <vt:lpstr>改版vs原版外觀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JAVA貪吃蛇</dc:title>
  <dc:creator>USER</dc:creator>
  <cp:lastModifiedBy>USER</cp:lastModifiedBy>
  <cp:revision>8</cp:revision>
  <dcterms:created xsi:type="dcterms:W3CDTF">2021-06-10T05:21:11Z</dcterms:created>
  <dcterms:modified xsi:type="dcterms:W3CDTF">2021-06-10T06:54:30Z</dcterms:modified>
</cp:coreProperties>
</file>