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5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4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8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88AE-E979-4563-AACB-0D35E9FFA346}" type="datetimeFigureOut">
              <a:rPr lang="zh-CN" altLang="en-US" smtClean="0"/>
              <a:t>2016/12/5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512B-899F-4FDB-859B-C09C70059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1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848872" cy="936104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2132856"/>
            <a:ext cx="7128792" cy="3240360"/>
          </a:xfrm>
        </p:spPr>
        <p:txBody>
          <a:bodyPr/>
          <a:lstStyle/>
          <a:p>
            <a:pPr algn="l"/>
            <a:r>
              <a:rPr lang="en-US" altLang="zh-CN" dirty="0" smtClean="0"/>
              <a:t>Idea:</a:t>
            </a:r>
          </a:p>
          <a:p>
            <a:pPr algn="l"/>
            <a:r>
              <a:rPr lang="en-US" altLang="zh-CN" dirty="0" smtClean="0"/>
              <a:t>The </a:t>
            </a:r>
            <a:r>
              <a:rPr lang="en-US" altLang="zh-CN" dirty="0" err="1" smtClean="0"/>
              <a:t>Preflow</a:t>
            </a:r>
            <a:r>
              <a:rPr lang="en-US" altLang="zh-CN" dirty="0" smtClean="0"/>
              <a:t>-Push Algorithm increase the flow on an edge-by-edge basis.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0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/>
                  <a:t>Runing</a:t>
                </a:r>
                <a:r>
                  <a:rPr lang="en-US" altLang="zh-CN" sz="2800" dirty="0"/>
                  <a:t> Time Analysis</a:t>
                </a:r>
                <a:r>
                  <a:rPr lang="en-US" altLang="zh-CN" sz="2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3) For Push</a:t>
                </a:r>
                <a:endParaRPr lang="en-US" altLang="zh-CN" sz="2400" dirty="0"/>
              </a:p>
              <a:p>
                <a:pPr marL="514350" indent="-514350">
                  <a:buAutoNum type="romanLcParenBoth"/>
                </a:pPr>
                <a:r>
                  <a:rPr lang="en-US" altLang="zh-CN" sz="2400" dirty="0" smtClean="0"/>
                  <a:t>Saturating push operations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Throughout </a:t>
                </a:r>
                <a:r>
                  <a:rPr lang="en-US" altLang="zh-CN" sz="2400" dirty="0"/>
                  <a:t>the algorithm, the number of saturating push </a:t>
                </a:r>
                <a:r>
                  <a:rPr lang="en-US" altLang="zh-CN" sz="2400" dirty="0" smtClean="0"/>
                  <a:t>operations is </a:t>
                </a:r>
                <a:r>
                  <a:rPr lang="en-US" altLang="zh-CN" sz="2400" dirty="0"/>
                  <a:t>at most 2nm</a:t>
                </a:r>
                <a:r>
                  <a:rPr lang="en-US" altLang="zh-CN" sz="2400" dirty="0" smtClean="0"/>
                  <a:t>. </a:t>
                </a:r>
                <a:r>
                  <a:rPr lang="en-US" altLang="zh-CN" sz="2400" dirty="0"/>
                  <a:t>(7.28) </a:t>
                </a:r>
                <a:endParaRPr lang="en-US" altLang="zh-CN" sz="2400" dirty="0" smtClean="0"/>
              </a:p>
              <a:p>
                <a:pPr marL="514350" indent="-514350">
                  <a:buAutoNum type="romanLcParenBoth" startAt="2"/>
                </a:pPr>
                <a:r>
                  <a:rPr lang="en-US" altLang="zh-CN" sz="2400" dirty="0" err="1" smtClean="0"/>
                  <a:t>Nonsaturating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push </a:t>
                </a:r>
                <a:r>
                  <a:rPr lang="en-US" altLang="zh-CN" sz="2400" dirty="0" smtClean="0"/>
                  <a:t>operations(Bottleneck)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Throughout the algorithm, the number of </a:t>
                </a:r>
                <a:r>
                  <a:rPr lang="en-US" altLang="zh-CN" sz="2400" dirty="0" err="1"/>
                  <a:t>nonsaturating</a:t>
                </a:r>
                <a:r>
                  <a:rPr lang="en-US" altLang="zh-CN" sz="2400" dirty="0"/>
                  <a:t> push </a:t>
                </a:r>
                <a:r>
                  <a:rPr lang="en-US" altLang="zh-CN" sz="2400" dirty="0" smtClean="0"/>
                  <a:t>operations is </a:t>
                </a:r>
                <a:r>
                  <a:rPr lang="en-US" altLang="zh-CN" sz="2400" dirty="0"/>
                  <a:t>at </a:t>
                </a:r>
                <a:r>
                  <a:rPr lang="en-US" altLang="zh-CN" sz="2400" dirty="0" smtClean="0"/>
                  <a:t>most  4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2640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18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Summary: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2640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40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52565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Concept:</a:t>
                </a:r>
              </a:p>
              <a:p>
                <a:pPr marL="0" indent="0">
                  <a:buNone/>
                </a:pPr>
                <a:r>
                  <a:rPr lang="en-US" altLang="zh-CN" sz="1800" i="1" dirty="0" err="1" smtClean="0"/>
                  <a:t>Preflow</a:t>
                </a:r>
                <a:r>
                  <a:rPr lang="en-US" altLang="zh-CN" sz="1800" i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altLang="zh-CN" sz="1800" dirty="0" smtClean="0"/>
                  <a:t>A function f that maps each edge e to a nonnegative real number.</a:t>
                </a:r>
              </a:p>
              <a:p>
                <a:pPr marL="0" indent="0">
                  <a:buNone/>
                </a:pPr>
                <a:r>
                  <a:rPr lang="en-US" altLang="zh-CN" sz="1800" dirty="0" smtClean="0"/>
                  <a:t>Two condition:</a:t>
                </a:r>
              </a:p>
              <a:p>
                <a:pPr marL="457200" indent="-457200">
                  <a:buAutoNum type="arabicParenR"/>
                </a:pPr>
                <a:r>
                  <a:rPr lang="en-US" altLang="zh-CN" sz="1800" dirty="0" smtClean="0"/>
                  <a:t>For each edge e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sz="1800" dirty="0" smtClean="0"/>
                  <a:t> E,  0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1800" dirty="0" smtClean="0"/>
                  <a:t>  (Capacity condition)</a:t>
                </a:r>
              </a:p>
              <a:p>
                <a:pPr marL="457200" indent="-457200">
                  <a:buAutoNum type="arabicParenR"/>
                </a:pPr>
                <a:r>
                  <a:rPr lang="en-US" altLang="zh-CN" sz="1800" dirty="0" smtClean="0"/>
                  <a:t>For each node other than the source s, we have: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𝑖𝑛𝑡𝑜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𝑜𝑢𝑡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i="1" dirty="0" smtClean="0"/>
              </a:p>
              <a:p>
                <a:pPr marL="0" indent="0">
                  <a:buNone/>
                </a:pPr>
                <a:r>
                  <a:rPr lang="en-US" altLang="zh-CN" sz="1800" i="1" dirty="0" smtClean="0"/>
                  <a:t>Excess:</a:t>
                </a:r>
              </a:p>
              <a:p>
                <a:pPr marL="0" indent="0">
                  <a:buNone/>
                </a:pPr>
                <a:r>
                  <a:rPr lang="en-US" altLang="zh-CN" sz="1800" dirty="0" smtClean="0"/>
                  <a:t>The difference: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𝑖𝑛𝑡𝑜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𝑜𝑢𝑡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𝑣</m:t>
                            </m:r>
                          </m:sub>
                          <m:sup/>
                          <m:e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1800" dirty="0" smtClean="0"/>
                  <a:t> </a:t>
                </a: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i="1" dirty="0" err="1" smtClean="0"/>
                  <a:t>Labelings</a:t>
                </a:r>
                <a:r>
                  <a:rPr lang="en-US" altLang="zh-CN" sz="1800" i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altLang="zh-CN" sz="1800" i="1" dirty="0"/>
                  <a:t>	</a:t>
                </a:r>
                <a:r>
                  <a:rPr lang="en-US" altLang="zh-CN" sz="1800" dirty="0" smtClean="0"/>
                  <a:t>A function h: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𝑉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altLang="zh-CN" sz="1800" dirty="0" smtClean="0"/>
                  <a:t>   (Nodes to nonnegative integers)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5256584"/>
              </a:xfrm>
              <a:blipFill rotWithShape="1">
                <a:blip r:embed="rId2"/>
                <a:stretch>
                  <a:fillRect l="-1185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4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副标题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628800"/>
                <a:ext cx="7480920" cy="2760712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 smtClean="0"/>
                  <a:t>We say a labeling h and an s-t preview f are compatible if:</a:t>
                </a:r>
              </a:p>
              <a:p>
                <a:pPr marL="571500" indent="-571500" algn="l">
                  <a:buAutoNum type="romanLcParenBoth"/>
                </a:pPr>
                <a:r>
                  <a:rPr lang="en-US" altLang="zh-CN" dirty="0" smtClean="0"/>
                  <a:t>h(t) = 0 and h(s) = n</a:t>
                </a:r>
              </a:p>
              <a:p>
                <a:pPr marL="571500" indent="-571500" algn="l">
                  <a:buAutoNum type="romanLcParenBoth"/>
                </a:pPr>
                <a:r>
                  <a:rPr lang="en-US" altLang="zh-CN" dirty="0" smtClean="0"/>
                  <a:t>For all edges (v, w)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in the residual graph,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副标题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628800"/>
                <a:ext cx="7480920" cy="2760712"/>
              </a:xfrm>
              <a:blipFill rotWithShape="1">
                <a:blip r:embed="rId2"/>
                <a:stretch>
                  <a:fillRect l="-2200" t="-4636" r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smtClean="0"/>
              <a:t>Preflow-Push Maximum-Flow Algorithm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2617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Property:</a:t>
            </a:r>
          </a:p>
          <a:p>
            <a:pPr marL="0" indent="0">
              <a:buNone/>
            </a:pPr>
            <a:r>
              <a:rPr lang="en-US" altLang="zh-CN" dirty="0" smtClean="0"/>
              <a:t>(7.21) If s-t </a:t>
            </a:r>
            <a:r>
              <a:rPr lang="en-US" altLang="zh-CN" dirty="0" err="1" smtClean="0"/>
              <a:t>preflow</a:t>
            </a:r>
            <a:r>
              <a:rPr lang="en-US" altLang="zh-CN" dirty="0" smtClean="0"/>
              <a:t> f is compatible with a labeling h, then there is no s-t path in the residual graph Gf.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(7.22) If s-t flow f is compatible with a labeling h, then f is a flow of maximum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8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Algorithm: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Step 1: Initialization</a:t>
                </a:r>
              </a:p>
              <a:p>
                <a:pPr marL="457200" indent="-457200">
                  <a:buAutoNum type="arabicParenR"/>
                </a:pPr>
                <a:r>
                  <a:rPr lang="en-US" altLang="zh-CN" sz="2400" dirty="0" smtClean="0"/>
                  <a:t>h(s) = n and h(v) = 0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altLang="zh-CN" sz="2400" dirty="0" smtClean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en-US" altLang="zh-CN" sz="2400" dirty="0" smtClean="0"/>
                  <a:t>F(e) for all e = (s, v) and f(e) = 0 for all other edges</a:t>
                </a: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7.23) The initial </a:t>
                </a:r>
                <a:r>
                  <a:rPr lang="en-US" altLang="zh-CN" sz="2400" dirty="0" err="1"/>
                  <a:t>preflow</a:t>
                </a:r>
                <a:r>
                  <a:rPr lang="en-US" altLang="zh-CN" sz="2400" dirty="0"/>
                  <a:t> f and labeling h are compatible.</a:t>
                </a:r>
                <a:endParaRPr lang="en-US" altLang="zh-CN" sz="2400" dirty="0" smtClean="0"/>
              </a:p>
              <a:p>
                <a:pPr marL="457200" indent="-457200">
                  <a:buAutoNum type="arabicParenR"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3595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4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Algorithm: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Step 2: Push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Applicable condition: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1) Any node v with excess: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2) Any </a:t>
                </a:r>
                <a:r>
                  <a:rPr lang="en-US" altLang="zh-CN" sz="2000" dirty="0"/>
                  <a:t>edge </a:t>
                </a:r>
                <a:r>
                  <a:rPr lang="en-US" altLang="zh-CN" sz="2000" dirty="0" smtClean="0"/>
                  <a:t>e =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𝑣</m:t>
                    </m:r>
                    <m:r>
                      <a:rPr lang="en-US" altLang="zh-CN" sz="2000" b="0" i="1" smtClean="0">
                        <a:latin typeface="Cambria Math"/>
                      </a:rPr>
                      <m:t>,</m:t>
                    </m:r>
                    <m:r>
                      <a:rPr lang="en-US" altLang="zh-CN" sz="20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zh-CN" sz="2000" dirty="0" smtClean="0"/>
                  <a:t>) </a:t>
                </a:r>
                <a:r>
                  <a:rPr lang="en-US" altLang="zh-CN" sz="2000" dirty="0"/>
                  <a:t>in the residual graph Gf that leaves v and goes to a </a:t>
                </a:r>
                <a:r>
                  <a:rPr lang="en-US" altLang="zh-CN" sz="2000" dirty="0" smtClean="0"/>
                  <a:t>node w </a:t>
                </a:r>
                <a:r>
                  <a:rPr lang="en-US" altLang="zh-CN" sz="2000" dirty="0"/>
                  <a:t>at a lower </a:t>
                </a:r>
                <a:r>
                  <a:rPr lang="en-US" altLang="zh-CN" sz="2000" dirty="0" smtClean="0"/>
                  <a:t>height:  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&lt;</m:t>
                    </m:r>
                    <m:r>
                      <a:rPr lang="en-US" altLang="zh-CN" sz="2000" b="0" i="1" smtClean="0">
                        <a:latin typeface="Cambria Math"/>
                      </a:rPr>
                      <m:t>h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𝑣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Push flow: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If </a:t>
                </a:r>
                <a:r>
                  <a:rPr lang="en-US" altLang="zh-CN" sz="2000" dirty="0"/>
                  <a:t>e is a forward edge, let δ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min</m:t>
                    </m:r>
                    <m:r>
                      <a:rPr lang="en-US" altLang="zh-CN" sz="2000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−</m:t>
                    </m:r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𝑒</m:t>
                    </m:r>
                    <m:r>
                      <a:rPr lang="en-US" altLang="zh-CN" sz="2000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CN" sz="2000" dirty="0" smtClean="0"/>
                  <a:t> and increase </a:t>
                </a:r>
                <a:r>
                  <a:rPr lang="en-US" altLang="zh-CN" sz="2000" i="1" dirty="0"/>
                  <a:t>f (e) </a:t>
                </a:r>
                <a:r>
                  <a:rPr lang="en-US" altLang="zh-CN" sz="2000" dirty="0"/>
                  <a:t>by </a:t>
                </a:r>
                <a:r>
                  <a:rPr lang="en-US" altLang="zh-CN" sz="2000" dirty="0" smtClean="0"/>
                  <a:t>δ.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If e is a backward edge, let e =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𝑤</m:t>
                    </m:r>
                    <m:r>
                      <a:rPr lang="en-US" altLang="zh-CN" sz="2000" b="0" i="1" smtClean="0">
                        <a:latin typeface="Cambria Math"/>
                      </a:rPr>
                      <m:t>,</m:t>
                    </m:r>
                    <m:r>
                      <a:rPr lang="en-US" altLang="zh-CN" sz="20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sz="2000" dirty="0" smtClean="0"/>
                  <a:t>)  and </a:t>
                </a:r>
                <a:r>
                  <a:rPr lang="en-US" altLang="zh-CN" sz="2000" dirty="0"/>
                  <a:t>decrease </a:t>
                </a:r>
                <a:r>
                  <a:rPr lang="en-US" altLang="zh-CN" sz="2000" i="1" dirty="0"/>
                  <a:t>f (e) </a:t>
                </a:r>
                <a:r>
                  <a:rPr lang="en-US" altLang="zh-CN" sz="2000" dirty="0"/>
                  <a:t>by </a:t>
                </a:r>
                <a:r>
                  <a:rPr lang="en-US" altLang="zh-CN" sz="2000" i="1" dirty="0" smtClean="0"/>
                  <a:t>δ </a:t>
                </a:r>
                <a:r>
                  <a:rPr lang="en-US" altLang="zh-CN" sz="2000" dirty="0" smtClean="0"/>
                  <a:t>for </a:t>
                </a:r>
              </a:p>
              <a:p>
                <a:pPr marL="0" indent="0">
                  <a:buNone/>
                </a:pPr>
                <a:r>
                  <a:rPr lang="en-US" altLang="zh-CN" sz="2000" i="1" dirty="0" smtClean="0"/>
                  <a:t>δ </a:t>
                </a:r>
                <a:r>
                  <a:rPr lang="en-US" altLang="zh-CN" sz="20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min</m:t>
                    </m:r>
                    <m:r>
                      <a:rPr lang="en-US" altLang="zh-CN" sz="20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,</m:t>
                    </m:r>
                    <m:r>
                      <a:rPr lang="en-US" altLang="zh-CN" sz="2000" i="1" smtClean="0">
                        <a:latin typeface="Cambria Math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</a:rPr>
                      <m:t>𝑓</m:t>
                    </m:r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𝑒</m:t>
                    </m:r>
                    <m:r>
                      <a:rPr lang="en-US" altLang="zh-CN" sz="2000" i="1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3595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36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Algorithm:</a:t>
            </a:r>
            <a:br>
              <a:rPr lang="en-US" altLang="zh-CN" dirty="0" smtClean="0"/>
            </a:br>
            <a:r>
              <a:rPr lang="en-US" altLang="zh-CN" sz="2400" dirty="0" smtClean="0"/>
              <a:t>Step 3: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Relabel</a:t>
            </a:r>
          </a:p>
          <a:p>
            <a:pPr marL="0" indent="0">
              <a:buNone/>
            </a:pPr>
            <a:r>
              <a:rPr lang="en-US" altLang="zh-CN" sz="2400" dirty="0" smtClean="0"/>
              <a:t>Applicable condition:</a:t>
            </a:r>
            <a:br>
              <a:rPr lang="en-US" altLang="zh-CN" sz="2400" dirty="0" smtClean="0"/>
            </a:br>
            <a:r>
              <a:rPr lang="en-US" altLang="zh-CN" sz="2400" dirty="0" smtClean="0"/>
              <a:t>Any node v with excess and cannot push all edges leaving v</a:t>
            </a:r>
          </a:p>
          <a:p>
            <a:pPr marL="0" indent="0">
              <a:buNone/>
            </a:pPr>
            <a:r>
              <a:rPr lang="en-US" altLang="zh-CN" sz="2400" dirty="0" smtClean="0"/>
              <a:t>Then increase the height of v </a:t>
            </a:r>
            <a:r>
              <a:rPr lang="en-US" altLang="zh-CN" sz="2400" i="1" dirty="0" smtClean="0"/>
              <a:t>h(v)</a:t>
            </a:r>
            <a:r>
              <a:rPr lang="en-US" altLang="zh-CN" sz="2400" dirty="0" smtClean="0"/>
              <a:t> by 1.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Step 4: End</a:t>
            </a:r>
          </a:p>
          <a:p>
            <a:pPr marL="0" indent="0">
              <a:buNone/>
            </a:pPr>
            <a:r>
              <a:rPr lang="en-US" altLang="zh-CN" sz="2400" dirty="0"/>
              <a:t>there are no nodes other than t with </a:t>
            </a:r>
            <a:r>
              <a:rPr lang="en-US" altLang="zh-CN" sz="2400" dirty="0" smtClean="0"/>
              <a:t>positive excess</a:t>
            </a:r>
            <a:r>
              <a:rPr lang="en-US" altLang="zh-CN" sz="2400" dirty="0"/>
              <a:t>, and hence the </a:t>
            </a:r>
            <a:r>
              <a:rPr lang="en-US" altLang="zh-CN" sz="2400" dirty="0" err="1"/>
              <a:t>preflow</a:t>
            </a:r>
            <a:r>
              <a:rPr lang="en-US" altLang="zh-CN" sz="2400" dirty="0"/>
              <a:t> f is in fact a flow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595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8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Analysis of the algorithm:</a:t>
            </a:r>
            <a:br>
              <a:rPr lang="en-US" altLang="zh-CN" dirty="0" smtClean="0"/>
            </a:b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The </a:t>
            </a:r>
            <a:r>
              <a:rPr lang="en-US" altLang="zh-CN" sz="2000" dirty="0" err="1" smtClean="0"/>
              <a:t>preflow</a:t>
            </a:r>
            <a:r>
              <a:rPr lang="en-US" altLang="zh-CN" sz="2000" dirty="0" smtClean="0"/>
              <a:t> f and labeling h are compatible during the algorithm.</a:t>
            </a:r>
          </a:p>
          <a:p>
            <a:pPr marL="0" indent="0">
              <a:buNone/>
            </a:pPr>
            <a:r>
              <a:rPr lang="en-US" altLang="zh-CN" sz="2000" dirty="0"/>
              <a:t>By (7.23) the initial </a:t>
            </a:r>
            <a:r>
              <a:rPr lang="en-US" altLang="zh-CN" sz="2000" dirty="0" err="1"/>
              <a:t>preflow</a:t>
            </a:r>
            <a:r>
              <a:rPr lang="en-US" altLang="zh-CN" sz="2000" dirty="0"/>
              <a:t> f and labeling h are compatible. The relabel </a:t>
            </a:r>
            <a:r>
              <a:rPr lang="en-US" altLang="zh-CN" sz="2000" dirty="0" smtClean="0"/>
              <a:t>operation only </a:t>
            </a:r>
            <a:r>
              <a:rPr lang="en-US" altLang="zh-CN" sz="2000" dirty="0"/>
              <a:t>applies when no edge leaving v in the residual graph </a:t>
            </a:r>
            <a:r>
              <a:rPr lang="en-US" altLang="zh-CN" sz="2000" dirty="0" smtClean="0"/>
              <a:t>is going </a:t>
            </a:r>
            <a:r>
              <a:rPr lang="en-US" altLang="zh-CN" sz="2000" dirty="0"/>
              <a:t>downward, and hence the </a:t>
            </a:r>
            <a:r>
              <a:rPr lang="en-US" altLang="zh-CN" sz="2000" dirty="0" err="1"/>
              <a:t>preflow</a:t>
            </a:r>
            <a:r>
              <a:rPr lang="en-US" altLang="zh-CN" sz="2000" dirty="0"/>
              <a:t> f and the labeling h are </a:t>
            </a:r>
            <a:r>
              <a:rPr lang="en-US" altLang="zh-CN" sz="2000" dirty="0" smtClean="0"/>
              <a:t>compatible after </a:t>
            </a:r>
            <a:r>
              <a:rPr lang="en-US" altLang="zh-CN" sz="2000" dirty="0"/>
              <a:t>relabeling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smtClean="0"/>
              <a:t>(ii) If there is no node other than s and t has excess, then f is the max flow.</a:t>
            </a:r>
          </a:p>
          <a:p>
            <a:pPr marL="0" indent="0">
              <a:buNone/>
            </a:pPr>
            <a:r>
              <a:rPr lang="en-US" altLang="zh-CN" sz="2000" dirty="0" smtClean="0"/>
              <a:t>In this case, f is a flow. Since the flow and labeling f remains compatible, flow f is the max flow according to (7.22).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2640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33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/>
                  <a:t>Runing Time Analysis:</a:t>
                </a:r>
              </a:p>
              <a:p>
                <a:pPr marL="457200" indent="-457200">
                  <a:buAutoNum type="arabicParenR"/>
                </a:pPr>
                <a:endParaRPr lang="en-US" altLang="zh-CN" sz="2400" dirty="0" smtClean="0"/>
              </a:p>
              <a:p>
                <a:pPr marL="457200" indent="-457200">
                  <a:buAutoNum type="arabicParenR"/>
                </a:pPr>
                <a:r>
                  <a:rPr lang="en-US" altLang="zh-CN" sz="2400" dirty="0" smtClean="0"/>
                  <a:t>For initialization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--- O(n + m)</a:t>
                </a:r>
              </a:p>
              <a:p>
                <a:pPr marL="457200" indent="-457200">
                  <a:buAutoNum type="arabicParenR"/>
                </a:pPr>
                <a:endParaRPr lang="en-US" altLang="zh-CN" sz="2400" dirty="0" smtClean="0"/>
              </a:p>
              <a:p>
                <a:pPr marL="457200" indent="-457200">
                  <a:buAutoNum type="arabicParenR"/>
                </a:pPr>
                <a:r>
                  <a:rPr lang="en-US" altLang="zh-CN" sz="2400" dirty="0" smtClean="0"/>
                  <a:t>For relabeling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(7.26) Throughout the algorithm, all nodes have h(v) ≤ 2n − 1</a:t>
                </a:r>
                <a:r>
                  <a:rPr lang="en-US" altLang="zh-CN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So the total number of relabeling </a:t>
                </a:r>
                <a:r>
                  <a:rPr lang="en-US" altLang="zh-CN" sz="2400" dirty="0" smtClean="0"/>
                  <a:t>operations </a:t>
                </a:r>
                <a:r>
                  <a:rPr lang="en-US" altLang="zh-CN" sz="2400" dirty="0"/>
                  <a:t>is less than </a:t>
                </a:r>
                <a:r>
                  <a:rPr lang="en-US" altLang="zh-CN" sz="2400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2640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/>
              <a:t>Preflow</a:t>
            </a:r>
            <a:r>
              <a:rPr lang="en-US" altLang="zh-CN" sz="3600" dirty="0" smtClean="0"/>
              <a:t>-Push Maximum-Flow Algorithm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58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386</Words>
  <Application>Microsoft Office PowerPoint</Application>
  <PresentationFormat>全屏显示(4:3)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Preflow-Push Maximum-Flow Algorithm</vt:lpstr>
      <vt:lpstr>Preflow-Push Maximum-Flow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Preflow-Push Maximum-Flow Algorithm</vt:lpstr>
      <vt:lpstr>Preflow-Push Maximum-Flow Algorithm</vt:lpstr>
      <vt:lpstr>Preflow-Push Maximum-Flow Algorithm</vt:lpstr>
      <vt:lpstr>Preflow-Push Maximum-Flow Algorithm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33</cp:revision>
  <dcterms:created xsi:type="dcterms:W3CDTF">2016-12-04T02:38:30Z</dcterms:created>
  <dcterms:modified xsi:type="dcterms:W3CDTF">2016-12-05T18:22:56Z</dcterms:modified>
</cp:coreProperties>
</file>