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8" r:id="rId3"/>
    <p:sldId id="259" r:id="rId4"/>
    <p:sldId id="260" r:id="rId5"/>
    <p:sldId id="261" r:id="rId6"/>
    <p:sldId id="262" r:id="rId7"/>
    <p:sldId id="264" r:id="rId8"/>
    <p:sldId id="265" r:id="rId9"/>
    <p:sldId id="282" r:id="rId10"/>
    <p:sldId id="284" r:id="rId11"/>
    <p:sldId id="290" r:id="rId12"/>
    <p:sldId id="304"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9" d="100"/>
          <a:sy n="89" d="100"/>
        </p:scale>
        <p:origin x="648" y="3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5D9E20-8AF1-43E6-84A3-7B6830CA90AF}" type="datetimeFigureOut">
              <a:rPr lang="en-US" smtClean="0"/>
              <a:t>9/3/2025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FC8D55-CF63-4647-ACBF-0A250CBCD3CE}" type="slidenum">
              <a:rPr lang="en-US" smtClean="0"/>
              <a:t>‹#›</a:t>
            </a:fld>
            <a:endParaRPr lang="en-US"/>
          </a:p>
        </p:txBody>
      </p:sp>
    </p:spTree>
    <p:extLst>
      <p:ext uri="{BB962C8B-B14F-4D97-AF65-F5344CB8AC3E}">
        <p14:creationId xmlns:p14="http://schemas.microsoft.com/office/powerpoint/2010/main" val="1044354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For example, if a user likes a movie with a certain genre, director, or actor, CBF will recommend other movies that have similar features. CBF does not require any information about other users or their ratings, only the user's own profile and preferences. CBF can be seen as a form of supervised learning, where the user's ratings or feedback are used as labels to train a model that can predict the user's interest in new items.</a:t>
            </a:r>
          </a:p>
          <a:p>
            <a:endParaRPr lang="en-US" dirty="0"/>
          </a:p>
        </p:txBody>
      </p:sp>
      <p:sp>
        <p:nvSpPr>
          <p:cNvPr id="4" name="Slide Number Placeholder 3"/>
          <p:cNvSpPr>
            <a:spLocks noGrp="1"/>
          </p:cNvSpPr>
          <p:nvPr>
            <p:ph type="sldNum" sz="quarter" idx="5"/>
          </p:nvPr>
        </p:nvSpPr>
        <p:spPr/>
        <p:txBody>
          <a:bodyPr/>
          <a:lstStyle/>
          <a:p>
            <a:fld id="{AEFC8D55-CF63-4647-ACBF-0A250CBCD3CE}" type="slidenum">
              <a:rPr lang="en-US" smtClean="0"/>
              <a:t>3</a:t>
            </a:fld>
            <a:endParaRPr lang="en-US"/>
          </a:p>
        </p:txBody>
      </p:sp>
    </p:spTree>
    <p:extLst>
      <p:ext uri="{BB962C8B-B14F-4D97-AF65-F5344CB8AC3E}">
        <p14:creationId xmlns:p14="http://schemas.microsoft.com/office/powerpoint/2010/main" val="909937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a:t>**Memory-based collaborative filtering** uses the entire user-item dataset to generate recommendations. It</a:t>
            </a:r>
            <a:br>
              <a:rPr lang="en-US" sz="1400" dirty="0"/>
            </a:br>
            <a:r>
              <a:rPr lang="en-US" sz="1400" dirty="0"/>
              <a:t>includes user-item filtering and item-item filtering. It can be further divided into two types:</a:t>
            </a:r>
          </a:p>
          <a:p>
            <a:pPr lvl="1"/>
            <a:r>
              <a:rPr lang="en-US" sz="1400" dirty="0"/>
              <a:t>*User-based collaborative filtering*: This method recommends items to a user based on the preferences of</a:t>
            </a:r>
            <a:br>
              <a:rPr lang="en-US" sz="1400" dirty="0"/>
            </a:br>
            <a:r>
              <a:rPr lang="en-US" sz="1400" dirty="0"/>
              <a:t>similar users. It creates a user-item matrix, where each row represents a user and each column represents an</a:t>
            </a:r>
            <a:br>
              <a:rPr lang="en-US" sz="1400" dirty="0"/>
            </a:br>
            <a:r>
              <a:rPr lang="en-US" sz="1400" dirty="0"/>
              <a:t>item. The values in the matrix represent the interactions between users and items, such as ratings or clicks.</a:t>
            </a:r>
            <a:br>
              <a:rPr lang="en-US" sz="1400" dirty="0"/>
            </a:br>
            <a:r>
              <a:rPr lang="en-US" sz="1400" dirty="0"/>
              <a:t>The similarity between users is calculated using metrics such as cosine similarity or Pearson correlation. The</a:t>
            </a:r>
            <a:br>
              <a:rPr lang="en-US" sz="1400" dirty="0"/>
            </a:br>
            <a:r>
              <a:rPr lang="en-US" sz="1400" dirty="0"/>
              <a:t>users with the highest similarity scores are then recommended items that they have not interacted with yet.</a:t>
            </a:r>
          </a:p>
          <a:p>
            <a:pPr lvl="1"/>
            <a:r>
              <a:rPr lang="en-US" sz="1400" dirty="0"/>
              <a:t>*Item-based collaborative filtering*: This method recommends items to a user based on the similarity between</a:t>
            </a:r>
            <a:br>
              <a:rPr lang="en-US" sz="1400" dirty="0"/>
            </a:br>
            <a:r>
              <a:rPr lang="en-US" sz="1400" dirty="0"/>
              <a:t>items. It creates an item-item matrix, where each row represents an item and each column represents a user.</a:t>
            </a:r>
            <a:br>
              <a:rPr lang="en-US" sz="1400" dirty="0"/>
            </a:br>
            <a:r>
              <a:rPr lang="en-US" sz="1400" dirty="0"/>
              <a:t>The values in the matrix represent the interactions between items and users, such as ratings or clicks. The</a:t>
            </a:r>
            <a:br>
              <a:rPr lang="en-US" sz="1400" dirty="0"/>
            </a:br>
            <a:r>
              <a:rPr lang="en-US" sz="1400" dirty="0"/>
              <a:t>similarity between items is calculated using metrics such as cosine similarity or Pearson correlation. The</a:t>
            </a:r>
            <a:br>
              <a:rPr lang="en-US" sz="1400" dirty="0"/>
            </a:br>
            <a:r>
              <a:rPr lang="en-US" sz="1400" dirty="0"/>
              <a:t>items with the highest similarity scores are then recommended to the user.</a:t>
            </a:r>
          </a:p>
          <a:p>
            <a:r>
              <a:rPr lang="en-US" sz="1400" dirty="0"/>
              <a:t>**Model-based collaborative filtering** uses predictive models to predict a user's interest in an item.</a:t>
            </a:r>
            <a:br>
              <a:rPr lang="en-US" sz="1400" dirty="0"/>
            </a:br>
            <a:r>
              <a:rPr lang="en-US" sz="1400" dirty="0"/>
              <a:t>Predictive models like neural networks, SVD, and matrix factorization are used to predict user’s interest, for</a:t>
            </a:r>
            <a:br>
              <a:rPr lang="en-US" sz="1400" dirty="0"/>
            </a:br>
            <a:r>
              <a:rPr lang="en-US" sz="1400" dirty="0"/>
              <a:t>example, predicting a user’s movie preference. It can be further divided into two types:</a:t>
            </a:r>
          </a:p>
          <a:p>
            <a:pPr lvl="1"/>
            <a:r>
              <a:rPr lang="en-US" sz="1400" dirty="0"/>
              <a:t>*User-based collaborative filtering*: This method uses predictive models to predict a user's interest in an</a:t>
            </a:r>
            <a:br>
              <a:rPr lang="en-US" sz="1400" dirty="0"/>
            </a:br>
            <a:r>
              <a:rPr lang="en-US" sz="1400" dirty="0"/>
              <a:t>item based on the preferences of similar users. It creates a user-item matrix, where each row represents a</a:t>
            </a:r>
            <a:br>
              <a:rPr lang="en-US" sz="1400" dirty="0"/>
            </a:br>
            <a:r>
              <a:rPr lang="en-US" sz="1400" dirty="0"/>
              <a:t>user and each column represents an item. The values in the matrix represent the interactions between users and</a:t>
            </a:r>
            <a:br>
              <a:rPr lang="en-US" sz="1400" dirty="0"/>
            </a:br>
            <a:r>
              <a:rPr lang="en-US" sz="1400" dirty="0"/>
              <a:t>items, such as ratings or clicks. The predictive model is trained on the user-item matrix to predict the</a:t>
            </a:r>
            <a:br>
              <a:rPr lang="en-US" sz="1400" dirty="0"/>
            </a:br>
            <a:r>
              <a:rPr lang="en-US" sz="1400" dirty="0"/>
              <a:t>user's interest in an item.</a:t>
            </a:r>
          </a:p>
          <a:p>
            <a:r>
              <a:rPr lang="en-US" sz="1400" dirty="0"/>
              <a:t>Using this method, the model learns to predict a user's interest in an item based on the similarity between</a:t>
            </a:r>
            <a:br>
              <a:rPr lang="en-US" sz="1400" dirty="0"/>
            </a:br>
            <a:r>
              <a:rPr lang="en-US" sz="1400" dirty="0"/>
              <a:t>users. It creates a user-user matrix, where each row represents a user and each column represents an item. The</a:t>
            </a:r>
            <a:br>
              <a:rPr lang="en-US" sz="1400" dirty="0"/>
            </a:br>
            <a:r>
              <a:rPr lang="en-US" sz="1400" dirty="0"/>
              <a:t>values in the matrix represent the interactions between users and items, such as ratings or clicks. The</a:t>
            </a:r>
            <a:br>
              <a:rPr lang="en-US" sz="1400" dirty="0"/>
            </a:br>
            <a:r>
              <a:rPr lang="en-US" sz="1400" dirty="0"/>
              <a:t>predictive model is trained on the user-user matrix to predict the user's interest in an item.</a:t>
            </a:r>
          </a:p>
          <a:p>
            <a:r>
              <a:rPr lang="en-US" sz="1400" dirty="0"/>
              <a:t>Example using the cosine similarity</a:t>
            </a:r>
          </a:p>
          <a:p>
            <a:r>
              <a:rPr lang="en-US" sz="1400" dirty="0"/>
              <a:t>The cosine similarity between two users $u$ and $v$ is calculated as follows:</a:t>
            </a:r>
          </a:p>
          <a:p>
            <a:r>
              <a:rPr lang="en-US" sz="1400" dirty="0"/>
              <a:t>$$\text{similarity}(</a:t>
            </a:r>
            <a:r>
              <a:rPr lang="en-US" sz="1400" dirty="0" err="1"/>
              <a:t>u,v</a:t>
            </a:r>
            <a:r>
              <a:rPr lang="en-US" sz="1400" dirty="0"/>
              <a:t>) = \frac{\</a:t>
            </a:r>
            <a:r>
              <a:rPr lang="en-US" sz="1400" dirty="0" err="1"/>
              <a:t>vec</a:t>
            </a:r>
            <a:r>
              <a:rPr lang="en-US" sz="1400" dirty="0"/>
              <a:t>{u} \</a:t>
            </a:r>
            <a:r>
              <a:rPr lang="en-US" sz="1400" dirty="0" err="1"/>
              <a:t>cdot</a:t>
            </a:r>
            <a:r>
              <a:rPr lang="en-US" sz="1400" dirty="0"/>
              <a:t> \</a:t>
            </a:r>
            <a:r>
              <a:rPr lang="en-US" sz="1400" dirty="0" err="1"/>
              <a:t>vec</a:t>
            </a:r>
            <a:r>
              <a:rPr lang="en-US" sz="1400" dirty="0"/>
              <a:t>{v}}{||\</a:t>
            </a:r>
            <a:r>
              <a:rPr lang="en-US" sz="1400" dirty="0" err="1"/>
              <a:t>vec</a:t>
            </a:r>
            <a:r>
              <a:rPr lang="en-US" sz="1400" dirty="0"/>
              <a:t>{u}|| \</a:t>
            </a:r>
            <a:r>
              <a:rPr lang="en-US" sz="1400" dirty="0" err="1"/>
              <a:t>cdot</a:t>
            </a:r>
            <a:r>
              <a:rPr lang="en-US" sz="1400" dirty="0"/>
              <a:t> ||\</a:t>
            </a:r>
            <a:r>
              <a:rPr lang="en-US" sz="1400" dirty="0" err="1"/>
              <a:t>vec</a:t>
            </a:r>
            <a:r>
              <a:rPr lang="en-US" sz="1400" dirty="0"/>
              <a:t>{v}||}$$</a:t>
            </a:r>
          </a:p>
          <a:p>
            <a:r>
              <a:rPr lang="en-US" sz="1400" dirty="0"/>
              <a:t>where $\</a:t>
            </a:r>
            <a:r>
              <a:rPr lang="en-US" sz="1400" dirty="0" err="1"/>
              <a:t>vec</a:t>
            </a:r>
            <a:r>
              <a:rPr lang="en-US" sz="1400" dirty="0"/>
              <a:t>{u}$ and $\</a:t>
            </a:r>
            <a:r>
              <a:rPr lang="en-US" sz="1400" dirty="0" err="1"/>
              <a:t>vec</a:t>
            </a:r>
            <a:r>
              <a:rPr lang="en-US" sz="1400" dirty="0"/>
              <a:t>{v}$ are the normalized vectors of user $u$ and user $v$, respectively, and</a:t>
            </a:r>
            <a:br>
              <a:rPr lang="en-US" sz="1400" dirty="0"/>
            </a:br>
            <a:r>
              <a:rPr lang="en-US" sz="1400" dirty="0"/>
              <a:t>$||\</a:t>
            </a:r>
            <a:r>
              <a:rPr lang="en-US" sz="1400" dirty="0" err="1"/>
              <a:t>vec</a:t>
            </a:r>
            <a:r>
              <a:rPr lang="en-US" sz="1400" dirty="0"/>
              <a:t>{u}||$ and $||\</a:t>
            </a:r>
            <a:r>
              <a:rPr lang="en-US" sz="1400" dirty="0" err="1"/>
              <a:t>vec</a:t>
            </a:r>
            <a:r>
              <a:rPr lang="en-US" sz="1400" dirty="0"/>
              <a:t>{v}||$ are the magnitudes of the normalized vectors. The cosine similarity measures</a:t>
            </a:r>
            <a:br>
              <a:rPr lang="en-US" sz="1400" dirty="0"/>
            </a:br>
            <a:r>
              <a:rPr lang="en-US" sz="1400" dirty="0"/>
              <a:t>the cosine of the angle between two vectors, which indicates how similar the two users are based on their</a:t>
            </a:r>
            <a:br>
              <a:rPr lang="en-US" sz="1400" dirty="0"/>
            </a:br>
            <a:r>
              <a:rPr lang="en-US" sz="1400" dirty="0"/>
              <a:t>interactions with items.</a:t>
            </a:r>
          </a:p>
          <a:p>
            <a:pPr lvl="1"/>
            <a:r>
              <a:rPr lang="en-US" sz="1400" dirty="0"/>
              <a:t>*Item-based collaborative filtering*: This method uses predictive models to predict a user's interest in an</a:t>
            </a:r>
            <a:br>
              <a:rPr lang="en-US" sz="1400" dirty="0"/>
            </a:br>
            <a:r>
              <a:rPr lang="en-US" sz="1400" dirty="0"/>
              <a:t>item based on the similarity between items. It creates an item-item matrix, where each row represents an item</a:t>
            </a:r>
            <a:br>
              <a:rPr lang="en-US" sz="1400" dirty="0"/>
            </a:br>
            <a:r>
              <a:rPr lang="en-US" sz="1400" dirty="0"/>
              <a:t>and each column represents a user. The values in the matrix represent the interactions between items and</a:t>
            </a:r>
            <a:br>
              <a:rPr lang="en-US" sz="1400" dirty="0"/>
            </a:br>
            <a:r>
              <a:rPr lang="en-US" sz="1400" dirty="0"/>
              <a:t>users, such as ratings or clicks. The predictive model is trained on the item-item matrix to predict the</a:t>
            </a:r>
            <a:br>
              <a:rPr lang="en-US" sz="1400" dirty="0"/>
            </a:br>
            <a:r>
              <a:rPr lang="en-US" sz="1400" dirty="0"/>
              <a:t>user's interest in an item.</a:t>
            </a:r>
          </a:p>
          <a:p>
            <a:r>
              <a:rPr lang="en-US" sz="1400" dirty="0"/>
              <a:t>In item based collaborative filtering, the predicted score for a user $u$ and an item $</a:t>
            </a:r>
            <a:r>
              <a:rPr lang="en-US" sz="1400" dirty="0" err="1"/>
              <a:t>i</a:t>
            </a:r>
            <a:r>
              <a:rPr lang="en-US" sz="1400" dirty="0"/>
              <a:t>$ is calculated as</a:t>
            </a:r>
            <a:br>
              <a:rPr lang="en-US" sz="1400" dirty="0"/>
            </a:br>
            <a:r>
              <a:rPr lang="en-US" sz="1400" dirty="0"/>
              <a:t>follows:</a:t>
            </a:r>
          </a:p>
          <a:p>
            <a:r>
              <a:rPr lang="en-US" sz="1400" dirty="0"/>
              <a:t>$$r_{</a:t>
            </a:r>
            <a:r>
              <a:rPr lang="en-US" sz="1400" dirty="0" err="1"/>
              <a:t>ui</a:t>
            </a:r>
            <a:r>
              <a:rPr lang="en-US" sz="1400" dirty="0"/>
              <a:t>} = \frac{\sum_{j \in N(u)} w_{</a:t>
            </a:r>
            <a:r>
              <a:rPr lang="en-US" sz="1400" dirty="0" err="1"/>
              <a:t>ij</a:t>
            </a:r>
            <a:r>
              <a:rPr lang="en-US" sz="1400" dirty="0"/>
              <a:t>} r_{</a:t>
            </a:r>
            <a:r>
              <a:rPr lang="en-US" sz="1400" dirty="0" err="1"/>
              <a:t>uj</a:t>
            </a:r>
            <a:r>
              <a:rPr lang="en-US" sz="1400" dirty="0"/>
              <a:t>}}{\sum_{j \in N(u)} |w_{</a:t>
            </a:r>
            <a:r>
              <a:rPr lang="en-US" sz="1400" dirty="0" err="1"/>
              <a:t>ij</a:t>
            </a:r>
            <a:r>
              <a:rPr lang="en-US" sz="1400" dirty="0"/>
              <a:t>}|}$$</a:t>
            </a:r>
          </a:p>
          <a:p>
            <a:r>
              <a:rPr lang="en-US" sz="1400" dirty="0"/>
              <a:t>where</a:t>
            </a:r>
          </a:p>
          <a:p>
            <a:pPr lvl="1"/>
            <a:r>
              <a:rPr lang="en-US" sz="1400" dirty="0"/>
              <a:t>$r_{</a:t>
            </a:r>
            <a:r>
              <a:rPr lang="en-US" sz="1400" dirty="0" err="1"/>
              <a:t>ui</a:t>
            </a:r>
            <a:r>
              <a:rPr lang="en-US" sz="1400" dirty="0"/>
              <a:t>}$ is the predicted rating for user $u$ on item $</a:t>
            </a:r>
            <a:r>
              <a:rPr lang="en-US" sz="1400" dirty="0" err="1"/>
              <a:t>i</a:t>
            </a:r>
            <a:r>
              <a:rPr lang="en-US" sz="1400" dirty="0"/>
              <a:t>$,</a:t>
            </a:r>
          </a:p>
          <a:p>
            <a:pPr lvl="1"/>
            <a:r>
              <a:rPr lang="en-US" sz="1400" dirty="0"/>
              <a:t>$N(u)$ is the set of items that user $u$ has interacted with,</a:t>
            </a:r>
          </a:p>
          <a:p>
            <a:pPr lvl="1"/>
            <a:r>
              <a:rPr lang="en-US" sz="1400" dirty="0"/>
              <a:t>$w_{</a:t>
            </a:r>
            <a:r>
              <a:rPr lang="en-US" sz="1400" dirty="0" err="1"/>
              <a:t>ij</a:t>
            </a:r>
            <a:r>
              <a:rPr lang="en-US" sz="1400" dirty="0"/>
              <a:t>}$ is the similarity between item $</a:t>
            </a:r>
            <a:r>
              <a:rPr lang="en-US" sz="1400" dirty="0" err="1"/>
              <a:t>i</a:t>
            </a:r>
            <a:r>
              <a:rPr lang="en-US" sz="1400" dirty="0"/>
              <a:t>$ and item $j$, and</a:t>
            </a:r>
          </a:p>
          <a:p>
            <a:pPr lvl="1"/>
            <a:r>
              <a:rPr lang="en-US" sz="1400" dirty="0"/>
              <a:t>$r_{</a:t>
            </a:r>
            <a:r>
              <a:rPr lang="en-US" sz="1400" dirty="0" err="1"/>
              <a:t>uj</a:t>
            </a:r>
            <a:r>
              <a:rPr lang="en-US" sz="1400" dirty="0"/>
              <a:t>}$ is the rating given by user $u$ to item $j$.</a:t>
            </a:r>
          </a:p>
          <a:p>
            <a:r>
              <a:rPr lang="en-US" sz="1400" dirty="0"/>
              <a:t>*Collaborative filtering has several advantages, such as:</a:t>
            </a:r>
          </a:p>
          <a:p>
            <a:pPr lvl="1"/>
            <a:r>
              <a:rPr lang="en-US" sz="1400" dirty="0"/>
              <a:t>No Need for Feature Extraction: CF operates purely on user interaction data.</a:t>
            </a:r>
          </a:p>
          <a:p>
            <a:pPr lvl="1"/>
            <a:r>
              <a:rPr lang="en-US" sz="1400" dirty="0"/>
              <a:t>High Novelty: Recommendations are based on behaviors across the user base, often leading to serendipitous</a:t>
            </a:r>
            <a:br>
              <a:rPr lang="en-US" sz="1400" dirty="0"/>
            </a:br>
            <a:r>
              <a:rPr lang="en-US" sz="1400" dirty="0"/>
              <a:t>discoveries.</a:t>
            </a:r>
          </a:p>
          <a:p>
            <a:pPr lvl="1"/>
            <a:r>
              <a:rPr lang="en-US" sz="1400" dirty="0"/>
              <a:t>Highly Personalized: Learns from community patterns to give suggestions.</a:t>
            </a:r>
          </a:p>
          <a:p>
            <a:r>
              <a:rPr lang="en-US" sz="1400" dirty="0"/>
              <a:t>*Collaborative Filtering also has some limitations, such as:</a:t>
            </a:r>
          </a:p>
          <a:p>
            <a:pPr lvl="1"/>
            <a:r>
              <a:rPr lang="en-US" sz="1400" dirty="0"/>
              <a:t>Cold Start Problem: New users or items with no interactions cannot be recommended.</a:t>
            </a:r>
          </a:p>
          <a:p>
            <a:pPr lvl="1"/>
            <a:r>
              <a:rPr lang="en-US" sz="1400" dirty="0"/>
              <a:t>Sparsity: User-item matrices can be sparse, making it difficult to find similar users or items.</a:t>
            </a:r>
          </a:p>
          <a:p>
            <a:pPr lvl="1"/>
            <a:r>
              <a:rPr lang="en-US" sz="1400" dirty="0"/>
              <a:t>Scalability: As the number of users and items grows, the computational cost increases.</a:t>
            </a:r>
          </a:p>
          <a:p>
            <a:pPr lvl="1"/>
            <a:r>
              <a:rPr lang="en-US" sz="1400" dirty="0"/>
              <a:t>Over-reliance on User History: Limits exploration and may reinforce past behavior excessively.</a:t>
            </a:r>
          </a:p>
          <a:p>
            <a:r>
              <a:rPr lang="en-US" sz="1400" dirty="0"/>
              <a:t>Both content-based and collaborative filtering methods have their strengths and weaknesses. Content-based</a:t>
            </a:r>
            <a:br>
              <a:rPr lang="en-US" sz="1400" dirty="0"/>
            </a:br>
            <a:r>
              <a:rPr lang="en-US" sz="1400" dirty="0"/>
              <a:t>filtering is more suitable for recommending items that are similar to the items a user has interacted with in</a:t>
            </a:r>
            <a:br>
              <a:rPr lang="en-US" sz="1400" dirty="0"/>
            </a:br>
            <a:r>
              <a:rPr lang="en-US" sz="1400" dirty="0"/>
              <a:t>the past, while collaborative filtering is more suitable for recommending items based on the interactions</a:t>
            </a:r>
            <a:br>
              <a:rPr lang="en-US" sz="1400" dirty="0"/>
            </a:br>
            <a:r>
              <a:rPr lang="en-US" sz="1400" dirty="0"/>
              <a:t>between users and items. In practice, a hybrid approach that combines both methods is often used to provide</a:t>
            </a:r>
            <a:br>
              <a:rPr lang="en-US" sz="1400" dirty="0"/>
            </a:br>
            <a:r>
              <a:rPr lang="en-US" sz="1400" dirty="0"/>
              <a:t>more accurate and personalized recommendations.</a:t>
            </a:r>
          </a:p>
          <a:p>
            <a:r>
              <a:rPr lang="en-US" sz="1400" dirty="0"/>
              <a:t>Some factors that can affect the performance of a recommender system include:</a:t>
            </a:r>
          </a:p>
          <a:p>
            <a:pPr lvl="1"/>
            <a:r>
              <a:rPr lang="en-US" sz="1400" dirty="0"/>
              <a:t>The quality and quantity of the data available</a:t>
            </a:r>
          </a:p>
          <a:p>
            <a:pPr lvl="1"/>
            <a:r>
              <a:rPr lang="en-US" sz="1400" dirty="0"/>
              <a:t>The diversity and novelty of the recommendations</a:t>
            </a:r>
          </a:p>
          <a:p>
            <a:endParaRPr lang="en-US" dirty="0"/>
          </a:p>
        </p:txBody>
      </p:sp>
      <p:sp>
        <p:nvSpPr>
          <p:cNvPr id="4" name="Slide Number Placeholder 3"/>
          <p:cNvSpPr>
            <a:spLocks noGrp="1"/>
          </p:cNvSpPr>
          <p:nvPr>
            <p:ph type="sldNum" sz="quarter" idx="5"/>
          </p:nvPr>
        </p:nvSpPr>
        <p:spPr/>
        <p:txBody>
          <a:bodyPr/>
          <a:lstStyle/>
          <a:p>
            <a:fld id="{AEFC8D55-CF63-4647-ACBF-0A250CBCD3CE}" type="slidenum">
              <a:rPr lang="en-US" smtClean="0"/>
              <a:t>4</a:t>
            </a:fld>
            <a:endParaRPr lang="en-US"/>
          </a:p>
        </p:txBody>
      </p:sp>
    </p:spTree>
    <p:extLst>
      <p:ext uri="{BB962C8B-B14F-4D97-AF65-F5344CB8AC3E}">
        <p14:creationId xmlns:p14="http://schemas.microsoft.com/office/powerpoint/2010/main" val="3190952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choosing a recommender system, it is important to consider the specific requirements and constraints of</a:t>
            </a:r>
            <a:br>
              <a:rPr lang="en-US" dirty="0"/>
            </a:br>
            <a:r>
              <a:rPr lang="en-US" dirty="0"/>
              <a:t>the application. Different recommender systems have different strengths and weaknesses, and the choice of</a:t>
            </a:r>
            <a:br>
              <a:rPr lang="en-US" dirty="0"/>
            </a:br>
            <a:r>
              <a:rPr lang="en-US" dirty="0"/>
              <a:t>system will depend on factors such as:</a:t>
            </a:r>
          </a:p>
          <a:p>
            <a:pPr lvl="1"/>
            <a:r>
              <a:rPr lang="en-US" dirty="0"/>
              <a:t>The type of items being recommended (e.g., movies, books, articles)</a:t>
            </a:r>
          </a:p>
          <a:p>
            <a:pPr lvl="1"/>
            <a:r>
              <a:rPr lang="en-US" dirty="0"/>
              <a:t>The type of users being targeted (e.g., new users, returning users)</a:t>
            </a:r>
          </a:p>
          <a:p>
            <a:pPr lvl="1"/>
            <a:r>
              <a:rPr lang="en-US" dirty="0"/>
              <a:t>The type of data available (e.g., user-item interactions, item features)</a:t>
            </a:r>
          </a:p>
          <a:p>
            <a:pPr lvl="1"/>
            <a:r>
              <a:rPr lang="en-US" dirty="0"/>
              <a:t>The size of the dataset (e.g., number of users and items)</a:t>
            </a:r>
          </a:p>
          <a:p>
            <a:pPr lvl="1"/>
            <a:r>
              <a:rPr lang="en-US" dirty="0"/>
              <a:t>The computational resources available (e.g., memory, processing power)</a:t>
            </a:r>
          </a:p>
          <a:p>
            <a:endParaRPr lang="en-US" dirty="0"/>
          </a:p>
        </p:txBody>
      </p:sp>
      <p:sp>
        <p:nvSpPr>
          <p:cNvPr id="4" name="Slide Number Placeholder 3"/>
          <p:cNvSpPr>
            <a:spLocks noGrp="1"/>
          </p:cNvSpPr>
          <p:nvPr>
            <p:ph type="sldNum" sz="quarter" idx="5"/>
          </p:nvPr>
        </p:nvSpPr>
        <p:spPr/>
        <p:txBody>
          <a:bodyPr/>
          <a:lstStyle/>
          <a:p>
            <a:fld id="{AEFC8D55-CF63-4647-ACBF-0A250CBCD3CE}" type="slidenum">
              <a:rPr lang="en-US" smtClean="0"/>
              <a:t>6</a:t>
            </a:fld>
            <a:endParaRPr lang="en-US"/>
          </a:p>
        </p:txBody>
      </p:sp>
    </p:spTree>
    <p:extLst>
      <p:ext uri="{BB962C8B-B14F-4D97-AF65-F5344CB8AC3E}">
        <p14:creationId xmlns:p14="http://schemas.microsoft.com/office/powerpoint/2010/main" val="4163327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dirty="0"/>
              <a:t>: The ID of the item that was interacted with.</a:t>
            </a:r>
          </a:p>
          <a:p>
            <a:pPr lvl="1"/>
            <a:r>
              <a:rPr lang="en-US" sz="1600" dirty="0"/>
              <a:t>`</a:t>
            </a:r>
            <a:r>
              <a:rPr lang="en-US" sz="1600" dirty="0" err="1"/>
              <a:t>click_timestamp</a:t>
            </a:r>
            <a:r>
              <a:rPr lang="en-US" sz="1600" dirty="0"/>
              <a:t>`: The timestamp of the interaction.</a:t>
            </a:r>
          </a:p>
          <a:p>
            <a:pPr lvl="1"/>
            <a:r>
              <a:rPr lang="en-US" sz="1600" dirty="0"/>
              <a:t>`</a:t>
            </a:r>
            <a:r>
              <a:rPr lang="en-US" sz="1600" dirty="0" err="1"/>
              <a:t>click_environment</a:t>
            </a:r>
            <a:r>
              <a:rPr lang="en-US" sz="1600" dirty="0"/>
              <a:t>`: The environment in which the interaction occurred (e.g., web, mobile</a:t>
            </a:r>
          </a:p>
          <a:p>
            <a:pPr lvl="1"/>
            <a:r>
              <a:rPr lang="en-US" sz="1600" dirty="0"/>
              <a:t>`</a:t>
            </a:r>
            <a:r>
              <a:rPr lang="en-US" sz="1600" dirty="0" err="1"/>
              <a:t>click_deviceGroup</a:t>
            </a:r>
            <a:r>
              <a:rPr lang="en-US" sz="1600" dirty="0"/>
              <a:t>`: The type of device used for the interaction (e.g., desktop, mobile).</a:t>
            </a:r>
          </a:p>
          <a:p>
            <a:pPr lvl="1"/>
            <a:r>
              <a:rPr lang="en-US" sz="1600" dirty="0"/>
              <a:t>`</a:t>
            </a:r>
            <a:r>
              <a:rPr lang="en-US" sz="1600" dirty="0" err="1"/>
              <a:t>click_os</a:t>
            </a:r>
            <a:r>
              <a:rPr lang="en-US" sz="1600" dirty="0"/>
              <a:t>`: The operating system used for the interaction (e.g., Windows, macOS, Android).</a:t>
            </a:r>
          </a:p>
          <a:p>
            <a:pPr lvl="1"/>
            <a:r>
              <a:rPr lang="en-US" sz="1600" dirty="0"/>
              <a:t>`</a:t>
            </a:r>
            <a:r>
              <a:rPr lang="en-US" sz="1600" dirty="0" err="1"/>
              <a:t>click_country</a:t>
            </a:r>
            <a:r>
              <a:rPr lang="en-US" sz="1600" dirty="0"/>
              <a:t>`: The country from which the interaction originated.</a:t>
            </a:r>
          </a:p>
          <a:p>
            <a:pPr lvl="1"/>
            <a:r>
              <a:rPr lang="en-US" sz="1600" dirty="0"/>
              <a:t>`</a:t>
            </a:r>
            <a:r>
              <a:rPr lang="en-US" sz="1600" dirty="0" err="1"/>
              <a:t>click_region</a:t>
            </a:r>
            <a:r>
              <a:rPr lang="en-US" sz="1600" dirty="0"/>
              <a:t>`: The region from which the interaction originated.</a:t>
            </a:r>
          </a:p>
          <a:p>
            <a:pPr lvl="1"/>
            <a:r>
              <a:rPr lang="en-US" sz="1600" dirty="0"/>
              <a:t>`</a:t>
            </a:r>
            <a:r>
              <a:rPr lang="en-US" sz="1600" dirty="0" err="1"/>
              <a:t>click_referrer_type</a:t>
            </a:r>
            <a:r>
              <a:rPr lang="en-US" sz="1600" dirty="0"/>
              <a:t>`: The type of referrer for the interaction (e.g., direct, search engine).</a:t>
            </a:r>
          </a:p>
          <a:p>
            <a:pPr lvl="1"/>
            <a:r>
              <a:rPr lang="en-US" sz="1600" dirty="0"/>
              <a:t>`</a:t>
            </a:r>
            <a:r>
              <a:rPr lang="en-US" sz="1600" dirty="0" err="1"/>
              <a:t>click_hour</a:t>
            </a:r>
            <a:r>
              <a:rPr lang="en-US" sz="1600" dirty="0"/>
              <a:t>`: The hour of the day when the interaction occurred.</a:t>
            </a:r>
          </a:p>
          <a:p>
            <a:pPr lvl="1"/>
            <a:r>
              <a:rPr lang="en-US" sz="1600" dirty="0"/>
              <a:t>`</a:t>
            </a:r>
            <a:r>
              <a:rPr lang="en-US" sz="1600" dirty="0" err="1"/>
              <a:t>click_day</a:t>
            </a:r>
            <a:r>
              <a:rPr lang="en-US" sz="1600" dirty="0"/>
              <a:t>`: The day of the week when the interaction occurred.</a:t>
            </a:r>
          </a:p>
          <a:p>
            <a:pPr lvl="1"/>
            <a:r>
              <a:rPr lang="en-US" sz="1600" dirty="0"/>
              <a:t>`</a:t>
            </a:r>
            <a:r>
              <a:rPr lang="en-US" sz="1600" dirty="0" err="1"/>
              <a:t>click_month</a:t>
            </a:r>
            <a:r>
              <a:rPr lang="en-US" sz="1600" dirty="0"/>
              <a:t>`: The month when the interaction occurred.</a:t>
            </a:r>
          </a:p>
          <a:p>
            <a:pPr lvl="1"/>
            <a:r>
              <a:rPr lang="en-US" sz="1600" dirty="0"/>
              <a:t>`</a:t>
            </a:r>
            <a:r>
              <a:rPr lang="en-US" sz="1600" dirty="0" err="1"/>
              <a:t>click_year</a:t>
            </a:r>
            <a:r>
              <a:rPr lang="en-US" sz="1600" dirty="0"/>
              <a:t>`: The year when the interaction occurred.</a:t>
            </a:r>
          </a:p>
          <a:p>
            <a:r>
              <a:rPr lang="en-US" sz="1600" dirty="0"/>
              <a:t>The `</a:t>
            </a:r>
            <a:r>
              <a:rPr lang="en-US" sz="1600" dirty="0" err="1"/>
              <a:t>articles_metadata</a:t>
            </a:r>
            <a:r>
              <a:rPr lang="en-US" sz="1600" dirty="0"/>
              <a:t>` </a:t>
            </a:r>
            <a:r>
              <a:rPr lang="en-US" sz="1600" dirty="0" err="1"/>
              <a:t>DataFrame</a:t>
            </a:r>
            <a:r>
              <a:rPr lang="en-US" sz="1600" dirty="0"/>
              <a:t> has the following columns:</a:t>
            </a:r>
          </a:p>
          <a:p>
            <a:pPr lvl="1"/>
            <a:r>
              <a:rPr lang="en-US" sz="1600" dirty="0"/>
              <a:t>`</a:t>
            </a:r>
            <a:r>
              <a:rPr lang="en-US" sz="1600" dirty="0" err="1"/>
              <a:t>article_id</a:t>
            </a:r>
            <a:r>
              <a:rPr lang="en-US" sz="1600" dirty="0"/>
              <a:t>`: The ID of the item.</a:t>
            </a:r>
          </a:p>
          <a:p>
            <a:pPr lvl="1"/>
            <a:r>
              <a:rPr lang="en-US" sz="1600" dirty="0"/>
              <a:t>`</a:t>
            </a:r>
            <a:r>
              <a:rPr lang="en-US" sz="1600" dirty="0" err="1"/>
              <a:t>category_id</a:t>
            </a:r>
            <a:r>
              <a:rPr lang="en-US" sz="1600" dirty="0"/>
              <a:t>`: The ID of the category to which the item belongs.</a:t>
            </a:r>
          </a:p>
          <a:p>
            <a:pPr lvl="1"/>
            <a:r>
              <a:rPr lang="en-US" sz="1600" dirty="0"/>
              <a:t>`</a:t>
            </a:r>
            <a:r>
              <a:rPr lang="en-US" sz="1600" dirty="0" err="1"/>
              <a:t>created_at</a:t>
            </a:r>
            <a:r>
              <a:rPr lang="en-US" sz="1600" dirty="0"/>
              <a:t>`: The timestamp when the item was created.</a:t>
            </a:r>
          </a:p>
          <a:p>
            <a:pPr lvl="1"/>
            <a:r>
              <a:rPr lang="en-US" sz="1600" dirty="0"/>
              <a:t>`</a:t>
            </a:r>
            <a:r>
              <a:rPr lang="en-US" sz="1600" dirty="0" err="1"/>
              <a:t>publisher_id</a:t>
            </a:r>
            <a:r>
              <a:rPr lang="en-US" sz="1600" dirty="0"/>
              <a:t>`: The ID of the publisher of the item.</a:t>
            </a:r>
          </a:p>
          <a:p>
            <a:pPr lvl="1"/>
            <a:r>
              <a:rPr lang="en-US" sz="1600" dirty="0"/>
              <a:t>`</a:t>
            </a:r>
            <a:r>
              <a:rPr lang="en-US" sz="1600" dirty="0" err="1"/>
              <a:t>words_count</a:t>
            </a:r>
            <a:r>
              <a:rPr lang="en-US" sz="1600" dirty="0"/>
              <a:t>`: The number of words in the item.</a:t>
            </a:r>
          </a:p>
          <a:p>
            <a:r>
              <a:rPr lang="en-US" sz="1600" dirty="0"/>
              <a:t>## Data Preparation</a:t>
            </a:r>
          </a:p>
          <a:p>
            <a:r>
              <a:rPr lang="en-US" sz="1600" dirty="0"/>
              <a:t>We start by loading the relevant data files and prepare the data for analysis and modeling. We will read in</a:t>
            </a:r>
            <a:br>
              <a:rPr lang="en-US" sz="1600" dirty="0"/>
            </a:br>
            <a:r>
              <a:rPr lang="en-US" sz="1600" dirty="0"/>
              <a:t>the data from the CSV files, display the shape, columns, data types, unique values, and missing values. We</a:t>
            </a:r>
            <a:br>
              <a:rPr lang="en-US" sz="1600" dirty="0"/>
            </a:br>
            <a:r>
              <a:rPr lang="en-US" sz="1600" dirty="0"/>
              <a:t>will also analyze the number of clicks per user, article, session, and other features such as user type,</a:t>
            </a:r>
            <a:br>
              <a:rPr lang="en-US" sz="1600" dirty="0"/>
            </a:br>
            <a:r>
              <a:rPr lang="en-US" sz="1600" dirty="0"/>
              <a:t>location, device, browser, operating system, and language.</a:t>
            </a:r>
          </a:p>
          <a:p>
            <a:r>
              <a:rPr lang="en-US" sz="1600" dirty="0"/>
              <a:t>We will also visualize the distribution of words per article and the number of clicks per session size and</a:t>
            </a:r>
            <a:br>
              <a:rPr lang="en-US" sz="1600" dirty="0"/>
            </a:br>
            <a:r>
              <a:rPr lang="en-US" sz="1600" dirty="0"/>
              <a:t>hour.</a:t>
            </a:r>
          </a:p>
          <a:p>
            <a:r>
              <a:rPr lang="en-US" sz="1600" dirty="0"/>
              <a:t>## Data Exploration and Recommender System</a:t>
            </a:r>
          </a:p>
          <a:p>
            <a:r>
              <a:rPr lang="en-US" sz="1600" dirty="0"/>
              <a:t>In this section, we will explore the data to understand its structure and contents. We will also build a</a:t>
            </a:r>
            <a:br>
              <a:rPr lang="en-US" sz="1600" dirty="0"/>
            </a:br>
            <a:r>
              <a:rPr lang="en-US" sz="1600" dirty="0"/>
              <a:t>recommender system using collaborative filtering. The goal is to recommend articles to users based on their</a:t>
            </a:r>
            <a:br>
              <a:rPr lang="en-US" sz="1600" dirty="0"/>
            </a:br>
            <a:r>
              <a:rPr lang="en-US" sz="1600" dirty="0"/>
              <a:t>past interactions and the features of the articles.</a:t>
            </a:r>
          </a:p>
          <a:p>
            <a:r>
              <a:rPr lang="en-US" sz="1600" dirty="0"/>
              <a:t>In this notebook, we will explore the data and build a recommender system using collaborative filtering.</a:t>
            </a:r>
          </a:p>
          <a:p>
            <a:endParaRPr lang="en-US" dirty="0"/>
          </a:p>
        </p:txBody>
      </p:sp>
      <p:sp>
        <p:nvSpPr>
          <p:cNvPr id="4" name="Slide Number Placeholder 3"/>
          <p:cNvSpPr>
            <a:spLocks noGrp="1"/>
          </p:cNvSpPr>
          <p:nvPr>
            <p:ph type="sldNum" sz="quarter" idx="5"/>
          </p:nvPr>
        </p:nvSpPr>
        <p:spPr/>
        <p:txBody>
          <a:bodyPr/>
          <a:lstStyle/>
          <a:p>
            <a:fld id="{AEFC8D55-CF63-4647-ACBF-0A250CBCD3CE}" type="slidenum">
              <a:rPr lang="en-US" smtClean="0"/>
              <a:t>7</a:t>
            </a:fld>
            <a:endParaRPr lang="en-US"/>
          </a:p>
        </p:txBody>
      </p:sp>
    </p:spTree>
    <p:extLst>
      <p:ext uri="{BB962C8B-B14F-4D97-AF65-F5344CB8AC3E}">
        <p14:creationId xmlns:p14="http://schemas.microsoft.com/office/powerpoint/2010/main" val="3295794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Recommender System Project</a:t>
            </a:r>
          </a:p>
        </p:txBody>
      </p:sp>
      <p:sp>
        <p:nvSpPr>
          <p:cNvPr id="3" name="Subtitle 2"/>
          <p:cNvSpPr>
            <a:spLocks noGrp="1"/>
          </p:cNvSpPr>
          <p:nvPr>
            <p:ph type="subTitle" idx="1"/>
          </p:nvPr>
        </p:nvSpPr>
        <p:spPr/>
        <p:txBody>
          <a:bodyPr/>
          <a:lstStyle/>
          <a:p>
            <a:r>
              <a:rPr lang="en-US" dirty="0"/>
              <a:t>Sep. 2025</a:t>
            </a:r>
          </a:p>
          <a:p>
            <a:r>
              <a:rPr lang="en-US" dirty="0"/>
              <a:t>Philip</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Session Size</a:t>
            </a:r>
            <a:endParaRPr dirty="0"/>
          </a:p>
        </p:txBody>
      </p:sp>
      <p:pic>
        <p:nvPicPr>
          <p:cNvPr id="4" name="Picture 3" descr="tmpzeypo4eq.png"/>
          <p:cNvPicPr>
            <a:picLocks noChangeAspect="1"/>
          </p:cNvPicPr>
          <p:nvPr/>
        </p:nvPicPr>
        <p:blipFill>
          <a:blip r:embed="rId2"/>
          <a:stretch>
            <a:fillRect/>
          </a:stretch>
        </p:blipFill>
        <p:spPr>
          <a:xfrm>
            <a:off x="573923" y="1417638"/>
            <a:ext cx="7806284" cy="481779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4776" y="705261"/>
            <a:ext cx="8229600" cy="1143000"/>
          </a:xfrm>
        </p:spPr>
        <p:txBody>
          <a:bodyPr>
            <a:normAutofit fontScale="90000"/>
          </a:bodyPr>
          <a:lstStyle/>
          <a:p>
            <a:r>
              <a:rPr dirty="0"/>
              <a:t>Singu</a:t>
            </a:r>
            <a:r>
              <a:rPr lang="en-US" dirty="0"/>
              <a:t>l</a:t>
            </a:r>
            <a:r>
              <a:rPr dirty="0"/>
              <a:t>ar Value Decomposition (SVD) </a:t>
            </a:r>
          </a:p>
        </p:txBody>
      </p:sp>
      <p:sp>
        <p:nvSpPr>
          <p:cNvPr id="3" name="Content Placeholder 2"/>
          <p:cNvSpPr>
            <a:spLocks noGrp="1"/>
          </p:cNvSpPr>
          <p:nvPr>
            <p:ph idx="1"/>
          </p:nvPr>
        </p:nvSpPr>
        <p:spPr/>
        <p:txBody>
          <a:bodyPr>
            <a:normAutofit fontScale="47500" lnSpcReduction="20000"/>
          </a:bodyPr>
          <a:lstStyle/>
          <a:p>
            <a:endParaRPr dirty="0"/>
          </a:p>
          <a:p>
            <a:r>
              <a:rPr dirty="0"/>
              <a:t>Using matrix factorization, we can create a user-item matrix that represents the interactions between users</a:t>
            </a:r>
            <a:br>
              <a:rPr dirty="0"/>
            </a:br>
            <a:r>
              <a:rPr dirty="0"/>
              <a:t>and items. This matrix can be used to calculate the similarity between users or items, which can then be used</a:t>
            </a:r>
            <a:br>
              <a:rPr dirty="0"/>
            </a:br>
            <a:r>
              <a:rPr dirty="0"/>
              <a:t>to make recommendations.</a:t>
            </a:r>
          </a:p>
          <a:p>
            <a:r>
              <a:rPr dirty="0"/>
              <a:t>The SVD (Singular Value Decomposition) approach is a powerful technique for collaborative filtering. It</a:t>
            </a:r>
            <a:br>
              <a:rPr dirty="0"/>
            </a:br>
            <a:r>
              <a:rPr dirty="0"/>
              <a:t>decomposes the user-item interaction matrix into three matrices: user features, item features, and singular</a:t>
            </a:r>
            <a:br>
              <a:rPr dirty="0"/>
            </a:br>
            <a:r>
              <a:rPr dirty="0"/>
              <a:t>values. This allows us to capture latent factors that explain the interactions between users and items. By</a:t>
            </a:r>
            <a:br>
              <a:rPr dirty="0"/>
            </a:br>
            <a:r>
              <a:rPr dirty="0"/>
              <a:t>reconstructing the user-item matrix using these latent factors, we can predict missing ratings and make</a:t>
            </a:r>
            <a:br>
              <a:rPr dirty="0"/>
            </a:br>
            <a:r>
              <a:rPr dirty="0"/>
              <a:t>personalized recommendations.</a:t>
            </a:r>
          </a:p>
          <a:p>
            <a:r>
              <a:rPr dirty="0"/>
              <a:t>Using SVD, we decompose the matrix:</a:t>
            </a:r>
          </a:p>
          <a:p>
            <a:r>
              <a:rPr dirty="0"/>
              <a:t>$$ R \</a:t>
            </a:r>
            <a:r>
              <a:rPr dirty="0" err="1"/>
              <a:t>approx</a:t>
            </a:r>
            <a:r>
              <a:rPr dirty="0"/>
              <a:t> U \Sigma V^T $$</a:t>
            </a:r>
          </a:p>
          <a:p>
            <a:r>
              <a:rPr dirty="0"/>
              <a:t>where:</a:t>
            </a:r>
          </a:p>
          <a:p>
            <a:pPr lvl="1"/>
            <a:r>
              <a:rPr dirty="0"/>
              <a:t>$R$ is the user-item interaction matrix</a:t>
            </a:r>
          </a:p>
          <a:p>
            <a:pPr lvl="1"/>
            <a:r>
              <a:rPr dirty="0"/>
              <a:t>$U$ is the user feature matrix</a:t>
            </a:r>
          </a:p>
          <a:p>
            <a:pPr lvl="1"/>
            <a:r>
              <a:rPr dirty="0"/>
              <a:t>$\Sigma$ is the diagonal matrix of singular values (also known as latent factors or importance of factor)</a:t>
            </a:r>
          </a:p>
          <a:p>
            <a:pPr lvl="1"/>
            <a:r>
              <a:rPr dirty="0"/>
              <a:t>$V^T$ is the item feature matrix</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Recommendations for 10 users</a:t>
            </a:r>
            <a:endParaRPr dirty="0"/>
          </a:p>
        </p:txBody>
      </p:sp>
      <p:sp>
        <p:nvSpPr>
          <p:cNvPr id="6" name="TextBox 5">
            <a:extLst>
              <a:ext uri="{FF2B5EF4-FFF2-40B4-BE49-F238E27FC236}">
                <a16:creationId xmlns:a16="http://schemas.microsoft.com/office/drawing/2014/main" id="{BAF1A5F4-CB4E-BB80-5FCC-A1E7D359423E}"/>
              </a:ext>
            </a:extLst>
          </p:cNvPr>
          <p:cNvSpPr txBox="1"/>
          <p:nvPr/>
        </p:nvSpPr>
        <p:spPr>
          <a:xfrm>
            <a:off x="545950" y="1628507"/>
            <a:ext cx="8052099" cy="3600986"/>
          </a:xfrm>
          <a:prstGeom prst="rect">
            <a:avLst/>
          </a:prstGeom>
          <a:noFill/>
        </p:spPr>
        <p:txBody>
          <a:bodyPr wrap="square">
            <a:spAutoFit/>
          </a:bodyPr>
          <a:lstStyle/>
          <a:p>
            <a:pPr>
              <a:defRPr sz="1200">
                <a:latin typeface="Courier New"/>
              </a:defRPr>
            </a:pPr>
            <a:r>
              <a:rPr lang="en-US" dirty="0"/>
              <a:t>Recommended articles for user 104588: [264644, 226232, 88905, 88886, 239781]</a:t>
            </a:r>
          </a:p>
          <a:p>
            <a:pPr>
              <a:defRPr sz="1200">
                <a:latin typeface="Courier New"/>
              </a:defRPr>
            </a:pPr>
            <a:endParaRPr lang="en-US" dirty="0"/>
          </a:p>
          <a:p>
            <a:pPr>
              <a:defRPr sz="1200">
                <a:latin typeface="Courier New"/>
              </a:defRPr>
            </a:pPr>
            <a:r>
              <a:rPr lang="en-US" dirty="0"/>
              <a:t>Recommended articles for user 34003: [118314, 29730, 70092, 2075, 13811]</a:t>
            </a:r>
          </a:p>
          <a:p>
            <a:pPr>
              <a:defRPr sz="1200">
                <a:latin typeface="Courier New"/>
              </a:defRPr>
            </a:pPr>
            <a:endParaRPr lang="en-US" dirty="0"/>
          </a:p>
          <a:p>
            <a:pPr>
              <a:defRPr sz="1200">
                <a:latin typeface="Courier New"/>
              </a:defRPr>
            </a:pPr>
            <a:r>
              <a:rPr lang="en-US" dirty="0"/>
              <a:t>Recommended articles for user 221092: [199118, 88886, 88887, 88894, 88893]</a:t>
            </a:r>
          </a:p>
          <a:p>
            <a:pPr>
              <a:defRPr sz="1200">
                <a:latin typeface="Courier New"/>
              </a:defRPr>
            </a:pPr>
            <a:endParaRPr lang="en-US" dirty="0"/>
          </a:p>
          <a:p>
            <a:pPr>
              <a:defRPr sz="1200">
                <a:latin typeface="Courier New"/>
              </a:defRPr>
            </a:pPr>
            <a:r>
              <a:rPr lang="en-US" dirty="0"/>
              <a:t>Recommended articles for user 107929: [226232, 72328, 88886, 264279, 88891]</a:t>
            </a:r>
          </a:p>
          <a:p>
            <a:pPr>
              <a:defRPr sz="1200">
                <a:latin typeface="Courier New"/>
              </a:defRPr>
            </a:pPr>
            <a:endParaRPr lang="en-US" dirty="0"/>
          </a:p>
          <a:p>
            <a:pPr>
              <a:defRPr sz="1200">
                <a:latin typeface="Courier New"/>
              </a:defRPr>
            </a:pPr>
            <a:r>
              <a:rPr lang="en-US" dirty="0"/>
              <a:t>Recommended articles for user 97713: [217963, 341972, 88886, 5557, 307744]</a:t>
            </a:r>
          </a:p>
          <a:p>
            <a:pPr>
              <a:defRPr sz="1200">
                <a:latin typeface="Courier New"/>
              </a:defRPr>
            </a:pPr>
            <a:endParaRPr lang="en-US" dirty="0"/>
          </a:p>
          <a:p>
            <a:pPr>
              <a:defRPr sz="1200">
                <a:latin typeface="Courier New"/>
              </a:defRPr>
            </a:pPr>
            <a:r>
              <a:rPr lang="en-US" dirty="0"/>
              <a:t>Recommended articles for user 72416: [283608, 201773, 284442, 208199, 206407]</a:t>
            </a:r>
          </a:p>
          <a:p>
            <a:pPr>
              <a:defRPr sz="1200">
                <a:latin typeface="Courier New"/>
              </a:defRPr>
            </a:pPr>
            <a:endParaRPr lang="en-US" dirty="0"/>
          </a:p>
          <a:p>
            <a:pPr>
              <a:defRPr sz="1200">
                <a:latin typeface="Courier New"/>
              </a:defRPr>
            </a:pPr>
            <a:r>
              <a:rPr lang="en-US" dirty="0"/>
              <a:t>Recommended articles for user 116208: [4395, 304640, 58019, 161988, 96141]</a:t>
            </a:r>
          </a:p>
          <a:p>
            <a:pPr>
              <a:defRPr sz="1200">
                <a:latin typeface="Courier New"/>
              </a:defRPr>
            </a:pPr>
            <a:endParaRPr lang="en-US" dirty="0"/>
          </a:p>
          <a:p>
            <a:pPr>
              <a:defRPr sz="1200">
                <a:latin typeface="Courier New"/>
              </a:defRPr>
            </a:pPr>
            <a:r>
              <a:rPr lang="en-US" dirty="0"/>
              <a:t>Recommended articles for user 141703: [88901, 88905, 88897, 88894, 88896]</a:t>
            </a:r>
          </a:p>
          <a:p>
            <a:pPr>
              <a:defRPr sz="1200">
                <a:latin typeface="Courier New"/>
              </a:defRPr>
            </a:pPr>
            <a:endParaRPr lang="en-US" dirty="0"/>
          </a:p>
          <a:p>
            <a:pPr>
              <a:defRPr sz="1200">
                <a:latin typeface="Courier New"/>
              </a:defRPr>
            </a:pPr>
            <a:r>
              <a:rPr lang="en-US" dirty="0"/>
              <a:t>Recommended articles for user 122477: [226231, 239781, 72328, 226222, 226216]</a:t>
            </a:r>
          </a:p>
          <a:p>
            <a:pPr>
              <a:defRPr sz="1200">
                <a:latin typeface="Courier New"/>
              </a:defRPr>
            </a:pPr>
            <a:endParaRPr lang="en-US" dirty="0"/>
          </a:p>
          <a:p>
            <a:pPr>
              <a:defRPr sz="1200">
                <a:latin typeface="Courier New"/>
              </a:defRPr>
            </a:pPr>
            <a:r>
              <a:rPr lang="en-US" dirty="0"/>
              <a:t>Recommended articles for user 33294: [72331, 72328, 72312, 72330, 88901]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dirty="0"/>
          </a:p>
        </p:txBody>
      </p:sp>
      <p:sp>
        <p:nvSpPr>
          <p:cNvPr id="3" name="Content Placeholder 2"/>
          <p:cNvSpPr>
            <a:spLocks noGrp="1"/>
          </p:cNvSpPr>
          <p:nvPr>
            <p:ph idx="1"/>
          </p:nvPr>
        </p:nvSpPr>
        <p:spPr/>
        <p:txBody>
          <a:bodyPr>
            <a:normAutofit fontScale="70000" lnSpcReduction="20000"/>
          </a:bodyPr>
          <a:lstStyle/>
          <a:p>
            <a:endParaRPr dirty="0"/>
          </a:p>
          <a:p>
            <a:r>
              <a:rPr dirty="0"/>
              <a:t>Recommender systems are algorithms designed to suggest items to users based on their preferences and</a:t>
            </a:r>
            <a:r>
              <a:rPr lang="en-US" dirty="0"/>
              <a:t> </a:t>
            </a:r>
            <a:r>
              <a:rPr dirty="0"/>
              <a:t>behaviors.</a:t>
            </a:r>
          </a:p>
          <a:p>
            <a:r>
              <a:rPr lang="en-US" dirty="0"/>
              <a:t>Are </a:t>
            </a:r>
            <a:r>
              <a:rPr dirty="0"/>
              <a:t>widely used in various domains, such as e-commerce, streaming services, social media, </a:t>
            </a:r>
            <a:r>
              <a:rPr lang="en-US" dirty="0"/>
              <a:t>etc. </a:t>
            </a:r>
            <a:r>
              <a:rPr dirty="0"/>
              <a:t>to enhance</a:t>
            </a:r>
            <a:r>
              <a:rPr lang="en-US" dirty="0"/>
              <a:t> </a:t>
            </a:r>
            <a:r>
              <a:rPr dirty="0"/>
              <a:t>user experience by providing personalized content.</a:t>
            </a:r>
          </a:p>
          <a:p>
            <a:r>
              <a:rPr dirty="0"/>
              <a:t>In recommender systems, machine learning models are used to predict the rating </a:t>
            </a:r>
            <a:r>
              <a:rPr lang="en-US" dirty="0" err="1"/>
              <a:t>r</a:t>
            </a:r>
            <a:r>
              <a:rPr lang="en-US" baseline="-25000" dirty="0" err="1"/>
              <a:t>ui</a:t>
            </a:r>
            <a:r>
              <a:rPr lang="en-US" dirty="0"/>
              <a:t> </a:t>
            </a:r>
            <a:r>
              <a:rPr dirty="0"/>
              <a:t>of a user </a:t>
            </a:r>
            <a:r>
              <a:rPr lang="en-US" dirty="0"/>
              <a:t>(</a:t>
            </a:r>
            <a:r>
              <a:rPr dirty="0"/>
              <a:t>u</a:t>
            </a:r>
            <a:r>
              <a:rPr lang="en-US" dirty="0"/>
              <a:t>)</a:t>
            </a:r>
            <a:r>
              <a:rPr dirty="0"/>
              <a:t> on an</a:t>
            </a:r>
            <a:r>
              <a:rPr lang="en-US" dirty="0"/>
              <a:t> </a:t>
            </a:r>
            <a:r>
              <a:rPr dirty="0"/>
              <a:t>item </a:t>
            </a:r>
            <a:r>
              <a:rPr lang="en-US" dirty="0"/>
              <a:t>(</a:t>
            </a:r>
            <a:r>
              <a:rPr dirty="0" err="1"/>
              <a:t>i</a:t>
            </a:r>
            <a:r>
              <a:rPr lang="en-US" dirty="0"/>
              <a:t>)</a:t>
            </a:r>
            <a:r>
              <a:rPr dirty="0"/>
              <a:t>. </a:t>
            </a:r>
            <a:endParaRPr lang="en-US" dirty="0"/>
          </a:p>
          <a:p>
            <a:r>
              <a:rPr dirty="0"/>
              <a:t>At inference time, item</a:t>
            </a:r>
            <a:r>
              <a:rPr lang="en-US" dirty="0"/>
              <a:t> (</a:t>
            </a:r>
            <a:r>
              <a:rPr dirty="0" err="1"/>
              <a:t>i</a:t>
            </a:r>
            <a:r>
              <a:rPr lang="en-US" dirty="0"/>
              <a:t>)</a:t>
            </a:r>
            <a:r>
              <a:rPr dirty="0"/>
              <a:t> having the highest predicted rating </a:t>
            </a:r>
            <a:r>
              <a:rPr dirty="0" err="1"/>
              <a:t>r</a:t>
            </a:r>
            <a:r>
              <a:rPr baseline="-25000" dirty="0" err="1"/>
              <a:t>ui</a:t>
            </a:r>
            <a:r>
              <a:rPr dirty="0"/>
              <a:t> is recommended to each</a:t>
            </a:r>
            <a:br>
              <a:rPr dirty="0"/>
            </a:br>
            <a:r>
              <a:rPr dirty="0"/>
              <a:t>user </a:t>
            </a:r>
            <a:r>
              <a:rPr lang="en-US" dirty="0"/>
              <a:t>(</a:t>
            </a:r>
            <a:r>
              <a:rPr dirty="0"/>
              <a:t>u</a:t>
            </a:r>
            <a:r>
              <a:rPr lang="en-US" dirty="0"/>
              <a:t>)</a:t>
            </a:r>
            <a:r>
              <a:rPr dirty="0"/>
              <a:t>.</a:t>
            </a:r>
          </a:p>
          <a:p>
            <a:r>
              <a:rPr dirty="0"/>
              <a:t>Recommender systems can be categorized into two main types:</a:t>
            </a:r>
          </a:p>
          <a:p>
            <a:pPr lvl="1"/>
            <a:r>
              <a:rPr dirty="0"/>
              <a:t>content-based filtering and</a:t>
            </a:r>
          </a:p>
          <a:p>
            <a:pPr lvl="1"/>
            <a:r>
              <a:rPr dirty="0"/>
              <a:t>collaborative filtering.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Content-Based Filtering (CBF)</a:t>
            </a:r>
          </a:p>
        </p:txBody>
      </p:sp>
      <p:sp>
        <p:nvSpPr>
          <p:cNvPr id="3" name="Content Placeholder 2"/>
          <p:cNvSpPr>
            <a:spLocks noGrp="1"/>
          </p:cNvSpPr>
          <p:nvPr>
            <p:ph idx="1"/>
          </p:nvPr>
        </p:nvSpPr>
        <p:spPr>
          <a:xfrm>
            <a:off x="457200" y="1226372"/>
            <a:ext cx="8229600" cy="5356990"/>
          </a:xfrm>
        </p:spPr>
        <p:txBody>
          <a:bodyPr>
            <a:noAutofit/>
          </a:bodyPr>
          <a:lstStyle/>
          <a:p>
            <a:endParaRPr lang="en-US" sz="1600" dirty="0"/>
          </a:p>
          <a:p>
            <a:r>
              <a:rPr lang="en-US" sz="1600" dirty="0"/>
              <a:t>C</a:t>
            </a:r>
            <a:r>
              <a:rPr sz="1600" dirty="0"/>
              <a:t>ontent-based filtering is a technique used in recommender systems that relies on the features of items to</a:t>
            </a:r>
            <a:r>
              <a:rPr lang="en-US" sz="1600" dirty="0"/>
              <a:t> </a:t>
            </a:r>
            <a:r>
              <a:rPr sz="1600" dirty="0"/>
              <a:t>make recommendations. It assumes that if a user liked an item in the past, they will likely enjoy similar</a:t>
            </a:r>
            <a:r>
              <a:rPr lang="en-US" sz="1600" dirty="0"/>
              <a:t> </a:t>
            </a:r>
            <a:r>
              <a:rPr sz="1600" dirty="0"/>
              <a:t>items in the future. </a:t>
            </a:r>
            <a:endParaRPr lang="en-US" sz="1600" dirty="0"/>
          </a:p>
          <a:p>
            <a:r>
              <a:rPr lang="en-US" sz="1600" dirty="0"/>
              <a:t>U</a:t>
            </a:r>
            <a:r>
              <a:rPr sz="1600" dirty="0"/>
              <a:t>ses item features to create a profile for each user, which is</a:t>
            </a:r>
            <a:r>
              <a:rPr lang="en-US" sz="1600" dirty="0"/>
              <a:t> </a:t>
            </a:r>
            <a:r>
              <a:rPr sz="1600" dirty="0"/>
              <a:t>then used to recommend items that match the user's preferences. </a:t>
            </a:r>
            <a:endParaRPr lang="en-US" sz="1600" dirty="0"/>
          </a:p>
          <a:p>
            <a:r>
              <a:rPr lang="en-US" sz="1600" dirty="0"/>
              <a:t>F</a:t>
            </a:r>
            <a:r>
              <a:rPr sz="1600" dirty="0"/>
              <a:t>ocuses on the attributes of items and</a:t>
            </a:r>
            <a:r>
              <a:rPr lang="en-US" sz="1600" dirty="0"/>
              <a:t> </a:t>
            </a:r>
            <a:r>
              <a:rPr sz="1600" dirty="0"/>
              <a:t>gives recommendations based on the comparison between the content of items and user preferences. </a:t>
            </a:r>
            <a:r>
              <a:rPr lang="en-US" sz="1600" dirty="0"/>
              <a:t>It </a:t>
            </a:r>
            <a:r>
              <a:rPr sz="1600" dirty="0"/>
              <a:t>uses item features to recommend additional items similar to what the user likes, based on their previous</a:t>
            </a:r>
            <a:r>
              <a:rPr lang="en-US" sz="1600" dirty="0"/>
              <a:t> </a:t>
            </a:r>
            <a:r>
              <a:rPr sz="1600" dirty="0"/>
              <a:t>actions.</a:t>
            </a:r>
          </a:p>
          <a:p>
            <a:r>
              <a:rPr sz="1600" dirty="0"/>
              <a:t>Content-based filtering can be implemented using various algorithms, such as:</a:t>
            </a:r>
          </a:p>
          <a:p>
            <a:pPr lvl="1"/>
            <a:r>
              <a:rPr sz="1600" dirty="0"/>
              <a:t>TF-IDF (Term Frequency-Inverse Document Frequency)</a:t>
            </a:r>
          </a:p>
          <a:p>
            <a:pPr lvl="1"/>
            <a:r>
              <a:rPr sz="1600" dirty="0"/>
              <a:t>Cosine similarity</a:t>
            </a:r>
          </a:p>
          <a:p>
            <a:pPr lvl="1"/>
            <a:r>
              <a:rPr sz="1600" dirty="0"/>
              <a:t>Jaccard similarity</a:t>
            </a:r>
          </a:p>
          <a:p>
            <a:pPr lvl="1"/>
            <a:r>
              <a:rPr sz="1600" dirty="0"/>
              <a:t>Euclidean distance</a:t>
            </a:r>
          </a:p>
          <a:p>
            <a:pPr lvl="1"/>
            <a:r>
              <a:rPr sz="1600" dirty="0"/>
              <a:t>Machine learning models (e.g., decision trees, support vector machines)</a:t>
            </a:r>
          </a:p>
          <a:p>
            <a:r>
              <a:rPr sz="1600" dirty="0"/>
              <a:t>Content-based filtering can be divided into two main categories:</a:t>
            </a:r>
          </a:p>
          <a:p>
            <a:pPr lvl="1"/>
            <a:r>
              <a:rPr sz="1600" dirty="0"/>
              <a:t>User-based content filtering</a:t>
            </a:r>
          </a:p>
          <a:p>
            <a:pPr lvl="1"/>
            <a:r>
              <a:rPr sz="1600" dirty="0"/>
              <a:t>Item-based content filtering</a:t>
            </a:r>
            <a:r>
              <a:rPr lang="en-US" sz="1600" dirty="0"/>
              <a:t>.</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Collaborative Filtering (CF)</a:t>
            </a:r>
          </a:p>
        </p:txBody>
      </p:sp>
      <p:sp>
        <p:nvSpPr>
          <p:cNvPr id="3" name="Content Placeholder 2"/>
          <p:cNvSpPr>
            <a:spLocks noGrp="1"/>
          </p:cNvSpPr>
          <p:nvPr>
            <p:ph idx="1"/>
          </p:nvPr>
        </p:nvSpPr>
        <p:spPr>
          <a:xfrm>
            <a:off x="457200" y="1301676"/>
            <a:ext cx="8229600" cy="5163670"/>
          </a:xfrm>
        </p:spPr>
        <p:txBody>
          <a:bodyPr>
            <a:noAutofit/>
          </a:bodyPr>
          <a:lstStyle/>
          <a:p>
            <a:r>
              <a:rPr sz="1600" dirty="0"/>
              <a:t>Collaborative Filtering is a technique relies on the interactions between</a:t>
            </a:r>
            <a:r>
              <a:rPr lang="en-US" sz="1600" dirty="0"/>
              <a:t> </a:t>
            </a:r>
            <a:r>
              <a:rPr sz="1600" dirty="0"/>
              <a:t>users and items to make recommendations. </a:t>
            </a:r>
            <a:endParaRPr lang="en-US" sz="1600" dirty="0"/>
          </a:p>
          <a:p>
            <a:r>
              <a:rPr sz="1600" dirty="0"/>
              <a:t>It makes predictions about the preference of a user by</a:t>
            </a:r>
            <a:r>
              <a:rPr lang="en-US" sz="1600" dirty="0"/>
              <a:t> </a:t>
            </a:r>
            <a:r>
              <a:rPr sz="1600" dirty="0"/>
              <a:t>collecting preferences from many users (collaborating). In general, it uses collective intelligence from a</a:t>
            </a:r>
            <a:r>
              <a:rPr lang="en-US" sz="1600" dirty="0"/>
              <a:t> </a:t>
            </a:r>
            <a:r>
              <a:rPr sz="1600" dirty="0"/>
              <a:t>group of users to recommend items to an individual. </a:t>
            </a:r>
            <a:r>
              <a:rPr lang="en-US" sz="1600" dirty="0"/>
              <a:t>It uses the past behavior of users to predict their future behavior.</a:t>
            </a:r>
          </a:p>
          <a:p>
            <a:r>
              <a:rPr sz="1600" dirty="0"/>
              <a:t>It assumes that users who have interacted with similar</a:t>
            </a:r>
            <a:r>
              <a:rPr lang="en-US" sz="1600" dirty="0"/>
              <a:t> </a:t>
            </a:r>
            <a:r>
              <a:rPr sz="1600" dirty="0"/>
              <a:t>items in the past will have similar preferences in the future. The underlying assumption is that if a person A</a:t>
            </a:r>
            <a:r>
              <a:rPr lang="en-US" sz="1600" dirty="0"/>
              <a:t> </a:t>
            </a:r>
            <a:r>
              <a:rPr sz="1600" dirty="0"/>
              <a:t>has the same opinion as person B on an issue, A is more likely to have B’s opinion on a different issue.</a:t>
            </a:r>
            <a:endParaRPr lang="en-US" sz="1600" dirty="0"/>
          </a:p>
          <a:p>
            <a:r>
              <a:rPr sz="1600" dirty="0"/>
              <a:t>It can be used to recommend items to users based on their past interactions with items, such</a:t>
            </a:r>
            <a:r>
              <a:rPr lang="en-US" sz="1600" dirty="0"/>
              <a:t> </a:t>
            </a:r>
            <a:r>
              <a:rPr sz="1600" dirty="0"/>
              <a:t>as clicks or ratings.</a:t>
            </a:r>
          </a:p>
          <a:p>
            <a:r>
              <a:rPr sz="1600" dirty="0"/>
              <a:t>CF does not require any information about the features or attributes of the items, only the user-item rating</a:t>
            </a:r>
            <a:r>
              <a:rPr lang="en-US" sz="1600" dirty="0"/>
              <a:t> </a:t>
            </a:r>
            <a:r>
              <a:rPr sz="1600" dirty="0"/>
              <a:t>matrix, and can be seen as a form of unsupervised learning, where the user's interest in new items is inferred</a:t>
            </a:r>
            <a:r>
              <a:rPr lang="en-US" sz="1600" dirty="0"/>
              <a:t> </a:t>
            </a:r>
            <a:r>
              <a:rPr sz="1600" dirty="0"/>
              <a:t>from the similarity or correlation between users or items.</a:t>
            </a:r>
          </a:p>
          <a:p>
            <a:r>
              <a:rPr sz="1600" dirty="0"/>
              <a:t>Collaborative filtering can be implemented using various algorithms, such as matrix factorization, k-nearest</a:t>
            </a:r>
            <a:r>
              <a:rPr lang="en-US" sz="1600" dirty="0"/>
              <a:t> </a:t>
            </a:r>
            <a:r>
              <a:rPr sz="1600" dirty="0"/>
              <a:t>neighbors, and deep learning-based approaches.</a:t>
            </a:r>
          </a:p>
          <a:p>
            <a:r>
              <a:rPr sz="1600" dirty="0"/>
              <a:t>Collaborative filtering can be divided into two main categories:</a:t>
            </a:r>
          </a:p>
          <a:p>
            <a:pPr lvl="1"/>
            <a:r>
              <a:rPr sz="1600" dirty="0"/>
              <a:t>Memory-based collaborative filtering</a:t>
            </a:r>
          </a:p>
          <a:p>
            <a:pPr lvl="1"/>
            <a:r>
              <a:rPr sz="1600" dirty="0"/>
              <a:t>Model-based collaborative filtering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Hybrid Recommender Systems</a:t>
            </a:r>
          </a:p>
        </p:txBody>
      </p:sp>
      <p:sp>
        <p:nvSpPr>
          <p:cNvPr id="3" name="Content Placeholder 2"/>
          <p:cNvSpPr>
            <a:spLocks noGrp="1"/>
          </p:cNvSpPr>
          <p:nvPr>
            <p:ph idx="1"/>
          </p:nvPr>
        </p:nvSpPr>
        <p:spPr>
          <a:xfrm>
            <a:off x="457200" y="1258646"/>
            <a:ext cx="8229600" cy="5324716"/>
          </a:xfrm>
        </p:spPr>
        <p:txBody>
          <a:bodyPr>
            <a:normAutofit/>
          </a:bodyPr>
          <a:lstStyle/>
          <a:p>
            <a:r>
              <a:rPr sz="1600" dirty="0"/>
              <a:t>Hybrid recommender systems combine both content-based and collaborative filtering methods to leverage the</a:t>
            </a:r>
            <a:r>
              <a:rPr lang="en-US" sz="1600" dirty="0"/>
              <a:t> </a:t>
            </a:r>
            <a:r>
              <a:rPr sz="1600" dirty="0"/>
              <a:t>strengths of both approaches. By integrating the two methods, hybrid systems can overcome some of the</a:t>
            </a:r>
            <a:r>
              <a:rPr lang="en-US" sz="1600" dirty="0"/>
              <a:t> </a:t>
            </a:r>
            <a:r>
              <a:rPr sz="1600" dirty="0"/>
              <a:t>limitations of each individual approach, such as the cold start problem and data sparsity. </a:t>
            </a:r>
            <a:endParaRPr lang="en-US" sz="1600" dirty="0"/>
          </a:p>
          <a:p>
            <a:endParaRPr lang="en-US" sz="1600" dirty="0"/>
          </a:p>
          <a:p>
            <a:r>
              <a:rPr sz="1600" dirty="0"/>
              <a:t>Hybrid systems can</a:t>
            </a:r>
            <a:r>
              <a:rPr lang="en-US" sz="1600" dirty="0"/>
              <a:t> </a:t>
            </a:r>
            <a:r>
              <a:rPr sz="1600" dirty="0"/>
              <a:t>be implemented in various ways, such as:</a:t>
            </a:r>
            <a:endParaRPr lang="en-US" sz="1600" dirty="0"/>
          </a:p>
          <a:p>
            <a:endParaRPr sz="1600" dirty="0"/>
          </a:p>
          <a:p>
            <a:pPr lvl="1"/>
            <a:r>
              <a:rPr sz="1600" dirty="0"/>
              <a:t>Weighted hybrid: Assigning weights to the recommendations from both content-based and collaborative filtering</a:t>
            </a:r>
            <a:r>
              <a:rPr lang="en-US" sz="1600" dirty="0"/>
              <a:t> </a:t>
            </a:r>
            <a:r>
              <a:rPr sz="1600" dirty="0"/>
              <a:t>methods and combining them to generate a final recommendation list.</a:t>
            </a:r>
            <a:endParaRPr lang="en-US" sz="1600" dirty="0"/>
          </a:p>
          <a:p>
            <a:pPr lvl="1"/>
            <a:endParaRPr sz="1600" dirty="0"/>
          </a:p>
          <a:p>
            <a:pPr lvl="1"/>
            <a:r>
              <a:rPr sz="1600" dirty="0"/>
              <a:t>Switching hybrid: Using one method for certain users or items and switching to the other method for others,</a:t>
            </a:r>
            <a:r>
              <a:rPr lang="en-US" sz="1600" dirty="0"/>
              <a:t> </a:t>
            </a:r>
            <a:r>
              <a:rPr sz="1600" dirty="0"/>
              <a:t>depending on the context or available data.</a:t>
            </a:r>
            <a:endParaRPr lang="en-US" sz="1600" dirty="0"/>
          </a:p>
          <a:p>
            <a:pPr lvl="1"/>
            <a:endParaRPr sz="1600" dirty="0"/>
          </a:p>
          <a:p>
            <a:pPr lvl="1"/>
            <a:r>
              <a:rPr sz="1600" dirty="0"/>
              <a:t>Feature augmentation: Using the features from one method to enhance the input of the other method, such as</a:t>
            </a:r>
            <a:r>
              <a:rPr lang="en-US" sz="1600" dirty="0"/>
              <a:t> </a:t>
            </a:r>
            <a:r>
              <a:rPr sz="1600" dirty="0"/>
              <a:t>using item features to improve collaborative filtering recommendations.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Limitations of CBF and CF Methods</a:t>
            </a:r>
          </a:p>
        </p:txBody>
      </p:sp>
      <p:sp>
        <p:nvSpPr>
          <p:cNvPr id="3" name="Content Placeholder 2"/>
          <p:cNvSpPr>
            <a:spLocks noGrp="1"/>
          </p:cNvSpPr>
          <p:nvPr>
            <p:ph idx="1"/>
          </p:nvPr>
        </p:nvSpPr>
        <p:spPr>
          <a:xfrm>
            <a:off x="457200" y="1172584"/>
            <a:ext cx="8229600" cy="5325035"/>
          </a:xfrm>
        </p:spPr>
        <p:txBody>
          <a:bodyPr>
            <a:noAutofit/>
          </a:bodyPr>
          <a:lstStyle/>
          <a:p>
            <a:r>
              <a:rPr sz="1400" dirty="0"/>
              <a:t>While </a:t>
            </a:r>
            <a:r>
              <a:rPr lang="en-US" sz="1400" dirty="0"/>
              <a:t>CBF &amp; CF </a:t>
            </a:r>
            <a:r>
              <a:rPr sz="1400" dirty="0"/>
              <a:t>are powerful techniques, they have  limitations that can affect their performance and applicability in</a:t>
            </a:r>
            <a:r>
              <a:rPr lang="en-US" sz="1400" dirty="0"/>
              <a:t> </a:t>
            </a:r>
            <a:r>
              <a:rPr sz="1400" dirty="0"/>
              <a:t>real-world scenarios. Some of the common limitations of CBF and CF methods include:</a:t>
            </a:r>
          </a:p>
          <a:p>
            <a:pPr lvl="1"/>
            <a:r>
              <a:rPr sz="1400" b="1" dirty="0"/>
              <a:t>Cold Start Problem</a:t>
            </a:r>
            <a:r>
              <a:rPr sz="1400" dirty="0"/>
              <a:t>: Both CBF and CF struggle with new users or items that have no prior interactions or</a:t>
            </a:r>
            <a:r>
              <a:rPr lang="en-US" sz="1400" dirty="0"/>
              <a:t> </a:t>
            </a:r>
            <a:r>
              <a:rPr sz="1400" dirty="0"/>
              <a:t>ratings. CBF relies on item features, while CF relies on user-item interactions, making it difficult to</a:t>
            </a:r>
            <a:br>
              <a:rPr sz="1400" dirty="0"/>
            </a:br>
            <a:r>
              <a:rPr sz="1400" dirty="0"/>
              <a:t>recommend items to new users or recommend new items to existing users.</a:t>
            </a:r>
          </a:p>
          <a:p>
            <a:pPr lvl="1"/>
            <a:r>
              <a:rPr sz="1400" b="1" dirty="0"/>
              <a:t>Data Sparsity</a:t>
            </a:r>
            <a:r>
              <a:rPr sz="1400" dirty="0"/>
              <a:t>: The user-item interaction matrix is often sparse, meaning that most users have rated only a</a:t>
            </a:r>
            <a:r>
              <a:rPr lang="en-US" sz="1400" dirty="0"/>
              <a:t> </a:t>
            </a:r>
            <a:r>
              <a:rPr sz="1400" dirty="0"/>
              <a:t>few items, and most items have been rated by only a few users. This sparsity can lead to challenges in finding</a:t>
            </a:r>
            <a:r>
              <a:rPr lang="en-US" sz="1400" dirty="0"/>
              <a:t> </a:t>
            </a:r>
            <a:r>
              <a:rPr sz="1400" dirty="0"/>
              <a:t>similar users or items, especially for CF methods.</a:t>
            </a:r>
          </a:p>
          <a:p>
            <a:pPr lvl="1"/>
            <a:r>
              <a:rPr sz="1400" b="1" dirty="0"/>
              <a:t>Scalability</a:t>
            </a:r>
            <a:r>
              <a:rPr sz="1400" dirty="0"/>
              <a:t>: As the number of users and items increases, the computational cost of both CBF and CF methods</a:t>
            </a:r>
            <a:r>
              <a:rPr lang="en-US" sz="1400" dirty="0"/>
              <a:t> </a:t>
            </a:r>
            <a:r>
              <a:rPr sz="1400" dirty="0"/>
              <a:t>can grow significantly. This can lead to performance issues, especially in real-time recommendation scenarios.</a:t>
            </a:r>
          </a:p>
          <a:p>
            <a:pPr lvl="1"/>
            <a:r>
              <a:rPr sz="1400" b="1" dirty="0"/>
              <a:t>Overfitting</a:t>
            </a:r>
            <a:r>
              <a:rPr sz="1400" dirty="0"/>
              <a:t>: CBF can overfit to the features of items, leading to recommendations that are too similar or</a:t>
            </a:r>
            <a:r>
              <a:rPr lang="en-US" sz="1400" dirty="0"/>
              <a:t> </a:t>
            </a:r>
            <a:r>
              <a:rPr sz="1400" dirty="0"/>
              <a:t>redundant. CF can also overfit to user interactions, resulting in recommendations that do not generalize well</a:t>
            </a:r>
            <a:r>
              <a:rPr lang="en-US" sz="1400" dirty="0"/>
              <a:t> </a:t>
            </a:r>
            <a:r>
              <a:rPr sz="1400" dirty="0"/>
              <a:t>to new items or users.</a:t>
            </a:r>
          </a:p>
          <a:p>
            <a:pPr lvl="1"/>
            <a:r>
              <a:rPr sz="1400" b="1" dirty="0"/>
              <a:t>Lack of Diversity</a:t>
            </a:r>
            <a:r>
              <a:rPr sz="1400" dirty="0"/>
              <a:t>: CBF may recommend items that are too similar to the user's past interactions, leading</a:t>
            </a:r>
            <a:r>
              <a:rPr lang="en-US" sz="1400" dirty="0"/>
              <a:t> </a:t>
            </a:r>
            <a:r>
              <a:rPr sz="1400" dirty="0"/>
              <a:t>to a lack of diversity in recommendations. CF may also reinforce existing user preferences, limiting the</a:t>
            </a:r>
            <a:r>
              <a:rPr lang="en-US" sz="1400" dirty="0"/>
              <a:t> </a:t>
            </a:r>
            <a:r>
              <a:rPr sz="1400" dirty="0"/>
              <a:t>exploration of new or diverse items.</a:t>
            </a:r>
          </a:p>
          <a:p>
            <a:pPr lvl="1"/>
            <a:r>
              <a:rPr sz="1400" b="1" dirty="0"/>
              <a:t>Bias and Fairness</a:t>
            </a:r>
            <a:r>
              <a:rPr sz="1400" dirty="0"/>
              <a:t>: Both CBF and CF can suffer from biases in the data, such as popularity bias, where</a:t>
            </a:r>
            <a:br>
              <a:rPr sz="1400" dirty="0"/>
            </a:br>
            <a:r>
              <a:rPr sz="1400" dirty="0"/>
              <a:t>popular items are recommended more frequently than less popular ones. This can lead to fairness issues, where</a:t>
            </a:r>
            <a:r>
              <a:rPr lang="en-US" sz="1400" dirty="0"/>
              <a:t> </a:t>
            </a:r>
            <a:r>
              <a:rPr sz="1400" dirty="0"/>
              <a:t>certain groups of users or items are favored over others.</a:t>
            </a:r>
          </a:p>
          <a:p>
            <a:pPr lvl="1"/>
            <a:r>
              <a:rPr sz="1400" b="1" dirty="0"/>
              <a:t>Interpretability</a:t>
            </a:r>
            <a:r>
              <a:rPr sz="1400" dirty="0"/>
              <a:t>: CBF can provide more interpretable recommendations based on item features, while CF</a:t>
            </a:r>
            <a:r>
              <a:rPr lang="en-US" sz="1400" dirty="0"/>
              <a:t> </a:t>
            </a:r>
            <a:r>
              <a:rPr sz="1400" dirty="0"/>
              <a:t>methods, especially model-based approaches, can be less transparent in how recommendations are generated. This</a:t>
            </a:r>
            <a:r>
              <a:rPr lang="en-US" sz="1400" dirty="0"/>
              <a:t> </a:t>
            </a:r>
            <a:r>
              <a:rPr sz="1400" dirty="0"/>
              <a:t>can make it difficult for users to understand why certain items are recommended.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Data Set</a:t>
            </a:r>
            <a:endParaRPr dirty="0"/>
          </a:p>
        </p:txBody>
      </p:sp>
      <p:sp>
        <p:nvSpPr>
          <p:cNvPr id="3" name="Content Placeholder 2"/>
          <p:cNvSpPr>
            <a:spLocks noGrp="1"/>
          </p:cNvSpPr>
          <p:nvPr>
            <p:ph idx="1"/>
          </p:nvPr>
        </p:nvSpPr>
        <p:spPr>
          <a:xfrm>
            <a:off x="457200" y="1425706"/>
            <a:ext cx="8229600" cy="4525963"/>
          </a:xfrm>
        </p:spPr>
        <p:txBody>
          <a:bodyPr>
            <a:noAutofit/>
          </a:bodyPr>
          <a:lstStyle/>
          <a:p>
            <a:r>
              <a:rPr sz="1600" dirty="0"/>
              <a:t>The dataset used in this project is a collection of user-item interactions and item metadata. It contains</a:t>
            </a:r>
            <a:r>
              <a:rPr lang="en-US" sz="1600" dirty="0"/>
              <a:t> </a:t>
            </a:r>
            <a:r>
              <a:rPr sz="1600" dirty="0"/>
              <a:t>information about user clicks on articles, including user IDs, session IDs, article IDs, timestamps, and</a:t>
            </a:r>
            <a:r>
              <a:rPr lang="en-US" sz="1600" dirty="0"/>
              <a:t> </a:t>
            </a:r>
            <a:r>
              <a:rPr sz="1600" dirty="0"/>
              <a:t>various item features such as category ID, publisher ID, and word count.</a:t>
            </a:r>
            <a:endParaRPr lang="en-US" sz="1600" dirty="0"/>
          </a:p>
          <a:p>
            <a:endParaRPr sz="1600" dirty="0"/>
          </a:p>
          <a:p>
            <a:r>
              <a:rPr sz="1600" dirty="0"/>
              <a:t>The dataset is structured into two main Data</a:t>
            </a:r>
            <a:r>
              <a:rPr lang="en-US" sz="1600" dirty="0"/>
              <a:t>sets</a:t>
            </a:r>
            <a:r>
              <a:rPr sz="1600" dirty="0"/>
              <a:t>: </a:t>
            </a:r>
            <a:r>
              <a:rPr lang="en-US" sz="1600" dirty="0"/>
              <a:t>'</a:t>
            </a:r>
            <a:r>
              <a:rPr sz="1600" dirty="0"/>
              <a:t>clicks</a:t>
            </a:r>
            <a:r>
              <a:rPr lang="en-US" sz="1600" dirty="0"/>
              <a:t>'</a:t>
            </a:r>
            <a:r>
              <a:rPr sz="1600" dirty="0"/>
              <a:t> and </a:t>
            </a:r>
            <a:r>
              <a:rPr lang="en-US" sz="1600" dirty="0"/>
              <a:t>'</a:t>
            </a:r>
            <a:r>
              <a:rPr sz="1600" dirty="0" err="1"/>
              <a:t>articles_metadata</a:t>
            </a:r>
            <a:r>
              <a:rPr lang="en-US" sz="1600" dirty="0"/>
              <a:t>'</a:t>
            </a:r>
            <a:r>
              <a:rPr sz="1600" dirty="0"/>
              <a:t>. </a:t>
            </a:r>
            <a:endParaRPr lang="en-US" sz="1600" dirty="0"/>
          </a:p>
          <a:p>
            <a:endParaRPr lang="en-US" sz="1600" dirty="0"/>
          </a:p>
          <a:p>
            <a:r>
              <a:rPr sz="1600" dirty="0"/>
              <a:t>The </a:t>
            </a:r>
            <a:r>
              <a:rPr lang="en-US" sz="1600" dirty="0"/>
              <a:t>'</a:t>
            </a:r>
            <a:r>
              <a:rPr sz="1600" dirty="0"/>
              <a:t>clicks</a:t>
            </a:r>
            <a:r>
              <a:rPr lang="en-US" sz="1600" dirty="0"/>
              <a:t>'</a:t>
            </a:r>
            <a:r>
              <a:rPr sz="1600" dirty="0"/>
              <a:t> Data</a:t>
            </a:r>
            <a:r>
              <a:rPr lang="en-US" sz="1600" dirty="0"/>
              <a:t>set </a:t>
            </a:r>
            <a:r>
              <a:rPr sz="1600" dirty="0"/>
              <a:t>contains user-item interactions, while the </a:t>
            </a:r>
            <a:r>
              <a:rPr lang="en-US" sz="1600" dirty="0"/>
              <a:t>'</a:t>
            </a:r>
            <a:r>
              <a:rPr sz="1600" dirty="0" err="1"/>
              <a:t>articles_metadata</a:t>
            </a:r>
            <a:r>
              <a:rPr lang="en-US" sz="1600" dirty="0"/>
              <a:t>'</a:t>
            </a:r>
            <a:r>
              <a:rPr sz="1600" dirty="0"/>
              <a:t> Data</a:t>
            </a:r>
            <a:r>
              <a:rPr lang="en-US" sz="1600" dirty="0"/>
              <a:t>set</a:t>
            </a:r>
            <a:r>
              <a:rPr sz="1600" dirty="0"/>
              <a:t> contains item features. </a:t>
            </a:r>
            <a:endParaRPr lang="en-US" sz="1600" dirty="0"/>
          </a:p>
          <a:p>
            <a:endParaRPr lang="en-US" sz="1600" dirty="0"/>
          </a:p>
          <a:p>
            <a:r>
              <a:rPr sz="1600" dirty="0"/>
              <a:t>The </a:t>
            </a:r>
            <a:r>
              <a:rPr lang="en-US" sz="1600" dirty="0"/>
              <a:t>‘</a:t>
            </a:r>
            <a:r>
              <a:rPr lang="en-US" sz="1600" dirty="0" err="1"/>
              <a:t>articles_metadata</a:t>
            </a:r>
            <a:r>
              <a:rPr lang="en-US" sz="1600" dirty="0"/>
              <a:t>’ </a:t>
            </a:r>
            <a:r>
              <a:rPr sz="1600" dirty="0"/>
              <a:t>dataset</a:t>
            </a:r>
            <a:r>
              <a:rPr lang="en-US" sz="1600" dirty="0"/>
              <a:t> </a:t>
            </a:r>
            <a:r>
              <a:rPr sz="1600" dirty="0"/>
              <a:t>includes various features such as user ID, session ID, article ID, timestamps, and item metadata like category</a:t>
            </a:r>
            <a:r>
              <a:rPr lang="en-US" sz="1600" dirty="0"/>
              <a:t> </a:t>
            </a:r>
            <a:r>
              <a:rPr sz="1600" dirty="0"/>
              <a:t>ID, publisher ID, and word count.</a:t>
            </a:r>
            <a:endParaRPr lang="en-US" sz="1600" dirty="0"/>
          </a:p>
          <a:p>
            <a:endParaRPr sz="1600" dirty="0"/>
          </a:p>
          <a:p>
            <a:r>
              <a:rPr sz="1600" dirty="0"/>
              <a:t>The `clicks` Data</a:t>
            </a:r>
            <a:r>
              <a:rPr lang="en-US" sz="1600" dirty="0"/>
              <a:t>set</a:t>
            </a:r>
            <a:r>
              <a:rPr sz="1600" dirty="0"/>
              <a:t> has </a:t>
            </a:r>
            <a:r>
              <a:rPr lang="en-US" sz="1600" dirty="0"/>
              <a:t>several </a:t>
            </a:r>
            <a:r>
              <a:rPr sz="1600" dirty="0"/>
              <a:t>columns</a:t>
            </a:r>
            <a:r>
              <a:rPr lang="en-US" sz="1600" dirty="0"/>
              <a:t> such as ‘</a:t>
            </a:r>
            <a:r>
              <a:rPr sz="1600" dirty="0" err="1"/>
              <a:t>user_id</a:t>
            </a:r>
            <a:r>
              <a:rPr lang="en-US" sz="1600" dirty="0"/>
              <a:t>', ‘</a:t>
            </a:r>
            <a:r>
              <a:rPr sz="1600" dirty="0" err="1"/>
              <a:t>session_size</a:t>
            </a:r>
            <a:r>
              <a:rPr lang="en-US" sz="1600" dirty="0"/>
              <a:t>’,  ‘</a:t>
            </a:r>
            <a:r>
              <a:rPr sz="1600" dirty="0" err="1"/>
              <a:t>click_article_id</a:t>
            </a:r>
            <a:r>
              <a:rPr lang="en-US" sz="1600" dirty="0"/>
              <a:t>' among others.</a:t>
            </a:r>
            <a:endParaRP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 (EDA)</a:t>
            </a:r>
          </a:p>
        </p:txBody>
      </p:sp>
      <p:sp>
        <p:nvSpPr>
          <p:cNvPr id="3" name="Content Placeholder 2"/>
          <p:cNvSpPr>
            <a:spLocks noGrp="1"/>
          </p:cNvSpPr>
          <p:nvPr>
            <p:ph idx="1"/>
          </p:nvPr>
        </p:nvSpPr>
        <p:spPr/>
        <p:txBody>
          <a:bodyPr>
            <a:normAutofit fontScale="85000" lnSpcReduction="20000"/>
          </a:bodyPr>
          <a:lstStyle/>
          <a:p>
            <a:endParaRPr dirty="0"/>
          </a:p>
          <a:p>
            <a:r>
              <a:rPr lang="en-US" dirty="0"/>
              <a:t>E</a:t>
            </a:r>
            <a:r>
              <a:rPr dirty="0"/>
              <a:t>xamin</a:t>
            </a:r>
            <a:r>
              <a:rPr lang="en-US" dirty="0"/>
              <a:t>e</a:t>
            </a:r>
            <a:r>
              <a:rPr dirty="0"/>
              <a:t> the</a:t>
            </a:r>
            <a:r>
              <a:rPr lang="en-US" dirty="0"/>
              <a:t> </a:t>
            </a:r>
            <a:r>
              <a:rPr dirty="0"/>
              <a:t>dataset to understand its structure, identify patterns, and uncover insights. </a:t>
            </a:r>
            <a:endParaRPr lang="en-US" dirty="0"/>
          </a:p>
          <a:p>
            <a:r>
              <a:rPr dirty="0"/>
              <a:t>EDA helps in understanding the</a:t>
            </a:r>
            <a:r>
              <a:rPr lang="en-US" dirty="0"/>
              <a:t> </a:t>
            </a:r>
            <a:r>
              <a:rPr dirty="0"/>
              <a:t>data distribution, detecting anomalies, and formulating hypotheses for further analysis.</a:t>
            </a:r>
          </a:p>
          <a:p>
            <a:r>
              <a:rPr dirty="0"/>
              <a:t>We will analyze the distribution of clicks per article, user, and session, as well as the</a:t>
            </a:r>
            <a:r>
              <a:rPr lang="en-US" dirty="0"/>
              <a:t> </a:t>
            </a:r>
            <a:r>
              <a:rPr dirty="0"/>
              <a:t>distribution of clicks based on user metadata such as device, browser, operating system, and language. We will</a:t>
            </a:r>
            <a:br>
              <a:rPr dirty="0"/>
            </a:br>
            <a:r>
              <a:rPr dirty="0"/>
              <a:t>also visualize the data to better understand the relationships between different variables.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Distribution of Number of Words</a:t>
            </a:r>
            <a:endParaRPr dirty="0"/>
          </a:p>
        </p:txBody>
      </p:sp>
      <p:pic>
        <p:nvPicPr>
          <p:cNvPr id="4" name="Picture 3" descr="tmpi1ynj789.png"/>
          <p:cNvPicPr>
            <a:picLocks noChangeAspect="1"/>
          </p:cNvPicPr>
          <p:nvPr/>
        </p:nvPicPr>
        <p:blipFill>
          <a:blip r:embed="rId2"/>
          <a:stretch>
            <a:fillRect/>
          </a:stretch>
        </p:blipFill>
        <p:spPr>
          <a:xfrm>
            <a:off x="457200" y="1310061"/>
            <a:ext cx="8229600" cy="51861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TotalTime>
  <Words>3391</Words>
  <Application>Microsoft Office PowerPoint</Application>
  <PresentationFormat>On-screen Show (4:3)</PresentationFormat>
  <Paragraphs>169</Paragraphs>
  <Slides>12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Calibri</vt:lpstr>
      <vt:lpstr>Office Theme</vt:lpstr>
      <vt:lpstr>Recommender System Project</vt:lpstr>
      <vt:lpstr>Overview</vt:lpstr>
      <vt:lpstr>Content-Based Filtering (CBF)</vt:lpstr>
      <vt:lpstr>Collaborative Filtering (CF)</vt:lpstr>
      <vt:lpstr>Hybrid Recommender Systems</vt:lpstr>
      <vt:lpstr>Limitations of CBF and CF Methods</vt:lpstr>
      <vt:lpstr>The Data Set</vt:lpstr>
      <vt:lpstr>Exploratory Data Analysis (EDA)</vt:lpstr>
      <vt:lpstr>Distribution of Number of Words</vt:lpstr>
      <vt:lpstr>Distribution of Session Size</vt:lpstr>
      <vt:lpstr>Singular Value Decomposition (SVD) </vt:lpstr>
      <vt:lpstr>Recommendations for 10 users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Phil Ok</cp:lastModifiedBy>
  <cp:revision>5</cp:revision>
  <dcterms:created xsi:type="dcterms:W3CDTF">2013-01-27T09:14:16Z</dcterms:created>
  <dcterms:modified xsi:type="dcterms:W3CDTF">2025-09-04T00:36:17Z</dcterms:modified>
  <cp:category/>
</cp:coreProperties>
</file>