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7" r:id="rId11"/>
    <p:sldId id="262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7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4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3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2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5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0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0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9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6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3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is.fr/pages/l-arbre-a-paris-199" TargetMode="External"/><Relationship Id="rId2" Type="http://schemas.openxmlformats.org/officeDocument/2006/relationships/hyperlink" Target="https://opendata.paris.fr/explore/dataset/les-arbres/table/?dataChart=eyJxdWVyaWVzIjpbeyJjb25maWciOnsiZGF0YXNldCI6Imxlcy1hcmJyZXMiLCJvcHRpb25zIjp7fX0sImNoYXJ0cyI6W3siYWxpZ25Nb250aCI6dHJ1ZSwidHlwZSI6ImNvbHVtbiIsImZ1bmMiOiJBVkciLCJ5QXhpcyI6ImlkYmFzZSIsInNjaWVudGlmaWNEaXNwbGF5Ijp0cnVlLCJjb2xvciI6IiMwMDMzNjYifV0sInhBeGlzIjoidHlwZWVtcGxhY2VtZW50IiwibWF4cG9pbnRzIjo1MCwic29ydCI6IiJ9XSwidGltZXNjYWxlIjoiIiwiZGlzcGxheUxlZ2VuZCI6dHJ1ZSwiYWxpZ25Nb250aCI6dHJ1ZX0%3D&amp;disjunctive.typeemplacement&amp;disjunctive.arrondissement&amp;disjunctive.libellefrancais&amp;disjunctive.genre&amp;disjunctive.espece&amp;disjunctive.varieteoucultivar&amp;disjunctive.stadedeveloppement&amp;disjunctive.remarquable&amp;location=13,48.86844,2.30945&amp;basemap=jawg.stree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0DFC-98A4-EF17-4D3F-2BA587EA8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5"/>
            <a:ext cx="5095421" cy="1996636"/>
          </a:xfrm>
        </p:spPr>
        <p:txBody>
          <a:bodyPr>
            <a:normAutofit/>
          </a:bodyPr>
          <a:lstStyle/>
          <a:p>
            <a:r>
              <a:rPr lang="en-US" sz="5400" dirty="0"/>
              <a:t>Smart Cities- Paris, France.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9DF7-89D6-00D4-6166-994F2BF5E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/>
          </a:bodyPr>
          <a:lstStyle/>
          <a:p>
            <a:r>
              <a:rPr lang="en-US" dirty="0"/>
              <a:t>Philip Okoth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A89DE701-F057-D06C-4869-0457CB7BE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3" r="14775" b="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0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843D-C382-807E-412D-5714553A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54033"/>
            <a:ext cx="7335835" cy="694839"/>
          </a:xfrm>
        </p:spPr>
        <p:txBody>
          <a:bodyPr>
            <a:normAutofit fontScale="90000"/>
          </a:bodyPr>
          <a:lstStyle/>
          <a:p>
            <a:r>
              <a:rPr lang="en-US" dirty="0"/>
              <a:t>Tree Circumference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663-D78B-127F-F6F3-EEB944F2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58" y="901239"/>
            <a:ext cx="8670467" cy="57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4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582C-A3E4-ECC2-8340-EF8B592D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22055"/>
            <a:ext cx="7335835" cy="697143"/>
          </a:xfrm>
        </p:spPr>
        <p:txBody>
          <a:bodyPr>
            <a:normAutofit fontScale="90000"/>
          </a:bodyPr>
          <a:lstStyle/>
          <a:p>
            <a:r>
              <a:rPr lang="en-US" dirty="0"/>
              <a:t>Boxplots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B23CE9-A251-E3F8-FE7D-5213EA75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20" y="2118328"/>
            <a:ext cx="10622803" cy="44303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02C86E-63EC-5070-3DD2-F7A2E18539DA}"/>
              </a:ext>
            </a:extLst>
          </p:cNvPr>
          <p:cNvSpPr txBox="1"/>
          <p:nvPr/>
        </p:nvSpPr>
        <p:spPr>
          <a:xfrm>
            <a:off x="596149" y="148814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Plots show numerous outliers for height and circumference</a:t>
            </a:r>
          </a:p>
        </p:txBody>
      </p:sp>
    </p:spTree>
    <p:extLst>
      <p:ext uri="{BB962C8B-B14F-4D97-AF65-F5344CB8AC3E}">
        <p14:creationId xmlns:p14="http://schemas.microsoft.com/office/powerpoint/2010/main" val="48163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39A7-26DE-E972-3393-3011E93D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68119"/>
            <a:ext cx="7335835" cy="816788"/>
          </a:xfrm>
        </p:spPr>
        <p:txBody>
          <a:bodyPr/>
          <a:lstStyle/>
          <a:p>
            <a:r>
              <a:rPr lang="en-US" dirty="0"/>
              <a:t>Boxplots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1D8E-5533-C53D-BB70-E731D6B0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262384"/>
            <a:ext cx="7335835" cy="735584"/>
          </a:xfrm>
        </p:spPr>
        <p:txBody>
          <a:bodyPr/>
          <a:lstStyle/>
          <a:p>
            <a:r>
              <a:rPr lang="en-US" dirty="0"/>
              <a:t>With outliers removed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A66C7-A518-AB2F-0204-B44F4A38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1" y="1997968"/>
            <a:ext cx="11400174" cy="43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5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0726-9592-6581-A40D-E5BA8AC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D6A1-0EF8-C8C8-8288-F9DC4523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082" y="2138245"/>
            <a:ext cx="7335835" cy="3601212"/>
          </a:xfrm>
        </p:spPr>
        <p:txBody>
          <a:bodyPr/>
          <a:lstStyle/>
          <a:p>
            <a:r>
              <a:rPr lang="en-US" dirty="0"/>
              <a:t>Data was obtained from: 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Trees — Paris Data</a:t>
            </a:r>
            <a:r>
              <a:rPr lang="en-US" dirty="0"/>
              <a:t> for more information on the data visit </a:t>
            </a:r>
            <a:r>
              <a:rPr lang="en-US" dirty="0">
                <a:hlinkClick r:id="rId3"/>
              </a:rPr>
              <a:t>Everything you need to know about trees in Paris - Ville de Paris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9089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67A6F5-F47F-BD4C-9336-30E0A60EB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29613" y="0"/>
            <a:ext cx="1901686" cy="4677439"/>
            <a:chOff x="10290315" y="0"/>
            <a:chExt cx="1901686" cy="4677439"/>
          </a:xfrm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A710708-67E0-194C-9A96-FD528D207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2B6DA887-E216-1245-8F6F-B21233D9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2AE2F0EF-0001-F243-85DC-2B8812AB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491B174-1F11-D548-A885-7F98AF742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1376E2-13D4-A49E-D90C-8596B310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195187" cy="126898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BC09-0B9D-D629-FB45-37B9E9DB6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195187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city of Paris has more than 200,000 trees planted in the streets. </a:t>
            </a:r>
          </a:p>
          <a:p>
            <a:pPr>
              <a:lnSpc>
                <a:spcPct val="90000"/>
              </a:lnSpc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These trees have numerous benefits i.e. 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improve air quality.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maintain a cool temperature in the city.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help fight climate change.</a:t>
            </a:r>
          </a:p>
          <a:p>
            <a:pPr lvl="1">
              <a:lnSpc>
                <a:spcPct val="90000"/>
              </a:lnSpc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Unique location, require special approach.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rees on a road">
            <a:extLst>
              <a:ext uri="{FF2B5EF4-FFF2-40B4-BE49-F238E27FC236}">
                <a16:creationId xmlns:a16="http://schemas.microsoft.com/office/drawing/2014/main" id="{9B4EE601-6CC8-3673-DD30-D354990DF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8" r="32356"/>
          <a:stretch/>
        </p:blipFill>
        <p:spPr>
          <a:xfrm>
            <a:off x="7534655" y="1"/>
            <a:ext cx="46573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9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7DCE92A1-AB9B-652A-34D2-2DFCEE277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3" r="14775" b="1"/>
          <a:stretch/>
        </p:blipFill>
        <p:spPr>
          <a:xfrm>
            <a:off x="6030685" y="2859720"/>
            <a:ext cx="4038603" cy="3998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B1261-72B6-3171-62AC-B3466377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E216-8A38-1A99-590F-412097D1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use Python,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JupyterNoteBook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python libraries i.e., Pandas, Seaborn, matplotlib etc. to analyze the data.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Below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the steps of the analysis.</a:t>
            </a:r>
          </a:p>
          <a:p>
            <a:pPr lvl="1"/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in the data.</a:t>
            </a:r>
          </a:p>
          <a:p>
            <a:pPr lvl="1"/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 the data.</a:t>
            </a:r>
          </a:p>
          <a:p>
            <a:pPr lvl="1"/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Descriptive Statistics.</a:t>
            </a:r>
          </a:p>
          <a:p>
            <a:pPr lvl="1"/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Graphical summaries.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1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1BD0-3872-C98E-3426-69370AFB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C293-DAFA-DE0D-93F5-4CDC773F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774694"/>
            <a:ext cx="6055285" cy="39865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consisted of 18 columns (variables) and 200,137 rows (observations). Some of the variables with significant number of missing values were dropped from analysis.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B45CD-4057-9B98-D231-781CEB52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35" y="1774694"/>
            <a:ext cx="4531918" cy="429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1594F-539D-7E01-D4A6-D11A3157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8" y="4233180"/>
            <a:ext cx="4531919" cy="11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8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5C11-E5B6-C3B4-40EB-F6C094B3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E221-68FD-C20E-9D68-FD73DC577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273179" cy="36012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summaries standout.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CC1FB-D15D-B2A5-8B97-EB0F9A9A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71" y="3427355"/>
            <a:ext cx="9267145" cy="26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F3908-4B12-FEC3-171D-69A59A71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51478"/>
            <a:ext cx="6673850" cy="83099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Distribution of Trees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7E1CC7-6018-6C11-378B-1C7635DEF72E}"/>
              </a:ext>
            </a:extLst>
          </p:cNvPr>
          <p:cNvSpPr txBox="1"/>
          <p:nvPr/>
        </p:nvSpPr>
        <p:spPr>
          <a:xfrm>
            <a:off x="6579156" y="1761785"/>
            <a:ext cx="535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Approximately 50% of the trees are adult, 25% are young adult, 20% are young, and 5% are mature.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332457B-BC76-109F-8E48-40FDBC2E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2" y="1019846"/>
            <a:ext cx="5698931" cy="57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9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E316-3CEA-6545-4A5A-87878BAF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Trees by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7D6C-EE75-84DD-67D5-FE03A5BF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985" y="1791831"/>
            <a:ext cx="4291015" cy="3601212"/>
          </a:xfrm>
        </p:spPr>
        <p:txBody>
          <a:bodyPr/>
          <a:lstStyle/>
          <a:p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 trees on average are the tallest and young adult trees the shortest.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DBF18-82AA-BE7C-2F93-F7A93778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478566"/>
            <a:ext cx="7335835" cy="49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A4F4-3B02-0B3B-49C9-56CC4099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568053"/>
          </a:xfrm>
        </p:spPr>
        <p:txBody>
          <a:bodyPr>
            <a:normAutofit fontScale="90000"/>
          </a:bodyPr>
          <a:lstStyle/>
          <a:p>
            <a:r>
              <a:rPr lang="en-US" dirty="0"/>
              <a:t>Mean Circumference by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FCD4-3911-D6F0-75BF-F364DAFD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985" y="2099039"/>
            <a:ext cx="4291015" cy="12358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ature trees are the largest and young trees the smallest in circumference.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B8A00-FA48-2D3A-EC22-2F638236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59" y="1338943"/>
            <a:ext cx="7655226" cy="51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0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0A670-2178-F9AA-D5F6-9AB67957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268229"/>
            <a:ext cx="10969693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Tree Height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499AA-A24D-31A8-2644-E746C9ACB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167" y="966153"/>
            <a:ext cx="9761843" cy="55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1365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265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Neue Haas Grotesk Text Pro</vt:lpstr>
      <vt:lpstr>PunchcardVTI</vt:lpstr>
      <vt:lpstr>Smart Cities- Paris, France.</vt:lpstr>
      <vt:lpstr>Brief Introduction</vt:lpstr>
      <vt:lpstr>Analysis</vt:lpstr>
      <vt:lpstr>Data Description</vt:lpstr>
      <vt:lpstr>Descriptive Statistics</vt:lpstr>
      <vt:lpstr>Distribution of Trees</vt:lpstr>
      <vt:lpstr>Height of Trees by stage</vt:lpstr>
      <vt:lpstr>Mean Circumference by Stage</vt:lpstr>
      <vt:lpstr>Tree Height</vt:lpstr>
      <vt:lpstr>Tree Circumference</vt:lpstr>
      <vt:lpstr>Boxplots</vt:lpstr>
      <vt:lpstr>Boxplots (continued)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</dc:title>
  <dc:creator>Phil Ok</dc:creator>
  <cp:lastModifiedBy>Phil Ok</cp:lastModifiedBy>
  <cp:revision>12</cp:revision>
  <dcterms:created xsi:type="dcterms:W3CDTF">2023-12-10T17:40:05Z</dcterms:created>
  <dcterms:modified xsi:type="dcterms:W3CDTF">2023-12-12T02:29:37Z</dcterms:modified>
</cp:coreProperties>
</file>