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AB6E3C7-5731-4178-9039-BC49F211C21C}" type="datetimeFigureOut">
              <a:rPr lang="en-IN" smtClean="0"/>
              <a:t>14-03-2022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2E232F7-295F-4FC2-BB48-6434922AD8C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342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B6E3C7-5731-4178-9039-BC49F211C21C}"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E232F7-295F-4FC2-BB48-6434922AD8CA}" type="slidenum">
              <a:rPr lang="en-IN" smtClean="0"/>
              <a:t>‹#›</a:t>
            </a:fld>
            <a:endParaRPr lang="en-IN"/>
          </a:p>
        </p:txBody>
      </p:sp>
    </p:spTree>
    <p:extLst>
      <p:ext uri="{BB962C8B-B14F-4D97-AF65-F5344CB8AC3E}">
        <p14:creationId xmlns:p14="http://schemas.microsoft.com/office/powerpoint/2010/main" val="1641967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6E3C7-5731-4178-9039-BC49F211C21C}"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232F7-295F-4FC2-BB48-6434922AD8C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653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6E3C7-5731-4178-9039-BC49F211C21C}"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232F7-295F-4FC2-BB48-6434922AD8C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875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6E3C7-5731-4178-9039-BC49F211C21C}"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232F7-295F-4FC2-BB48-6434922AD8CA}" type="slidenum">
              <a:rPr lang="en-IN" smtClean="0"/>
              <a:t>‹#›</a:t>
            </a:fld>
            <a:endParaRPr lang="en-IN"/>
          </a:p>
        </p:txBody>
      </p:sp>
    </p:spTree>
    <p:extLst>
      <p:ext uri="{BB962C8B-B14F-4D97-AF65-F5344CB8AC3E}">
        <p14:creationId xmlns:p14="http://schemas.microsoft.com/office/powerpoint/2010/main" val="2393500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6E3C7-5731-4178-9039-BC49F211C21C}"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232F7-295F-4FC2-BB48-6434922AD8C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0257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6E3C7-5731-4178-9039-BC49F211C21C}"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232F7-295F-4FC2-BB48-6434922AD8C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9233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6E3C7-5731-4178-9039-BC49F211C21C}"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232F7-295F-4FC2-BB48-6434922AD8C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7512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6E3C7-5731-4178-9039-BC49F211C21C}"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232F7-295F-4FC2-BB48-6434922AD8C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321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6E3C7-5731-4178-9039-BC49F211C21C}"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232F7-295F-4FC2-BB48-6434922AD8CA}" type="slidenum">
              <a:rPr lang="en-IN" smtClean="0"/>
              <a:t>‹#›</a:t>
            </a:fld>
            <a:endParaRPr lang="en-IN"/>
          </a:p>
        </p:txBody>
      </p:sp>
    </p:spTree>
    <p:extLst>
      <p:ext uri="{BB962C8B-B14F-4D97-AF65-F5344CB8AC3E}">
        <p14:creationId xmlns:p14="http://schemas.microsoft.com/office/powerpoint/2010/main" val="146470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6E3C7-5731-4178-9039-BC49F211C21C}"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232F7-295F-4FC2-BB48-6434922AD8C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437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B6E3C7-5731-4178-9039-BC49F211C21C}"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E232F7-295F-4FC2-BB48-6434922AD8CA}" type="slidenum">
              <a:rPr lang="en-IN" smtClean="0"/>
              <a:t>‹#›</a:t>
            </a:fld>
            <a:endParaRPr lang="en-IN"/>
          </a:p>
        </p:txBody>
      </p:sp>
    </p:spTree>
    <p:extLst>
      <p:ext uri="{BB962C8B-B14F-4D97-AF65-F5344CB8AC3E}">
        <p14:creationId xmlns:p14="http://schemas.microsoft.com/office/powerpoint/2010/main" val="203017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B6E3C7-5731-4178-9039-BC49F211C21C}" type="datetimeFigureOut">
              <a:rPr lang="en-IN" smtClean="0"/>
              <a:t>14-03-2022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E232F7-295F-4FC2-BB48-6434922AD8C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04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B6E3C7-5731-4178-9039-BC49F211C21C}" type="datetimeFigureOut">
              <a:rPr lang="en-IN" smtClean="0"/>
              <a:t>14-03-2022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E232F7-295F-4FC2-BB48-6434922AD8C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877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6E3C7-5731-4178-9039-BC49F211C21C}" type="datetimeFigureOut">
              <a:rPr lang="en-IN" smtClean="0"/>
              <a:t>14-03-2022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E232F7-295F-4FC2-BB48-6434922AD8CA}" type="slidenum">
              <a:rPr lang="en-IN" smtClean="0"/>
              <a:t>‹#›</a:t>
            </a:fld>
            <a:endParaRPr lang="en-IN"/>
          </a:p>
        </p:txBody>
      </p:sp>
    </p:spTree>
    <p:extLst>
      <p:ext uri="{BB962C8B-B14F-4D97-AF65-F5344CB8AC3E}">
        <p14:creationId xmlns:p14="http://schemas.microsoft.com/office/powerpoint/2010/main" val="330092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B6E3C7-5731-4178-9039-BC49F211C21C}"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E232F7-295F-4FC2-BB48-6434922AD8C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688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B6E3C7-5731-4178-9039-BC49F211C21C}"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E232F7-295F-4FC2-BB48-6434922AD8CA}" type="slidenum">
              <a:rPr lang="en-IN" smtClean="0"/>
              <a:t>‹#›</a:t>
            </a:fld>
            <a:endParaRPr lang="en-IN"/>
          </a:p>
        </p:txBody>
      </p:sp>
    </p:spTree>
    <p:extLst>
      <p:ext uri="{BB962C8B-B14F-4D97-AF65-F5344CB8AC3E}">
        <p14:creationId xmlns:p14="http://schemas.microsoft.com/office/powerpoint/2010/main" val="1749542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B6E3C7-5731-4178-9039-BC49F211C21C}" type="datetimeFigureOut">
              <a:rPr lang="en-IN" smtClean="0"/>
              <a:t>14-03-2022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E232F7-295F-4FC2-BB48-6434922AD8CA}" type="slidenum">
              <a:rPr lang="en-IN" smtClean="0"/>
              <a:t>‹#›</a:t>
            </a:fld>
            <a:endParaRPr lang="en-IN"/>
          </a:p>
        </p:txBody>
      </p:sp>
    </p:spTree>
    <p:extLst>
      <p:ext uri="{BB962C8B-B14F-4D97-AF65-F5344CB8AC3E}">
        <p14:creationId xmlns:p14="http://schemas.microsoft.com/office/powerpoint/2010/main" val="2017148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w3schools.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2C52-9EF2-429A-9A3A-52D0E0ACA1A8}"/>
              </a:ext>
            </a:extLst>
          </p:cNvPr>
          <p:cNvSpPr>
            <a:spLocks noGrp="1"/>
          </p:cNvSpPr>
          <p:nvPr>
            <p:ph type="ctrTitle"/>
          </p:nvPr>
        </p:nvSpPr>
        <p:spPr/>
        <p:txBody>
          <a:bodyPr/>
          <a:lstStyle/>
          <a:p>
            <a:r>
              <a:rPr lang="en-IN" dirty="0"/>
              <a:t>SHOE MART</a:t>
            </a:r>
          </a:p>
        </p:txBody>
      </p:sp>
      <p:sp>
        <p:nvSpPr>
          <p:cNvPr id="3" name="Subtitle 2">
            <a:extLst>
              <a:ext uri="{FF2B5EF4-FFF2-40B4-BE49-F238E27FC236}">
                <a16:creationId xmlns:a16="http://schemas.microsoft.com/office/drawing/2014/main" id="{B8D62BB7-3C66-4F85-A474-FBFA639D786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3110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01AC95-4C60-42D4-8C34-E97D00F99B82}"/>
              </a:ext>
            </a:extLst>
          </p:cNvPr>
          <p:cNvSpPr txBox="1"/>
          <p:nvPr/>
        </p:nvSpPr>
        <p:spPr>
          <a:xfrm>
            <a:off x="847818" y="822949"/>
            <a:ext cx="6116714" cy="369332"/>
          </a:xfrm>
          <a:prstGeom prst="rect">
            <a:avLst/>
          </a:prstGeom>
          <a:noFill/>
        </p:spPr>
        <p:txBody>
          <a:bodyPr wrap="square">
            <a:spAutoFit/>
          </a:bodyPr>
          <a:lstStyle/>
          <a:p>
            <a:pPr>
              <a:tabLst>
                <a:tab pos="1813560" algn="l"/>
              </a:tabLst>
            </a:pPr>
            <a:r>
              <a:rPr lang="en-US" sz="1800" dirty="0">
                <a:effectLst/>
                <a:latin typeface="Times New Roman" panose="02020603050405020304" pitchFamily="18" charset="0"/>
                <a:ea typeface="Times New Roman" panose="02020603050405020304" pitchFamily="18" charset="0"/>
              </a:rPr>
              <a:t>Sign Up Page:</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5BFF6F6-43D9-406D-9AA2-725359DEE8FE}"/>
              </a:ext>
            </a:extLst>
          </p:cNvPr>
          <p:cNvPicPr>
            <a:picLocks noChangeAspect="1"/>
          </p:cNvPicPr>
          <p:nvPr/>
        </p:nvPicPr>
        <p:blipFill>
          <a:blip r:embed="rId2" cstate="print">
            <a:extLst>
              <a:ext uri="{28A0092B-C50C-407E-A947-70E740481C1C}">
                <a14:useLocalDpi xmlns:a14="http://schemas.microsoft.com/office/drawing/2010/main" val="0"/>
              </a:ext>
            </a:extLst>
          </a:blip>
          <a:srcRect l="2209" t="15363" r="2209" b="38547"/>
          <a:stretch>
            <a:fillRect/>
          </a:stretch>
        </p:blipFill>
        <p:spPr bwMode="auto">
          <a:xfrm>
            <a:off x="1717136" y="1192281"/>
            <a:ext cx="7440180" cy="1966478"/>
          </a:xfrm>
          <a:prstGeom prst="rect">
            <a:avLst/>
          </a:prstGeom>
          <a:noFill/>
          <a:ln>
            <a:noFill/>
          </a:ln>
        </p:spPr>
      </p:pic>
      <p:sp>
        <p:nvSpPr>
          <p:cNvPr id="6" name="TextBox 5">
            <a:extLst>
              <a:ext uri="{FF2B5EF4-FFF2-40B4-BE49-F238E27FC236}">
                <a16:creationId xmlns:a16="http://schemas.microsoft.com/office/drawing/2014/main" id="{702E7104-AED1-4227-B706-E75BAB8F932F}"/>
              </a:ext>
            </a:extLst>
          </p:cNvPr>
          <p:cNvSpPr txBox="1"/>
          <p:nvPr/>
        </p:nvSpPr>
        <p:spPr>
          <a:xfrm>
            <a:off x="847818" y="3158759"/>
            <a:ext cx="6116714" cy="458074"/>
          </a:xfrm>
          <a:prstGeom prst="rect">
            <a:avLst/>
          </a:prstGeom>
          <a:noFill/>
        </p:spPr>
        <p:txBody>
          <a:bodyPr wrap="square">
            <a:spAutoFit/>
          </a:bodyPr>
          <a:lstStyle/>
          <a:p>
            <a:pPr>
              <a:lnSpc>
                <a:spcPct val="150000"/>
              </a:lnSpc>
            </a:pPr>
            <a:r>
              <a:rPr lang="en-US" sz="1800" b="1" u="sng" spc="10" dirty="0">
                <a:solidFill>
                  <a:srgbClr val="000000"/>
                </a:solidFill>
                <a:effectLst/>
                <a:latin typeface="Times New Roman" panose="02020603050405020304" pitchFamily="18" charset="0"/>
                <a:ea typeface="Times New Roman" panose="02020603050405020304" pitchFamily="18" charset="0"/>
              </a:rPr>
              <a:t>Login Page:</a:t>
            </a:r>
            <a:endParaRPr lang="en-IN" sz="12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805E08D8-B56E-4F95-9065-1EB4493A62E3}"/>
              </a:ext>
            </a:extLst>
          </p:cNvPr>
          <p:cNvPicPr>
            <a:picLocks noChangeAspect="1"/>
          </p:cNvPicPr>
          <p:nvPr/>
        </p:nvPicPr>
        <p:blipFill>
          <a:blip r:embed="rId3" cstate="print">
            <a:extLst>
              <a:ext uri="{28A0092B-C50C-407E-A947-70E740481C1C}">
                <a14:useLocalDpi xmlns:a14="http://schemas.microsoft.com/office/drawing/2010/main" val="0"/>
              </a:ext>
            </a:extLst>
          </a:blip>
          <a:srcRect l="798" t="12289" r="2148" b="42566"/>
          <a:stretch>
            <a:fillRect/>
          </a:stretch>
        </p:blipFill>
        <p:spPr bwMode="auto">
          <a:xfrm>
            <a:off x="1717136" y="3856840"/>
            <a:ext cx="7440180" cy="1912901"/>
          </a:xfrm>
          <a:prstGeom prst="rect">
            <a:avLst/>
          </a:prstGeom>
          <a:noFill/>
          <a:ln>
            <a:noFill/>
          </a:ln>
        </p:spPr>
      </p:pic>
    </p:spTree>
    <p:extLst>
      <p:ext uri="{BB962C8B-B14F-4D97-AF65-F5344CB8AC3E}">
        <p14:creationId xmlns:p14="http://schemas.microsoft.com/office/powerpoint/2010/main" val="72847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F59D-E8D5-4B0D-AD52-533BA1E92367}"/>
              </a:ext>
            </a:extLst>
          </p:cNvPr>
          <p:cNvSpPr>
            <a:spLocks noGrp="1"/>
          </p:cNvSpPr>
          <p:nvPr>
            <p:ph type="title"/>
          </p:nvPr>
        </p:nvSpPr>
        <p:spPr/>
        <p:txBody>
          <a:bodyPr>
            <a:normAutofit fontScale="90000"/>
          </a:bodyPr>
          <a:lstStyle/>
          <a:p>
            <a:r>
              <a:rPr lang="en-US" sz="4800" b="1" dirty="0">
                <a:effectLst/>
                <a:latin typeface="Times New Roman" panose="02020603050405020304" pitchFamily="18" charset="0"/>
                <a:ea typeface="Times New Roman" panose="02020603050405020304" pitchFamily="18" charset="0"/>
              </a:rPr>
              <a:t>Conclusion</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ED513B0-04E7-4843-87F5-D681486CD152}"/>
              </a:ext>
            </a:extLst>
          </p:cNvPr>
          <p:cNvSpPr>
            <a:spLocks noGrp="1"/>
          </p:cNvSpPr>
          <p:nvPr>
            <p:ph idx="1"/>
          </p:nvPr>
        </p:nvSpPr>
        <p:spPr/>
        <p:txBody>
          <a:bodyPr>
            <a:normAutofit fontScale="62500" lnSpcReduction="20000"/>
          </a:bodyPr>
          <a:lstStyle/>
          <a:p>
            <a:pPr algn="just">
              <a:lnSpc>
                <a:spcPct val="150000"/>
              </a:lnSpc>
              <a:tabLst>
                <a:tab pos="1475105" algn="l"/>
              </a:tabLst>
            </a:pPr>
            <a:r>
              <a:rPr lang="en-US" sz="2000" dirty="0">
                <a:effectLst/>
                <a:latin typeface="Times New Roman" panose="02020603050405020304" pitchFamily="18" charset="0"/>
                <a:ea typeface="Times New Roman" panose="02020603050405020304" pitchFamily="18" charset="0"/>
              </a:rPr>
              <a:t>The project work entitled “ Shoe Mart” has been designed using JAVASCRIPT,CSS  as front end and PHP, MYSQL as back end, were in many users friendly from have been added in order to make it a user interactive application. The system is developed in such a way that the user with basic knowledge of computer can work with it easily. The system has produced the report required by the customer and fulfilled all the objectives. </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rPr>
              <a:t>Therefore, it is important to have an online platform that can be managed by admins and accessed by customers (the application). Hence, these components are essential to ensure that the application can provide the best experience to the users. Simply put, the application can be used as a powerful module that can solve customer’s problems especially finding the right vehicle in online. Also, the application can help online sellers and showroom creators to promote their products to millions of customers by injecting various products into the application. Therefore, there can be so many possibilities of what the application are capable of achieving.</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rPr>
              <a:t>The future enhancement to the system can be made as technology changes.</a:t>
            </a:r>
            <a:endParaRPr lang="en-IN" sz="20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4193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9D22-8892-4C58-9F35-1AC97743546B}"/>
              </a:ext>
            </a:extLst>
          </p:cNvPr>
          <p:cNvSpPr>
            <a:spLocks noGrp="1"/>
          </p:cNvSpPr>
          <p:nvPr>
            <p:ph type="title"/>
          </p:nvPr>
        </p:nvSpPr>
        <p:spPr/>
        <p:txBody>
          <a:bodyPr>
            <a:normAutofit fontScale="90000"/>
          </a:bodyPr>
          <a:lstStyle/>
          <a:p>
            <a:r>
              <a:rPr lang="en-US" sz="4400" b="1" dirty="0">
                <a:effectLst/>
                <a:latin typeface="Times New Roman" panose="02020603050405020304" pitchFamily="18" charset="0"/>
                <a:ea typeface="Times New Roman" panose="02020603050405020304" pitchFamily="18" charset="0"/>
              </a:rPr>
              <a:t>References</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6C32076-C87C-4D73-BDA2-7E4F3C2099C3}"/>
              </a:ext>
            </a:extLst>
          </p:cNvPr>
          <p:cNvSpPr>
            <a:spLocks noGrp="1"/>
          </p:cNvSpPr>
          <p:nvPr>
            <p:ph idx="1"/>
          </p:nvPr>
        </p:nvSpPr>
        <p:spPr/>
        <p:txBody>
          <a:bodyPr/>
          <a:lstStyle/>
          <a:p>
            <a:pPr marL="342900" lvl="0" indent="-342900">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Keeves PHP- MYSQL</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rPr>
              <a:t>Wrox</a:t>
            </a:r>
            <a:r>
              <a:rPr lang="en-US" sz="1800" dirty="0">
                <a:effectLst/>
                <a:latin typeface="Times New Roman" panose="02020603050405020304" pitchFamily="18" charset="0"/>
                <a:ea typeface="Times New Roman" panose="02020603050405020304" pitchFamily="18" charset="0"/>
              </a:rPr>
              <a:t> Press – Beginning PHP5</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Online at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www.w3schools.org</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rPr>
              <a:t>Murach’s</a:t>
            </a:r>
            <a:r>
              <a:rPr lang="en-US" sz="1800" dirty="0">
                <a:effectLst/>
                <a:latin typeface="Times New Roman" panose="02020603050405020304" pitchFamily="18" charset="0"/>
                <a:ea typeface="Times New Roman" panose="02020603050405020304" pitchFamily="18" charset="0"/>
              </a:rPr>
              <a:t>-PHP/MYSQL</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5506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73FE-68EA-4C87-9FFF-E8CCF36F332E}"/>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205195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6A39-FAC0-42DC-9EC3-D770BAEB4EB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5542CBE-2F86-4BDB-80BF-99623C164225}"/>
              </a:ext>
            </a:extLst>
          </p:cNvPr>
          <p:cNvSpPr>
            <a:spLocks noGrp="1"/>
          </p:cNvSpPr>
          <p:nvPr>
            <p:ph idx="1"/>
          </p:nvPr>
        </p:nvSpPr>
        <p:spPr/>
        <p:txBody>
          <a:bodyPr/>
          <a:lstStyle/>
          <a:p>
            <a:pPr algn="just"/>
            <a:r>
              <a:rPr lang="en-US" sz="1800" dirty="0">
                <a:effectLst/>
                <a:latin typeface="Times New Roman" panose="02020603050405020304" pitchFamily="18" charset="0"/>
                <a:ea typeface="Times New Roman" panose="02020603050405020304" pitchFamily="18" charset="0"/>
              </a:rPr>
              <a:t>The "Shoe mart"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Shoe mart, as described above, can lead to error free, secure, reliable and fast management system. It can assist the user to concentrate on their other activities rather to concentrate on the record keeping. Thus it will help organization in better utilization of resources.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4989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640E-5B78-480F-BBC9-599DB3B16DF0}"/>
              </a:ext>
            </a:extLst>
          </p:cNvPr>
          <p:cNvSpPr>
            <a:spLocks noGrp="1"/>
          </p:cNvSpPr>
          <p:nvPr>
            <p:ph type="title"/>
          </p:nvPr>
        </p:nvSpPr>
        <p:spPr/>
        <p:txBody>
          <a:bodyPr>
            <a:normAutofit fontScale="90000"/>
          </a:bodyPr>
          <a:lstStyle/>
          <a:p>
            <a:r>
              <a:rPr lang="en-US" sz="3600" b="1" dirty="0">
                <a:effectLst/>
                <a:latin typeface="Times New Roman" panose="02020603050405020304" pitchFamily="18" charset="0"/>
                <a:ea typeface="Times New Roman" panose="02020603050405020304" pitchFamily="18" charset="0"/>
              </a:rPr>
              <a:t> Problem Definition</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8F42577-AF4D-4ED4-9B6E-6D8B1D03DDA1}"/>
              </a:ext>
            </a:extLst>
          </p:cNvPr>
          <p:cNvSpPr>
            <a:spLocks noGrp="1"/>
          </p:cNvSpPr>
          <p:nvPr>
            <p:ph idx="1"/>
          </p:nvPr>
        </p:nvSpPr>
        <p:spPr/>
        <p:txBody>
          <a:bodyPr/>
          <a:lstStyle/>
          <a:p>
            <a:pPr algn="just"/>
            <a:r>
              <a:rPr lang="en-US" sz="1800" dirty="0">
                <a:effectLst/>
                <a:latin typeface="Times New Roman" panose="02020603050405020304" pitchFamily="18" charset="0"/>
                <a:ea typeface="Times New Roman" panose="02020603050405020304" pitchFamily="18" charset="0"/>
              </a:rPr>
              <a:t>The aim of this project is to develop an website of Shoe Mart is to buy products online and save the timing. A  shoe mart, who want to buy any product of their need, has to contact different Shoppers, before deciding upon a particular Product that best suit his needs, requirements and satisfaction. Moreover, most of the work involved in this development process has to be done manually which is very time consuming and cumbersome and also, it reduces the efficiency, accuracy.</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To know the facts and understanding of the problem in detail, </a:t>
            </a:r>
            <a:r>
              <a:rPr lang="en-US" sz="1800" b="1" i="1" dirty="0">
                <a:effectLst/>
                <a:latin typeface="Times New Roman" panose="02020603050405020304" pitchFamily="18" charset="0"/>
                <a:ea typeface="Times New Roman" panose="02020603050405020304" pitchFamily="18" charset="0"/>
              </a:rPr>
              <a:t>System Analysis</a:t>
            </a:r>
            <a:r>
              <a:rPr lang="en-US" sz="1800" dirty="0">
                <a:effectLst/>
                <a:latin typeface="Times New Roman" panose="02020603050405020304" pitchFamily="18" charset="0"/>
                <a:ea typeface="Times New Roman" panose="02020603050405020304" pitchFamily="18" charset="0"/>
              </a:rPr>
              <a:t> is carried out. It is the process of studying the business processes and procedures, generally referred to as business systems, to see how they can operate and whether improvement is needed</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43613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C48B-2865-42C3-9F54-DA3822DCC32F}"/>
              </a:ext>
            </a:extLst>
          </p:cNvPr>
          <p:cNvSpPr>
            <a:spLocks noGrp="1"/>
          </p:cNvSpPr>
          <p:nvPr>
            <p:ph type="title"/>
          </p:nvPr>
        </p:nvSpPr>
        <p:spPr/>
        <p:txBody>
          <a:bodyPr>
            <a:normAutofit fontScale="90000"/>
          </a:bodyPr>
          <a:lstStyle/>
          <a:p>
            <a:r>
              <a:rPr lang="en-US" sz="3600" b="1" i="1" dirty="0">
                <a:effectLst/>
                <a:latin typeface="Times New Roman" panose="02020603050405020304" pitchFamily="18" charset="0"/>
                <a:ea typeface="Times New Roman" panose="02020603050405020304" pitchFamily="18" charset="0"/>
              </a:rPr>
              <a:t>Objectives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B53F12C-C729-4A92-A5E1-D2D241B254C2}"/>
              </a:ext>
            </a:extLst>
          </p:cNvPr>
          <p:cNvSpPr>
            <a:spLocks noGrp="1"/>
          </p:cNvSpPr>
          <p:nvPr>
            <p:ph idx="1"/>
          </p:nvPr>
        </p:nvSpPr>
        <p:spPr/>
        <p:txBody>
          <a:bodyPr/>
          <a:lstStyle/>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main objective of the Project on shoe mart is to manage the details of Customer, Order, Shoes, Payment.</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 It manages all the information about Customer, Shopping Cart, Payment, Customer.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project is totally built at administrative end and thus only the administrator is guaranteed the access.</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 The purpose of the project is to build an application program to reduce the manual work for managing the Customer, Order, Shopping Cart, Shoes.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It tracks all the details about the Shoes, Payment.	</a:t>
            </a:r>
            <a:endParaRPr lang="en-IN" dirty="0"/>
          </a:p>
        </p:txBody>
      </p:sp>
    </p:spTree>
    <p:extLst>
      <p:ext uri="{BB962C8B-B14F-4D97-AF65-F5344CB8AC3E}">
        <p14:creationId xmlns:p14="http://schemas.microsoft.com/office/powerpoint/2010/main" val="343370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1085-7752-4E45-9F6C-DF511C692B42}"/>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Times New Roman" panose="02020603050405020304" pitchFamily="18" charset="0"/>
              </a:rPr>
              <a:t>Hardware and Software Requirements:</a:t>
            </a:r>
            <a:endParaRPr lang="en-IN" sz="3200" dirty="0"/>
          </a:p>
        </p:txBody>
      </p:sp>
      <p:sp>
        <p:nvSpPr>
          <p:cNvPr id="3" name="Content Placeholder 2">
            <a:extLst>
              <a:ext uri="{FF2B5EF4-FFF2-40B4-BE49-F238E27FC236}">
                <a16:creationId xmlns:a16="http://schemas.microsoft.com/office/drawing/2014/main" id="{344B54BE-53F1-44CC-BFE7-03E5C5A20243}"/>
              </a:ext>
            </a:extLst>
          </p:cNvPr>
          <p:cNvSpPr>
            <a:spLocks noGrp="1"/>
          </p:cNvSpPr>
          <p:nvPr>
            <p:ph idx="1"/>
          </p:nvPr>
        </p:nvSpPr>
        <p:spPr/>
        <p:txBody>
          <a:bodyPr/>
          <a:lstStyle/>
          <a:p>
            <a:r>
              <a:rPr lang="en-US" sz="1800" b="1" u="sng" dirty="0">
                <a:effectLst/>
                <a:latin typeface="Cambria" panose="02040503050406030204" pitchFamily="18" charset="0"/>
                <a:ea typeface="Calibri" panose="020F0502020204030204" pitchFamily="34" charset="0"/>
              </a:rPr>
              <a:t>At Developer Side</a:t>
            </a:r>
            <a:endParaRPr lang="en-IN" sz="1800" dirty="0">
              <a:effectLst/>
              <a:latin typeface="Times New Roman" panose="02020603050405020304" pitchFamily="18" charset="0"/>
              <a:ea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268AA7C0-DC3E-4857-BB76-6CD7F11BCE84}"/>
              </a:ext>
            </a:extLst>
          </p:cNvPr>
          <p:cNvGraphicFramePr>
            <a:graphicFrameLocks noGrp="1"/>
          </p:cNvGraphicFramePr>
          <p:nvPr>
            <p:extLst>
              <p:ext uri="{D42A27DB-BD31-4B8C-83A1-F6EECF244321}">
                <p14:modId xmlns:p14="http://schemas.microsoft.com/office/powerpoint/2010/main" val="1121282738"/>
              </p:ext>
            </p:extLst>
          </p:nvPr>
        </p:nvGraphicFramePr>
        <p:xfrm>
          <a:off x="1740023" y="3231472"/>
          <a:ext cx="8247356" cy="1793289"/>
        </p:xfrm>
        <a:graphic>
          <a:graphicData uri="http://schemas.openxmlformats.org/drawingml/2006/table">
            <a:tbl>
              <a:tblPr firstRow="1" firstCol="1" bandRow="1">
                <a:tableStyleId>{5C22544A-7EE6-4342-B048-85BDC9FD1C3A}</a:tableStyleId>
              </a:tblPr>
              <a:tblGrid>
                <a:gridCol w="4123224">
                  <a:extLst>
                    <a:ext uri="{9D8B030D-6E8A-4147-A177-3AD203B41FA5}">
                      <a16:colId xmlns:a16="http://schemas.microsoft.com/office/drawing/2014/main" val="1092685740"/>
                    </a:ext>
                  </a:extLst>
                </a:gridCol>
                <a:gridCol w="4124132">
                  <a:extLst>
                    <a:ext uri="{9D8B030D-6E8A-4147-A177-3AD203B41FA5}">
                      <a16:colId xmlns:a16="http://schemas.microsoft.com/office/drawing/2014/main" val="773600571"/>
                    </a:ext>
                  </a:extLst>
                </a:gridCol>
              </a:tblGrid>
              <a:tr h="1793289">
                <a:tc>
                  <a:txBody>
                    <a:bodyPr/>
                    <a:lstStyle/>
                    <a:p>
                      <a:pPr>
                        <a:lnSpc>
                          <a:spcPct val="106000"/>
                        </a:lnSpc>
                        <a:spcBef>
                          <a:spcPts val="200"/>
                        </a:spcBef>
                      </a:pPr>
                      <a:r>
                        <a:rPr lang="en-IN" sz="1200" u="sng">
                          <a:effectLst/>
                        </a:rPr>
                        <a:t>Hardware Used</a:t>
                      </a:r>
                      <a:endParaRPr lang="en-IN" sz="1100">
                        <a:effectLst/>
                      </a:endParaRPr>
                    </a:p>
                    <a:p>
                      <a:pPr marL="342900" lvl="0" indent="-342900">
                        <a:lnSpc>
                          <a:spcPct val="150000"/>
                        </a:lnSpc>
                        <a:buFont typeface="Symbol" panose="05050102010706020507" pitchFamily="18" charset="2"/>
                        <a:buChar char=""/>
                        <a:tabLst>
                          <a:tab pos="457200" algn="l"/>
                        </a:tabLst>
                      </a:pPr>
                      <a:r>
                        <a:rPr lang="en-US" sz="1200">
                          <a:effectLst/>
                        </a:rPr>
                        <a:t>Intel i3 Core Processor </a:t>
                      </a:r>
                      <a:endParaRPr lang="en-IN" sz="1100">
                        <a:effectLst/>
                      </a:endParaRPr>
                    </a:p>
                    <a:p>
                      <a:pPr marL="342900" lvl="0" indent="-342900">
                        <a:lnSpc>
                          <a:spcPct val="150000"/>
                        </a:lnSpc>
                        <a:buFont typeface="Symbol" panose="05050102010706020507" pitchFamily="18" charset="2"/>
                        <a:buChar char=""/>
                        <a:tabLst>
                          <a:tab pos="457200" algn="l"/>
                        </a:tabLst>
                      </a:pPr>
                      <a:r>
                        <a:rPr lang="en-US" sz="1200">
                          <a:effectLst/>
                        </a:rPr>
                        <a:t>500 GB Hard Disk Drive.</a:t>
                      </a:r>
                      <a:endParaRPr lang="en-IN" sz="1100">
                        <a:effectLst/>
                      </a:endParaRPr>
                    </a:p>
                    <a:p>
                      <a:pPr marL="342900" lvl="0" indent="-342900">
                        <a:lnSpc>
                          <a:spcPct val="150000"/>
                        </a:lnSpc>
                        <a:buFont typeface="Symbol" panose="05050102010706020507" pitchFamily="18" charset="2"/>
                        <a:buChar char=""/>
                        <a:tabLst>
                          <a:tab pos="457200" algn="l"/>
                        </a:tabLst>
                      </a:pPr>
                      <a:r>
                        <a:rPr lang="en-US" sz="1200">
                          <a:effectLst/>
                        </a:rPr>
                        <a:t>4GB RAM.</a:t>
                      </a:r>
                      <a:endParaRPr lang="en-IN" sz="1100">
                        <a:effectLst/>
                      </a:endParaRPr>
                    </a:p>
                    <a:p>
                      <a:pPr marL="342900" lvl="0" indent="-342900">
                        <a:lnSpc>
                          <a:spcPct val="150000"/>
                        </a:lnSpc>
                        <a:buFont typeface="Symbol" panose="05050102010706020507" pitchFamily="18" charset="2"/>
                        <a:buChar char=""/>
                        <a:tabLst>
                          <a:tab pos="457200" algn="l"/>
                        </a:tabLst>
                      </a:pPr>
                      <a:r>
                        <a:rPr lang="en-US" sz="1200">
                          <a:effectLst/>
                        </a:rPr>
                        <a:t>O.S. – Windows 10</a:t>
                      </a:r>
                      <a:endParaRPr lang="en-IN" sz="1100">
                        <a:effectLst/>
                      </a:endParaRPr>
                    </a:p>
                    <a:p>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200"/>
                        </a:spcBef>
                      </a:pPr>
                      <a:r>
                        <a:rPr lang="en-IN" sz="1200" u="sng" dirty="0">
                          <a:effectLst/>
                        </a:rPr>
                        <a:t>Software Used</a:t>
                      </a:r>
                      <a:endParaRPr lang="en-IN" sz="1100" dirty="0">
                        <a:effectLst/>
                      </a:endParaRPr>
                    </a:p>
                    <a:p>
                      <a:pPr marL="342900" lvl="0" indent="-342900">
                        <a:lnSpc>
                          <a:spcPct val="150000"/>
                        </a:lnSpc>
                        <a:buFont typeface="Symbol" panose="05050102010706020507" pitchFamily="18" charset="2"/>
                        <a:buChar char=""/>
                        <a:tabLst>
                          <a:tab pos="457200" algn="l"/>
                        </a:tabLst>
                      </a:pPr>
                      <a:r>
                        <a:rPr lang="en-US" sz="1200" dirty="0">
                          <a:effectLst/>
                        </a:rPr>
                        <a:t>WAMP SERVER</a:t>
                      </a:r>
                      <a:endParaRPr lang="en-IN" sz="1100" dirty="0">
                        <a:effectLst/>
                      </a:endParaRPr>
                    </a:p>
                    <a:p>
                      <a:pPr marL="342900" lvl="0" indent="-342900">
                        <a:lnSpc>
                          <a:spcPct val="150000"/>
                        </a:lnSpc>
                        <a:buFont typeface="Symbol" panose="05050102010706020507" pitchFamily="18" charset="2"/>
                        <a:buChar char=""/>
                        <a:tabLst>
                          <a:tab pos="457200" algn="l"/>
                        </a:tabLst>
                      </a:pPr>
                      <a:r>
                        <a:rPr lang="en-US" sz="1200" dirty="0">
                          <a:effectLst/>
                        </a:rPr>
                        <a:t>MYSQL  Database</a:t>
                      </a:r>
                      <a:endParaRPr lang="en-IN" sz="1100" dirty="0">
                        <a:effectLst/>
                      </a:endParaRPr>
                    </a:p>
                    <a:p>
                      <a:pPr marL="342900" lvl="0" indent="-342900">
                        <a:lnSpc>
                          <a:spcPct val="150000"/>
                        </a:lnSpc>
                        <a:buFont typeface="Symbol" panose="05050102010706020507" pitchFamily="18" charset="2"/>
                        <a:buChar char=""/>
                        <a:tabLst>
                          <a:tab pos="457200" algn="l"/>
                        </a:tabLst>
                      </a:pPr>
                      <a:r>
                        <a:rPr lang="en-US" sz="1200" dirty="0">
                          <a:effectLst/>
                        </a:rPr>
                        <a:t>NOTEPAD</a:t>
                      </a:r>
                      <a:endParaRPr lang="en-IN" sz="1100" dirty="0">
                        <a:effectLst/>
                      </a:endParaRPr>
                    </a:p>
                    <a:p>
                      <a:pPr marL="342900" lvl="0" indent="-342900">
                        <a:lnSpc>
                          <a:spcPct val="150000"/>
                        </a:lnSpc>
                        <a:buFont typeface="Symbol" panose="05050102010706020507" pitchFamily="18" charset="2"/>
                        <a:buChar char=""/>
                        <a:tabLst>
                          <a:tab pos="457200" algn="l"/>
                        </a:tabLst>
                      </a:pPr>
                      <a:r>
                        <a:rPr lang="en-US" sz="1200" dirty="0">
                          <a:effectLst/>
                        </a:rPr>
                        <a:t>MS PAINT</a:t>
                      </a:r>
                      <a:endParaRPr lang="en-IN" sz="1100" dirty="0">
                        <a:effectLst/>
                      </a:endParaRPr>
                    </a:p>
                    <a:p>
                      <a:r>
                        <a:rPr lang="en-US" sz="12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6665119"/>
                  </a:ext>
                </a:extLst>
              </a:tr>
            </a:tbl>
          </a:graphicData>
        </a:graphic>
      </p:graphicFrame>
    </p:spTree>
    <p:extLst>
      <p:ext uri="{BB962C8B-B14F-4D97-AF65-F5344CB8AC3E}">
        <p14:creationId xmlns:p14="http://schemas.microsoft.com/office/powerpoint/2010/main" val="290199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7CA3-FE04-457F-BEAA-A2487B43BA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123A65-C164-4B72-9474-ACDB65DD84B1}"/>
              </a:ext>
            </a:extLst>
          </p:cNvPr>
          <p:cNvSpPr>
            <a:spLocks noGrp="1"/>
          </p:cNvSpPr>
          <p:nvPr>
            <p:ph idx="1"/>
          </p:nvPr>
        </p:nvSpPr>
        <p:spPr/>
        <p:txBody>
          <a:bodyPr/>
          <a:lstStyle/>
          <a:p>
            <a:r>
              <a:rPr lang="en-US" sz="1800" b="1" u="sng" dirty="0">
                <a:effectLst/>
                <a:latin typeface="Cambria" panose="02040503050406030204" pitchFamily="18" charset="0"/>
                <a:ea typeface="Calibri" panose="020F0502020204030204" pitchFamily="34" charset="0"/>
              </a:rPr>
              <a:t>At System Users Side</a:t>
            </a:r>
            <a:endParaRPr lang="en-IN" sz="1800" dirty="0">
              <a:effectLst/>
              <a:latin typeface="Times New Roman" panose="02020603050405020304" pitchFamily="18" charset="0"/>
              <a:ea typeface="Times New Roman" panose="02020603050405020304" pitchFamily="18" charset="0"/>
            </a:endParaRPr>
          </a:p>
          <a:p>
            <a:endParaRPr lang="en-IN" dirty="0"/>
          </a:p>
        </p:txBody>
      </p:sp>
      <p:graphicFrame>
        <p:nvGraphicFramePr>
          <p:cNvPr id="5" name="Table 4">
            <a:extLst>
              <a:ext uri="{FF2B5EF4-FFF2-40B4-BE49-F238E27FC236}">
                <a16:creationId xmlns:a16="http://schemas.microsoft.com/office/drawing/2014/main" id="{E396240D-20DB-4AB2-BB50-15A82BC39912}"/>
              </a:ext>
            </a:extLst>
          </p:cNvPr>
          <p:cNvGraphicFramePr>
            <a:graphicFrameLocks noGrp="1"/>
          </p:cNvGraphicFramePr>
          <p:nvPr>
            <p:extLst>
              <p:ext uri="{D42A27DB-BD31-4B8C-83A1-F6EECF244321}">
                <p14:modId xmlns:p14="http://schemas.microsoft.com/office/powerpoint/2010/main" val="2014840703"/>
              </p:ext>
            </p:extLst>
          </p:nvPr>
        </p:nvGraphicFramePr>
        <p:xfrm>
          <a:off x="2317072" y="3089429"/>
          <a:ext cx="6644683" cy="2139519"/>
        </p:xfrm>
        <a:graphic>
          <a:graphicData uri="http://schemas.openxmlformats.org/drawingml/2006/table">
            <a:tbl>
              <a:tblPr firstRow="1" firstCol="1" bandRow="1">
                <a:tableStyleId>{5C22544A-7EE6-4342-B048-85BDC9FD1C3A}</a:tableStyleId>
              </a:tblPr>
              <a:tblGrid>
                <a:gridCol w="3321605">
                  <a:extLst>
                    <a:ext uri="{9D8B030D-6E8A-4147-A177-3AD203B41FA5}">
                      <a16:colId xmlns:a16="http://schemas.microsoft.com/office/drawing/2014/main" val="3090325740"/>
                    </a:ext>
                  </a:extLst>
                </a:gridCol>
                <a:gridCol w="3323078">
                  <a:extLst>
                    <a:ext uri="{9D8B030D-6E8A-4147-A177-3AD203B41FA5}">
                      <a16:colId xmlns:a16="http://schemas.microsoft.com/office/drawing/2014/main" val="2676344221"/>
                    </a:ext>
                  </a:extLst>
                </a:gridCol>
              </a:tblGrid>
              <a:tr h="2139519">
                <a:tc>
                  <a:txBody>
                    <a:bodyPr/>
                    <a:lstStyle/>
                    <a:p>
                      <a:pPr>
                        <a:lnSpc>
                          <a:spcPct val="115000"/>
                        </a:lnSpc>
                        <a:spcAft>
                          <a:spcPts val="300"/>
                        </a:spcAft>
                      </a:pPr>
                      <a:r>
                        <a:rPr lang="en-US" sz="1200" u="sng">
                          <a:effectLst/>
                        </a:rPr>
                        <a:t>Hardware Requirements</a:t>
                      </a:r>
                      <a:endParaRPr lang="en-IN" sz="1100">
                        <a:effectLst/>
                      </a:endParaRPr>
                    </a:p>
                    <a:p>
                      <a:pPr marL="342900" lvl="0" indent="-342900">
                        <a:lnSpc>
                          <a:spcPct val="150000"/>
                        </a:lnSpc>
                        <a:buFont typeface="Symbol" panose="05050102010706020507" pitchFamily="18" charset="2"/>
                        <a:buChar char=""/>
                        <a:tabLst>
                          <a:tab pos="457200" algn="l"/>
                        </a:tabLst>
                      </a:pPr>
                      <a:r>
                        <a:rPr lang="en-US" sz="1200">
                          <a:effectLst/>
                        </a:rPr>
                        <a:t>Intel I3 Processor </a:t>
                      </a:r>
                      <a:endParaRPr lang="en-IN" sz="1100">
                        <a:effectLst/>
                      </a:endParaRPr>
                    </a:p>
                    <a:p>
                      <a:pPr marL="342900" lvl="0" indent="-342900">
                        <a:lnSpc>
                          <a:spcPct val="150000"/>
                        </a:lnSpc>
                        <a:buFont typeface="Symbol" panose="05050102010706020507" pitchFamily="18" charset="2"/>
                        <a:buChar char=""/>
                        <a:tabLst>
                          <a:tab pos="457200" algn="l"/>
                        </a:tabLst>
                      </a:pPr>
                      <a:r>
                        <a:rPr lang="en-US" sz="1200">
                          <a:effectLst/>
                        </a:rPr>
                        <a:t>100 GB Hard Disk Drive.</a:t>
                      </a:r>
                      <a:endParaRPr lang="en-IN" sz="1100">
                        <a:effectLst/>
                      </a:endParaRPr>
                    </a:p>
                    <a:p>
                      <a:pPr marL="342900" lvl="0" indent="-342900">
                        <a:lnSpc>
                          <a:spcPct val="150000"/>
                        </a:lnSpc>
                        <a:buFont typeface="Symbol" panose="05050102010706020507" pitchFamily="18" charset="2"/>
                        <a:buChar char=""/>
                        <a:tabLst>
                          <a:tab pos="457200" algn="l"/>
                        </a:tabLst>
                      </a:pPr>
                      <a:r>
                        <a:rPr lang="en-US" sz="1200">
                          <a:effectLst/>
                        </a:rPr>
                        <a:t>2 GB RAM.</a:t>
                      </a:r>
                      <a:endParaRPr lang="en-IN" sz="1100">
                        <a:effectLst/>
                      </a:endParaRPr>
                    </a:p>
                    <a:p>
                      <a:pPr marL="342900" lvl="0" indent="-342900">
                        <a:lnSpc>
                          <a:spcPct val="150000"/>
                        </a:lnSpc>
                        <a:buFont typeface="Symbol" panose="05050102010706020507" pitchFamily="18" charset="2"/>
                        <a:buChar char=""/>
                        <a:tabLst>
                          <a:tab pos="457200" algn="l"/>
                        </a:tabLst>
                      </a:pPr>
                      <a:r>
                        <a:rPr lang="en-US" sz="1200">
                          <a:effectLst/>
                        </a:rPr>
                        <a:t>O.S. – Windows 10</a:t>
                      </a:r>
                      <a:endParaRPr lang="en-IN" sz="1100">
                        <a:effectLst/>
                      </a:endParaRPr>
                    </a:p>
                    <a:p>
                      <a:pPr>
                        <a:lnSpc>
                          <a:spcPct val="115000"/>
                        </a:lnSpc>
                        <a:spcAft>
                          <a:spcPts val="1000"/>
                        </a:spcAft>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300"/>
                        </a:spcAft>
                      </a:pPr>
                      <a:r>
                        <a:rPr lang="en-US" sz="1200" u="sng" dirty="0">
                          <a:effectLst/>
                        </a:rPr>
                        <a:t>Software Requirements</a:t>
                      </a:r>
                      <a:endParaRPr lang="en-IN" sz="1100" dirty="0">
                        <a:effectLst/>
                      </a:endParaRPr>
                    </a:p>
                    <a:p>
                      <a:pPr marL="342900" lvl="0" indent="-342900">
                        <a:lnSpc>
                          <a:spcPct val="150000"/>
                        </a:lnSpc>
                        <a:buFont typeface="Symbol" panose="05050102010706020507" pitchFamily="18" charset="2"/>
                        <a:buChar char=""/>
                        <a:tabLst>
                          <a:tab pos="457200" algn="l"/>
                        </a:tabLst>
                      </a:pPr>
                      <a:r>
                        <a:rPr lang="en-US" sz="1200" dirty="0">
                          <a:effectLst/>
                        </a:rPr>
                        <a:t>Browser (Mozilla Firefox, Google Chrome</a:t>
                      </a:r>
                      <a:endParaRPr lang="en-IN" sz="1100" dirty="0">
                        <a:effectLst/>
                      </a:endParaRPr>
                    </a:p>
                    <a:p>
                      <a:pPr marL="342900" lvl="0" indent="-342900">
                        <a:lnSpc>
                          <a:spcPct val="150000"/>
                        </a:lnSpc>
                        <a:buFont typeface="Symbol" panose="05050102010706020507" pitchFamily="18" charset="2"/>
                        <a:buChar char=""/>
                        <a:tabLst>
                          <a:tab pos="457200" algn="l"/>
                        </a:tabLst>
                      </a:pPr>
                      <a:r>
                        <a:rPr lang="en-US" sz="1200" dirty="0">
                          <a:effectLst/>
                        </a:rPr>
                        <a:t>Browser Must be JavaScript Enabled</a:t>
                      </a:r>
                      <a:endParaRPr lang="en-IN" sz="1100" dirty="0">
                        <a:effectLst/>
                      </a:endParaRPr>
                    </a:p>
                    <a:p>
                      <a:pPr marL="457200">
                        <a:lnSpc>
                          <a:spcPct val="150000"/>
                        </a:lnSpc>
                      </a:pPr>
                      <a:r>
                        <a:rPr lang="en-US" sz="12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3115818"/>
                  </a:ext>
                </a:extLst>
              </a:tr>
            </a:tbl>
          </a:graphicData>
        </a:graphic>
      </p:graphicFrame>
    </p:spTree>
    <p:extLst>
      <p:ext uri="{BB962C8B-B14F-4D97-AF65-F5344CB8AC3E}">
        <p14:creationId xmlns:p14="http://schemas.microsoft.com/office/powerpoint/2010/main" val="368850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
            <a:extLst>
              <a:ext uri="{FF2B5EF4-FFF2-40B4-BE49-F238E27FC236}">
                <a16:creationId xmlns:a16="http://schemas.microsoft.com/office/drawing/2014/main" id="{5C048EE3-07F1-4D84-BAAD-E16A1924B77F}"/>
              </a:ext>
            </a:extLst>
          </p:cNvPr>
          <p:cNvPicPr>
            <a:picLocks noChangeAspect="1"/>
          </p:cNvPicPr>
          <p:nvPr/>
        </p:nvPicPr>
        <p:blipFill>
          <a:blip r:embed="rId2">
            <a:extLst>
              <a:ext uri="{28A0092B-C50C-407E-A947-70E740481C1C}">
                <a14:useLocalDpi xmlns:a14="http://schemas.microsoft.com/office/drawing/2010/main" val="0"/>
              </a:ext>
            </a:extLst>
          </a:blip>
          <a:srcRect t="3448" b="-2206"/>
          <a:stretch>
            <a:fillRect/>
          </a:stretch>
        </p:blipFill>
        <p:spPr bwMode="auto">
          <a:xfrm>
            <a:off x="2681057" y="630315"/>
            <a:ext cx="7244178" cy="5442011"/>
          </a:xfrm>
          <a:prstGeom prst="rect">
            <a:avLst/>
          </a:prstGeom>
          <a:noFill/>
          <a:ln>
            <a:noFill/>
          </a:ln>
        </p:spPr>
      </p:pic>
      <p:sp>
        <p:nvSpPr>
          <p:cNvPr id="4" name="TextBox 3">
            <a:extLst>
              <a:ext uri="{FF2B5EF4-FFF2-40B4-BE49-F238E27FC236}">
                <a16:creationId xmlns:a16="http://schemas.microsoft.com/office/drawing/2014/main" id="{1A1303BC-2244-4570-BC37-84DCDB61DD38}"/>
              </a:ext>
            </a:extLst>
          </p:cNvPr>
          <p:cNvSpPr txBox="1"/>
          <p:nvPr/>
        </p:nvSpPr>
        <p:spPr>
          <a:xfrm>
            <a:off x="1140781" y="785674"/>
            <a:ext cx="6116714" cy="457754"/>
          </a:xfrm>
          <a:prstGeom prst="rect">
            <a:avLst/>
          </a:prstGeom>
          <a:noFill/>
        </p:spPr>
        <p:txBody>
          <a:bodyPr wrap="square">
            <a:spAutoFit/>
          </a:bodyPr>
          <a:lstStyle/>
          <a:p>
            <a:pPr algn="just">
              <a:lnSpc>
                <a:spcPct val="150000"/>
              </a:lnSpc>
            </a:pPr>
            <a:r>
              <a:rPr lang="en-US" sz="1800" b="1" dirty="0">
                <a:effectLst/>
                <a:latin typeface="Cambria" panose="02040503050406030204" pitchFamily="18" charset="0"/>
                <a:ea typeface="Times New Roman" panose="02020603050405020304" pitchFamily="18" charset="0"/>
              </a:rPr>
              <a:t>E-R Diagram</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8165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949413-CB84-4AC8-AC55-56B7F929896D}"/>
              </a:ext>
            </a:extLst>
          </p:cNvPr>
          <p:cNvSpPr txBox="1"/>
          <p:nvPr/>
        </p:nvSpPr>
        <p:spPr>
          <a:xfrm>
            <a:off x="972105" y="730627"/>
            <a:ext cx="6116714" cy="873572"/>
          </a:xfrm>
          <a:prstGeom prst="rect">
            <a:avLst/>
          </a:prstGeom>
          <a:noFill/>
        </p:spPr>
        <p:txBody>
          <a:bodyPr wrap="square">
            <a:spAutoFit/>
          </a:bodyPr>
          <a:lstStyle/>
          <a:p>
            <a:pPr>
              <a:lnSpc>
                <a:spcPct val="150000"/>
              </a:lnSpc>
            </a:pPr>
            <a:r>
              <a:rPr lang="en-US" sz="1800" b="1" spc="10" dirty="0">
                <a:solidFill>
                  <a:srgbClr val="000000"/>
                </a:solidFill>
                <a:effectLst/>
                <a:latin typeface="Times New Roman" panose="02020603050405020304" pitchFamily="18" charset="0"/>
                <a:ea typeface="Times New Roman" panose="02020603050405020304" pitchFamily="18" charset="0"/>
              </a:rPr>
              <a:t>SCREENSHOTS:</a:t>
            </a:r>
            <a:endParaRPr lang="en-IN" sz="1200" dirty="0">
              <a:effectLst/>
              <a:latin typeface="Times New Roman" panose="02020603050405020304" pitchFamily="18" charset="0"/>
              <a:ea typeface="Times New Roman" panose="02020603050405020304" pitchFamily="18" charset="0"/>
            </a:endParaRPr>
          </a:p>
          <a:p>
            <a:pPr>
              <a:lnSpc>
                <a:spcPct val="150000"/>
              </a:lnSpc>
            </a:pPr>
            <a:r>
              <a:rPr lang="en-US" sz="1800" b="1" spc="10" dirty="0">
                <a:solidFill>
                  <a:srgbClr val="000000"/>
                </a:solidFill>
                <a:effectLst/>
                <a:latin typeface="Times New Roman" panose="02020603050405020304" pitchFamily="18" charset="0"/>
                <a:ea typeface="Times New Roman" panose="02020603050405020304" pitchFamily="18" charset="0"/>
              </a:rPr>
              <a:t>Home Page:</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4FE7F6C4-39F0-4784-85C0-E148B69FC56A}"/>
              </a:ext>
            </a:extLst>
          </p:cNvPr>
          <p:cNvPicPr>
            <a:picLocks noChangeAspect="1"/>
          </p:cNvPicPr>
          <p:nvPr/>
        </p:nvPicPr>
        <p:blipFill>
          <a:blip r:embed="rId2" cstate="print">
            <a:extLst>
              <a:ext uri="{28A0092B-C50C-407E-A947-70E740481C1C}">
                <a14:useLocalDpi xmlns:a14="http://schemas.microsoft.com/office/drawing/2010/main" val="0"/>
              </a:ext>
            </a:extLst>
          </a:blip>
          <a:srcRect l="2" t="11227" r="-377" b="5260"/>
          <a:stretch>
            <a:fillRect/>
          </a:stretch>
        </p:blipFill>
        <p:spPr bwMode="auto">
          <a:xfrm>
            <a:off x="2237173" y="1708565"/>
            <a:ext cx="6883967" cy="3644669"/>
          </a:xfrm>
          <a:prstGeom prst="rect">
            <a:avLst/>
          </a:prstGeom>
          <a:noFill/>
          <a:ln>
            <a:noFill/>
          </a:ln>
        </p:spPr>
      </p:pic>
    </p:spTree>
    <p:extLst>
      <p:ext uri="{BB962C8B-B14F-4D97-AF65-F5344CB8AC3E}">
        <p14:creationId xmlns:p14="http://schemas.microsoft.com/office/powerpoint/2010/main" val="58628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C6F7EB-CC6F-4C63-B760-B07B060B363F}"/>
              </a:ext>
            </a:extLst>
          </p:cNvPr>
          <p:cNvSpPr txBox="1"/>
          <p:nvPr/>
        </p:nvSpPr>
        <p:spPr>
          <a:xfrm>
            <a:off x="892206" y="778578"/>
            <a:ext cx="6116714" cy="458074"/>
          </a:xfrm>
          <a:prstGeom prst="rect">
            <a:avLst/>
          </a:prstGeom>
          <a:noFill/>
        </p:spPr>
        <p:txBody>
          <a:bodyPr wrap="square">
            <a:spAutoFit/>
          </a:bodyPr>
          <a:lstStyle/>
          <a:p>
            <a:pPr>
              <a:lnSpc>
                <a:spcPct val="150000"/>
              </a:lnSpc>
            </a:pPr>
            <a:r>
              <a:rPr lang="en-US" sz="1800" b="1" u="sng" spc="10" dirty="0">
                <a:solidFill>
                  <a:srgbClr val="000000"/>
                </a:solidFill>
                <a:effectLst/>
                <a:latin typeface="Times New Roman" panose="02020603050405020304" pitchFamily="18" charset="0"/>
                <a:ea typeface="Times New Roman" panose="02020603050405020304" pitchFamily="18" charset="0"/>
              </a:rPr>
              <a:t>Product Page:</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3A594875-4705-4274-BD41-A8740BE6F3DF}"/>
              </a:ext>
            </a:extLst>
          </p:cNvPr>
          <p:cNvPicPr>
            <a:picLocks noChangeAspect="1"/>
          </p:cNvPicPr>
          <p:nvPr/>
        </p:nvPicPr>
        <p:blipFill>
          <a:blip r:embed="rId2" cstate="print">
            <a:extLst>
              <a:ext uri="{28A0092B-C50C-407E-A947-70E740481C1C}">
                <a14:useLocalDpi xmlns:a14="http://schemas.microsoft.com/office/drawing/2010/main" val="0"/>
              </a:ext>
            </a:extLst>
          </a:blip>
          <a:srcRect t="13000" b="4471"/>
          <a:stretch>
            <a:fillRect/>
          </a:stretch>
        </p:blipFill>
        <p:spPr bwMode="auto">
          <a:xfrm>
            <a:off x="2263805" y="1724721"/>
            <a:ext cx="7580075" cy="3371062"/>
          </a:xfrm>
          <a:prstGeom prst="rect">
            <a:avLst/>
          </a:prstGeom>
          <a:noFill/>
          <a:ln>
            <a:noFill/>
          </a:ln>
        </p:spPr>
      </p:pic>
    </p:spTree>
    <p:extLst>
      <p:ext uri="{BB962C8B-B14F-4D97-AF65-F5344CB8AC3E}">
        <p14:creationId xmlns:p14="http://schemas.microsoft.com/office/powerpoint/2010/main" val="5941755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TotalTime>
  <Words>692</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vt:lpstr>
      <vt:lpstr>Garamond</vt:lpstr>
      <vt:lpstr>Symbol</vt:lpstr>
      <vt:lpstr>Times New Roman</vt:lpstr>
      <vt:lpstr>Organic</vt:lpstr>
      <vt:lpstr>SHOE MART</vt:lpstr>
      <vt:lpstr>INTRODUCTION</vt:lpstr>
      <vt:lpstr> Problem Definition </vt:lpstr>
      <vt:lpstr>Objectives </vt:lpstr>
      <vt:lpstr>Hardware and Software Requirements:</vt:lpstr>
      <vt:lpstr>PowerPoint Presentation</vt:lpstr>
      <vt:lpstr>PowerPoint Presentation</vt:lpstr>
      <vt:lpstr>PowerPoint Presentation</vt:lpstr>
      <vt:lpstr>PowerPoint Presentation</vt:lpstr>
      <vt:lpstr>PowerPoint Presentation</vt:lpstr>
      <vt:lpstr>Conclusion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dsouza</dc:creator>
  <cp:lastModifiedBy>rohan dsouza</cp:lastModifiedBy>
  <cp:revision>3</cp:revision>
  <dcterms:created xsi:type="dcterms:W3CDTF">2022-03-14T08:11:59Z</dcterms:created>
  <dcterms:modified xsi:type="dcterms:W3CDTF">2022-03-14T08:22:55Z</dcterms:modified>
</cp:coreProperties>
</file>