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277" y="-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Joshua S Tanicala" userId="591f19ca-2364-4921-8346-9ed160efefef" providerId="ADAL" clId="{F3C9F1C9-950D-4BC2-BA06-6303DC1B3D87}"/>
    <pc:docChg chg="undo custSel modSld">
      <pc:chgData name="Paulo Joshua S Tanicala" userId="591f19ca-2364-4921-8346-9ed160efefef" providerId="ADAL" clId="{F3C9F1C9-950D-4BC2-BA06-6303DC1B3D87}" dt="2024-05-06T18:26:10.851" v="15" actId="20577"/>
      <pc:docMkLst>
        <pc:docMk/>
      </pc:docMkLst>
      <pc:sldChg chg="modSp mod">
        <pc:chgData name="Paulo Joshua S Tanicala" userId="591f19ca-2364-4921-8346-9ed160efefef" providerId="ADAL" clId="{F3C9F1C9-950D-4BC2-BA06-6303DC1B3D87}" dt="2024-05-06T18:26:10.851" v="15" actId="20577"/>
        <pc:sldMkLst>
          <pc:docMk/>
          <pc:sldMk cId="2488559754" sldId="258"/>
        </pc:sldMkLst>
        <pc:graphicFrameChg chg="mod modGraphic">
          <ac:chgData name="Paulo Joshua S Tanicala" userId="591f19ca-2364-4921-8346-9ed160efefef" providerId="ADAL" clId="{F3C9F1C9-950D-4BC2-BA06-6303DC1B3D87}" dt="2024-05-06T18:26:10.851" v="15" actId="20577"/>
          <ac:graphicFrameMkLst>
            <pc:docMk/>
            <pc:sldMk cId="2488559754" sldId="258"/>
            <ac:graphicFrameMk id="6" creationId="{2E96BA51-00C5-F02A-F673-C73B4C17D3B9}"/>
          </ac:graphicFrameMkLst>
        </pc:graphicFrameChg>
      </pc:sldChg>
      <pc:sldChg chg="modSp mod">
        <pc:chgData name="Paulo Joshua S Tanicala" userId="591f19ca-2364-4921-8346-9ed160efefef" providerId="ADAL" clId="{F3C9F1C9-950D-4BC2-BA06-6303DC1B3D87}" dt="2024-05-05T00:44:24.701" v="1" actId="1076"/>
        <pc:sldMkLst>
          <pc:docMk/>
          <pc:sldMk cId="1767211807" sldId="259"/>
        </pc:sldMkLst>
        <pc:picChg chg="mod">
          <ac:chgData name="Paulo Joshua S Tanicala" userId="591f19ca-2364-4921-8346-9ed160efefef" providerId="ADAL" clId="{F3C9F1C9-950D-4BC2-BA06-6303DC1B3D87}" dt="2024-05-05T00:44:24.701" v="1" actId="1076"/>
          <ac:picMkLst>
            <pc:docMk/>
            <pc:sldMk cId="1767211807" sldId="259"/>
            <ac:picMk id="5" creationId="{E2F6A874-926F-9BD3-FB2C-E9D969B96A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6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8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7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7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4ED051-5D63-DF13-E0C5-238C7FDF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1455201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985735"/>
                </a:solidFill>
                <a:effectLst/>
                <a:latin typeface="arial" panose="020B0604020202020204" pitchFamily="34" charset="0"/>
              </a:rPr>
              <a:t>Gene expression of NCI-H292 cells after coculture with </a:t>
            </a:r>
            <a:r>
              <a:rPr lang="en-US" sz="4000" b="1" i="1" dirty="0">
                <a:solidFill>
                  <a:srgbClr val="985735"/>
                </a:solidFill>
                <a:effectLst/>
                <a:latin typeface="arial" panose="020B0604020202020204" pitchFamily="34" charset="0"/>
              </a:rPr>
              <a:t>Trichomonas </a:t>
            </a:r>
            <a:r>
              <a:rPr lang="en-US" sz="4000" b="1" i="1" dirty="0" err="1">
                <a:solidFill>
                  <a:srgbClr val="985735"/>
                </a:solidFill>
                <a:effectLst/>
                <a:latin typeface="arial" panose="020B0604020202020204" pitchFamily="34" charset="0"/>
              </a:rPr>
              <a:t>tenax</a:t>
            </a:r>
            <a:r>
              <a:rPr lang="en-US" sz="4000" b="1" i="1" dirty="0">
                <a:solidFill>
                  <a:srgbClr val="98573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1" i="0" dirty="0">
                <a:solidFill>
                  <a:srgbClr val="985735"/>
                </a:solidFill>
                <a:effectLst/>
                <a:latin typeface="arial" panose="020B0604020202020204" pitchFamily="34" charset="0"/>
              </a:rPr>
              <a:t>(humans).</a:t>
            </a:r>
            <a:endParaRPr lang="en-US" sz="4000" dirty="0"/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192A2508-B3A9-C6D2-B37D-2E388E906465}"/>
              </a:ext>
            </a:extLst>
          </p:cNvPr>
          <p:cNvGrpSpPr/>
          <p:nvPr/>
        </p:nvGrpSpPr>
        <p:grpSpPr>
          <a:xfrm>
            <a:off x="842895" y="3597869"/>
            <a:ext cx="7010400" cy="6236332"/>
            <a:chOff x="1117600" y="3547748"/>
            <a:chExt cx="6065520" cy="509650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B408D52-09C1-EEB3-7427-A97D4E2BC7C4}"/>
                </a:ext>
              </a:extLst>
            </p:cNvPr>
            <p:cNvGrpSpPr/>
            <p:nvPr/>
          </p:nvGrpSpPr>
          <p:grpSpPr>
            <a:xfrm>
              <a:off x="3237845" y="3547748"/>
              <a:ext cx="1733136" cy="1415553"/>
              <a:chOff x="264862" y="377711"/>
              <a:chExt cx="1733136" cy="1415553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7A8EC8-81CD-0D24-33B5-A9FF4B890E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32296"/>
              <a:stretch/>
            </p:blipFill>
            <p:spPr>
              <a:xfrm>
                <a:off x="340917" y="638744"/>
                <a:ext cx="867966" cy="827063"/>
              </a:xfrm>
              <a:prstGeom prst="rect">
                <a:avLst/>
              </a:prstGeom>
            </p:spPr>
          </p:pic>
          <p:pic>
            <p:nvPicPr>
              <p:cNvPr id="22" name="Picture 2" descr="NCI-H292 cell line|AcceGen">
                <a:extLst>
                  <a:ext uri="{FF2B5EF4-FFF2-40B4-BE49-F238E27FC236}">
                    <a16:creationId xmlns:a16="http://schemas.microsoft.com/office/drawing/2014/main" id="{3DAD13B4-8F3C-BF7D-EA47-8103FA187E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9711" y="584839"/>
                <a:ext cx="825560" cy="1031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8DA629-847C-9AC4-8CC7-2BD15C960425}"/>
                  </a:ext>
                </a:extLst>
              </p:cNvPr>
              <p:cNvSpPr txBox="1"/>
              <p:nvPr/>
            </p:nvSpPr>
            <p:spPr>
              <a:xfrm>
                <a:off x="1174004" y="1386469"/>
                <a:ext cx="676975" cy="403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b="1" dirty="0"/>
                  <a:t>LUNG EPITHELIAL CELLS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BB646A-E824-A17C-E61A-AA32AAEC2042}"/>
                  </a:ext>
                </a:extLst>
              </p:cNvPr>
              <p:cNvSpPr txBox="1"/>
              <p:nvPr/>
            </p:nvSpPr>
            <p:spPr>
              <a:xfrm>
                <a:off x="405756" y="1438406"/>
                <a:ext cx="768248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b="1" dirty="0"/>
                  <a:t>TRICHOMONAS TENAX (ORAL)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F67CAE-EAAA-3CBC-709D-FC21308E262A}"/>
                  </a:ext>
                </a:extLst>
              </p:cNvPr>
              <p:cNvSpPr txBox="1"/>
              <p:nvPr/>
            </p:nvSpPr>
            <p:spPr>
              <a:xfrm>
                <a:off x="1062566" y="945002"/>
                <a:ext cx="74292" cy="352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88" dirty="0"/>
                  <a:t>+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CAC1D95-1C43-EFCA-CDE2-54430146CB14}"/>
                  </a:ext>
                </a:extLst>
              </p:cNvPr>
              <p:cNvSpPr/>
              <p:nvPr/>
            </p:nvSpPr>
            <p:spPr>
              <a:xfrm>
                <a:off x="264862" y="628072"/>
                <a:ext cx="1733136" cy="1165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AFD2DD-3647-7A88-F738-A504848F39FA}"/>
                  </a:ext>
                </a:extLst>
              </p:cNvPr>
              <p:cNvSpPr txBox="1"/>
              <p:nvPr/>
            </p:nvSpPr>
            <p:spPr>
              <a:xfrm>
                <a:off x="570956" y="377711"/>
                <a:ext cx="985838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13" b="1" dirty="0"/>
                  <a:t>Experiment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849A13A-EB04-BCF8-BB8E-6D0DB56D2646}"/>
                </a:ext>
              </a:extLst>
            </p:cNvPr>
            <p:cNvGrpSpPr/>
            <p:nvPr/>
          </p:nvGrpSpPr>
          <p:grpSpPr>
            <a:xfrm>
              <a:off x="1980168" y="5279808"/>
              <a:ext cx="4420951" cy="1390518"/>
              <a:chOff x="2172187" y="400594"/>
              <a:chExt cx="4420951" cy="1390518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E930850-3AE0-3309-E4D8-4B5DBAF0F927}"/>
                  </a:ext>
                </a:extLst>
              </p:cNvPr>
              <p:cNvSpPr/>
              <p:nvPr/>
            </p:nvSpPr>
            <p:spPr>
              <a:xfrm>
                <a:off x="2172187" y="625920"/>
                <a:ext cx="4420951" cy="1165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FB4D081-4FFA-E304-A353-EA40F660790D}"/>
                  </a:ext>
                </a:extLst>
              </p:cNvPr>
              <p:cNvGrpSpPr/>
              <p:nvPr/>
            </p:nvGrpSpPr>
            <p:grpSpPr>
              <a:xfrm>
                <a:off x="2266502" y="400594"/>
                <a:ext cx="4229783" cy="1379219"/>
                <a:chOff x="2266502" y="400594"/>
                <a:chExt cx="4229783" cy="1379219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AEE88352-B519-AB62-B458-C5465A971B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66502" y="798139"/>
                  <a:ext cx="4229783" cy="588330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7E85847-E73A-2206-D376-AB77ED366984}"/>
                    </a:ext>
                  </a:extLst>
                </p:cNvPr>
                <p:cNvSpPr txBox="1"/>
                <p:nvPr/>
              </p:nvSpPr>
              <p:spPr>
                <a:xfrm>
                  <a:off x="2266502" y="1427794"/>
                  <a:ext cx="676975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75" b="1" dirty="0"/>
                    <a:t>RNA EXTRACTION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7D8AEBB-3A53-686A-C47E-8D551ED713DE}"/>
                    </a:ext>
                  </a:extLst>
                </p:cNvPr>
                <p:cNvSpPr txBox="1"/>
                <p:nvPr/>
              </p:nvSpPr>
              <p:spPr>
                <a:xfrm>
                  <a:off x="3446408" y="1375856"/>
                  <a:ext cx="676975" cy="403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75" b="1" dirty="0"/>
                    <a:t>POLY(A) CAPTURE &amp; ISOLATION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C22F19D-912A-55FD-9354-4044B0AFDFEB}"/>
                    </a:ext>
                  </a:extLst>
                </p:cNvPr>
                <p:cNvSpPr txBox="1"/>
                <p:nvPr/>
              </p:nvSpPr>
              <p:spPr>
                <a:xfrm>
                  <a:off x="4567542" y="1460356"/>
                  <a:ext cx="828267" cy="196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75" b="1" dirty="0"/>
                    <a:t>FRAGMENTATION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01CB9B6-A1AC-A7B5-2842-6F8A64A2C649}"/>
                    </a:ext>
                  </a:extLst>
                </p:cNvPr>
                <p:cNvSpPr txBox="1"/>
                <p:nvPr/>
              </p:nvSpPr>
              <p:spPr>
                <a:xfrm>
                  <a:off x="5658744" y="1323919"/>
                  <a:ext cx="828267" cy="403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75" b="1" dirty="0"/>
                    <a:t>REVERSE TRANSCRIPTION TO cDNA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B60AAE0-27E3-1388-46B7-CD0F33C80666}"/>
                    </a:ext>
                  </a:extLst>
                </p:cNvPr>
                <p:cNvSpPr txBox="1"/>
                <p:nvPr/>
              </p:nvSpPr>
              <p:spPr>
                <a:xfrm>
                  <a:off x="3428781" y="400594"/>
                  <a:ext cx="1820448" cy="248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/>
                    <a:t>Library Preparation</a:t>
                  </a:r>
                </a:p>
              </p:txBody>
            </p:sp>
          </p:grpSp>
        </p:grp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001120B8-5211-0BEF-51A2-42751C4F492B}"/>
                </a:ext>
              </a:extLst>
            </p:cNvPr>
            <p:cNvSpPr/>
            <p:nvPr/>
          </p:nvSpPr>
          <p:spPr>
            <a:xfrm>
              <a:off x="3888693" y="4908502"/>
              <a:ext cx="455315" cy="433829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4A62B307-1449-6037-CECD-31E05AD6C28B}"/>
                </a:ext>
              </a:extLst>
            </p:cNvPr>
            <p:cNvSpPr/>
            <p:nvPr/>
          </p:nvSpPr>
          <p:spPr>
            <a:xfrm>
              <a:off x="3890243" y="6565220"/>
              <a:ext cx="455315" cy="433829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EB32A9-859F-E451-1911-B64E0640C265}"/>
                </a:ext>
              </a:extLst>
            </p:cNvPr>
            <p:cNvGrpSpPr/>
            <p:nvPr/>
          </p:nvGrpSpPr>
          <p:grpSpPr>
            <a:xfrm>
              <a:off x="1552729" y="6945940"/>
              <a:ext cx="5188515" cy="1403987"/>
              <a:chOff x="772160" y="3558728"/>
              <a:chExt cx="5188515" cy="1403987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749581-ACE8-983B-036E-3339F314A9BF}"/>
                  </a:ext>
                </a:extLst>
              </p:cNvPr>
              <p:cNvSpPr txBox="1"/>
              <p:nvPr/>
            </p:nvSpPr>
            <p:spPr>
              <a:xfrm>
                <a:off x="3867814" y="4639505"/>
                <a:ext cx="103248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" b="1" dirty="0"/>
                  <a:t>ILLUMINA NOVASEQ 6000 SEQUENCING</a:t>
                </a: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910FFC7-B142-79F9-8B51-6FE428C437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7572" y="3830121"/>
                <a:ext cx="456265" cy="830505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96C5AC72-12A7-CA2C-5AE4-E4AA6BB7F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126" y="4224900"/>
                <a:ext cx="763374" cy="310439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BB25FE61-5001-4FA0-2128-A9175C85F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1567" y="4137573"/>
                <a:ext cx="1872506" cy="450671"/>
              </a:xfrm>
              <a:prstGeom prst="rect">
                <a:avLst/>
              </a:prstGeom>
            </p:spPr>
          </p:pic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E5E91F77-0734-545A-A1CD-4C3E3CA52434}"/>
                  </a:ext>
                </a:extLst>
              </p:cNvPr>
              <p:cNvSpPr txBox="1"/>
              <p:nvPr/>
            </p:nvSpPr>
            <p:spPr>
              <a:xfrm>
                <a:off x="897325" y="4477923"/>
                <a:ext cx="67697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b="1" dirty="0"/>
                  <a:t>ADAPTER LIGATION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1F982496-2E09-3C7A-2787-CB2C3D6C0EC9}"/>
                  </a:ext>
                </a:extLst>
              </p:cNvPr>
              <p:cNvSpPr txBox="1"/>
              <p:nvPr/>
            </p:nvSpPr>
            <p:spPr>
              <a:xfrm>
                <a:off x="1884767" y="4504255"/>
                <a:ext cx="1872506" cy="196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80" b="1" dirty="0"/>
                  <a:t>AMPLIFICATION</a:t>
                </a:r>
              </a:p>
            </p:txBody>
          </p:sp>
          <p:sp>
            <p:nvSpPr>
              <p:cNvPr id="1027" name="Rectangle: Rounded Corners 1026">
                <a:extLst>
                  <a:ext uri="{FF2B5EF4-FFF2-40B4-BE49-F238E27FC236}">
                    <a16:creationId xmlns:a16="http://schemas.microsoft.com/office/drawing/2014/main" id="{2FDC1E0B-286E-F5C3-226B-46417F9AB004}"/>
                  </a:ext>
                </a:extLst>
              </p:cNvPr>
              <p:cNvSpPr/>
              <p:nvPr/>
            </p:nvSpPr>
            <p:spPr>
              <a:xfrm>
                <a:off x="772160" y="3797523"/>
                <a:ext cx="5188515" cy="1165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A94DF972-BF21-2916-C14E-4384C5879E88}"/>
                  </a:ext>
                </a:extLst>
              </p:cNvPr>
              <p:cNvSpPr txBox="1"/>
              <p:nvPr/>
            </p:nvSpPr>
            <p:spPr>
              <a:xfrm>
                <a:off x="2491073" y="3558728"/>
                <a:ext cx="1820448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13" b="1" dirty="0"/>
                  <a:t>Next Generation Sequencing</a:t>
                </a:r>
              </a:p>
            </p:txBody>
          </p:sp>
          <p:pic>
            <p:nvPicPr>
              <p:cNvPr id="1029" name="Picture 2">
                <a:extLst>
                  <a:ext uri="{FF2B5EF4-FFF2-40B4-BE49-F238E27FC236}">
                    <a16:creationId xmlns:a16="http://schemas.microsoft.com/office/drawing/2014/main" id="{049FF4A9-03CE-62A3-4B8F-20B5731D95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4340" y="3946894"/>
                <a:ext cx="641350" cy="641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1029">
                <a:extLst>
                  <a:ext uri="{FF2B5EF4-FFF2-40B4-BE49-F238E27FC236}">
                    <a16:creationId xmlns:a16="http://schemas.microsoft.com/office/drawing/2014/main" id="{7BF1597D-2DDB-301C-9CFB-24A165BF7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0763" y="4307387"/>
                <a:ext cx="253111" cy="88388"/>
              </a:xfrm>
              <a:prstGeom prst="rect">
                <a:avLst/>
              </a:prstGeom>
            </p:spPr>
          </p:pic>
          <p:pic>
            <p:nvPicPr>
              <p:cNvPr id="1031" name="Picture 1030">
                <a:extLst>
                  <a:ext uri="{FF2B5EF4-FFF2-40B4-BE49-F238E27FC236}">
                    <a16:creationId xmlns:a16="http://schemas.microsoft.com/office/drawing/2014/main" id="{5F1E75F4-BC55-18B3-8DAC-B70E7F07B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0750" y="4318714"/>
                <a:ext cx="253111" cy="88388"/>
              </a:xfrm>
              <a:prstGeom prst="rect">
                <a:avLst/>
              </a:prstGeom>
            </p:spPr>
          </p:pic>
          <p:pic>
            <p:nvPicPr>
              <p:cNvPr id="1032" name="Picture 1031">
                <a:extLst>
                  <a:ext uri="{FF2B5EF4-FFF2-40B4-BE49-F238E27FC236}">
                    <a16:creationId xmlns:a16="http://schemas.microsoft.com/office/drawing/2014/main" id="{C2A19482-7C72-37C3-F967-D2FC547269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12533" y="4318714"/>
                <a:ext cx="253111" cy="88388"/>
              </a:xfrm>
              <a:prstGeom prst="rect">
                <a:avLst/>
              </a:prstGeom>
            </p:spPr>
          </p:pic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DB8BBB9F-9AA1-3B95-58F0-D824780F7191}"/>
                  </a:ext>
                </a:extLst>
              </p:cNvPr>
              <p:cNvSpPr txBox="1"/>
              <p:nvPr/>
            </p:nvSpPr>
            <p:spPr>
              <a:xfrm>
                <a:off x="4973119" y="4602743"/>
                <a:ext cx="914739" cy="301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80" b="1" dirty="0"/>
                  <a:t>SEQUENCING DATA TO DATABASE</a:t>
                </a:r>
              </a:p>
            </p:txBody>
          </p:sp>
        </p:grp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72C5D7F9-B6D2-6D27-FF53-1FBCF13D8F8C}"/>
                </a:ext>
              </a:extLst>
            </p:cNvPr>
            <p:cNvSpPr txBox="1"/>
            <p:nvPr/>
          </p:nvSpPr>
          <p:spPr>
            <a:xfrm>
              <a:off x="1276684" y="4071757"/>
              <a:ext cx="17468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EXPERIMENT AND SEQUENCING DONE BY INVESTIGATORS</a:t>
              </a:r>
            </a:p>
          </p:txBody>
        </p:sp>
        <p:sp>
          <p:nvSpPr>
            <p:cNvPr id="1035" name="Rectangle: Rounded Corners 1034">
              <a:extLst>
                <a:ext uri="{FF2B5EF4-FFF2-40B4-BE49-F238E27FC236}">
                  <a16:creationId xmlns:a16="http://schemas.microsoft.com/office/drawing/2014/main" id="{B5AC6800-98EB-8D1B-9631-0030215F2453}"/>
                </a:ext>
              </a:extLst>
            </p:cNvPr>
            <p:cNvSpPr/>
            <p:nvPr/>
          </p:nvSpPr>
          <p:spPr>
            <a:xfrm>
              <a:off x="1117600" y="3547748"/>
              <a:ext cx="6065520" cy="5096504"/>
            </a:xfrm>
            <a:prstGeom prst="roundRect">
              <a:avLst/>
            </a:pr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C291BF5A-7A36-7EDB-2287-51167E837FD9}"/>
              </a:ext>
            </a:extLst>
          </p:cNvPr>
          <p:cNvGrpSpPr/>
          <p:nvPr/>
        </p:nvGrpSpPr>
        <p:grpSpPr>
          <a:xfrm>
            <a:off x="8300595" y="2387679"/>
            <a:ext cx="7010400" cy="7892203"/>
            <a:chOff x="678819" y="5443118"/>
            <a:chExt cx="5781014" cy="6134771"/>
          </a:xfrm>
        </p:grpSpPr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554E1BA9-D053-4EA3-4B76-8565133BE49A}"/>
                </a:ext>
              </a:extLst>
            </p:cNvPr>
            <p:cNvSpPr txBox="1"/>
            <p:nvPr/>
          </p:nvSpPr>
          <p:spPr>
            <a:xfrm>
              <a:off x="690520" y="5443118"/>
              <a:ext cx="1746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BIOINFORMATICS ANALYSIS PROJECT</a:t>
              </a:r>
            </a:p>
          </p:txBody>
        </p:sp>
        <p:pic>
          <p:nvPicPr>
            <p:cNvPr id="1111" name="Picture 2">
              <a:extLst>
                <a:ext uri="{FF2B5EF4-FFF2-40B4-BE49-F238E27FC236}">
                  <a16:creationId xmlns:a16="http://schemas.microsoft.com/office/drawing/2014/main" id="{C1425858-46B3-EA5F-1210-E3B21CB5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593" y="6178845"/>
              <a:ext cx="641350" cy="641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E54B9125-187A-1536-14B4-E26A58EC6935}"/>
                </a:ext>
              </a:extLst>
            </p:cNvPr>
            <p:cNvSpPr txBox="1"/>
            <p:nvPr/>
          </p:nvSpPr>
          <p:spPr>
            <a:xfrm>
              <a:off x="678819" y="6842382"/>
              <a:ext cx="1157153" cy="301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80" b="1" dirty="0"/>
                <a:t>DATA DOWNLOAD USING NCBI SRA TOOLKIT</a:t>
              </a:r>
            </a:p>
          </p:txBody>
        </p:sp>
        <p:pic>
          <p:nvPicPr>
            <p:cNvPr id="1113" name="Picture 1112">
              <a:extLst>
                <a:ext uri="{FF2B5EF4-FFF2-40B4-BE49-F238E27FC236}">
                  <a16:creationId xmlns:a16="http://schemas.microsoft.com/office/drawing/2014/main" id="{027EDA97-7746-BBA5-4C12-87352A87F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60501" y="6455326"/>
              <a:ext cx="253111" cy="88388"/>
            </a:xfrm>
            <a:prstGeom prst="rect">
              <a:avLst/>
            </a:prstGeom>
          </p:spPr>
        </p:pic>
        <p:pic>
          <p:nvPicPr>
            <p:cNvPr id="1114" name="Picture 1113">
              <a:extLst>
                <a:ext uri="{FF2B5EF4-FFF2-40B4-BE49-F238E27FC236}">
                  <a16:creationId xmlns:a16="http://schemas.microsoft.com/office/drawing/2014/main" id="{82C5B89D-9DEC-4C68-6206-58A2C6AE9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54163" y="6178845"/>
              <a:ext cx="898683" cy="625171"/>
            </a:xfrm>
            <a:prstGeom prst="rect">
              <a:avLst/>
            </a:prstGeom>
          </p:spPr>
        </p:pic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B0402E90-F805-A13F-8F29-51162BF0B1CD}"/>
                </a:ext>
              </a:extLst>
            </p:cNvPr>
            <p:cNvSpPr txBox="1"/>
            <p:nvPr/>
          </p:nvSpPr>
          <p:spPr>
            <a:xfrm>
              <a:off x="1985945" y="6820195"/>
              <a:ext cx="1027919" cy="301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80" b="1" dirty="0"/>
                <a:t>QUALITY CONTROL WITH FASTQC</a:t>
              </a:r>
            </a:p>
          </p:txBody>
        </p:sp>
        <p:pic>
          <p:nvPicPr>
            <p:cNvPr id="1116" name="Picture 1115">
              <a:extLst>
                <a:ext uri="{FF2B5EF4-FFF2-40B4-BE49-F238E27FC236}">
                  <a16:creationId xmlns:a16="http://schemas.microsoft.com/office/drawing/2014/main" id="{29A4C9FF-2EC2-DDBA-2F32-28734CC64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19046" y="6433897"/>
              <a:ext cx="253111" cy="88388"/>
            </a:xfrm>
            <a:prstGeom prst="rect">
              <a:avLst/>
            </a:prstGeom>
          </p:spPr>
        </p:pic>
        <p:pic>
          <p:nvPicPr>
            <p:cNvPr id="1117" name="Picture 1116" descr="A green and black circle with a green center&#10;&#10;Description automatically generated">
              <a:extLst>
                <a:ext uri="{FF2B5EF4-FFF2-40B4-BE49-F238E27FC236}">
                  <a16:creationId xmlns:a16="http://schemas.microsoft.com/office/drawing/2014/main" id="{0B04ABDB-33DE-6E86-4FF9-9161FFFAE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309" y="6251682"/>
              <a:ext cx="521292" cy="479496"/>
            </a:xfrm>
            <a:prstGeom prst="rect">
              <a:avLst/>
            </a:prstGeom>
          </p:spPr>
        </p:pic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2E12A4C9-B03C-3A40-45D1-47803C429A76}"/>
                </a:ext>
              </a:extLst>
            </p:cNvPr>
            <p:cNvSpPr txBox="1"/>
            <p:nvPr/>
          </p:nvSpPr>
          <p:spPr>
            <a:xfrm>
              <a:off x="3084436" y="6757657"/>
              <a:ext cx="1157153" cy="301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80" b="1" dirty="0"/>
                <a:t>DATA TRIM WITH CUTADAPT</a:t>
              </a:r>
            </a:p>
          </p:txBody>
        </p:sp>
        <p:pic>
          <p:nvPicPr>
            <p:cNvPr id="1119" name="Picture 6" descr="Align Reads using HISAT2 - v2.1.0 ...">
              <a:extLst>
                <a:ext uri="{FF2B5EF4-FFF2-40B4-BE49-F238E27FC236}">
                  <a16:creationId xmlns:a16="http://schemas.microsoft.com/office/drawing/2014/main" id="{C2281FB9-112B-D4C7-6861-7A04A9C95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3953" y="6182313"/>
              <a:ext cx="566698" cy="5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78D1AF13-E140-8EDA-F9AD-C5C67C6AC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66639" y="6433897"/>
              <a:ext cx="253111" cy="88388"/>
            </a:xfrm>
            <a:prstGeom prst="rect">
              <a:avLst/>
            </a:prstGeom>
          </p:spPr>
        </p:pic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460A424F-CCE3-14F8-0B36-389141AFE43C}"/>
                </a:ext>
              </a:extLst>
            </p:cNvPr>
            <p:cNvSpPr txBox="1"/>
            <p:nvPr/>
          </p:nvSpPr>
          <p:spPr>
            <a:xfrm>
              <a:off x="4299974" y="6749011"/>
              <a:ext cx="636597" cy="406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80" b="1" dirty="0"/>
                <a:t>ALIGNMENT WITH HISAT2</a:t>
              </a:r>
            </a:p>
          </p:txBody>
        </p:sp>
        <p:pic>
          <p:nvPicPr>
            <p:cNvPr id="1122" name="Picture 1121">
              <a:extLst>
                <a:ext uri="{FF2B5EF4-FFF2-40B4-BE49-F238E27FC236}">
                  <a16:creationId xmlns:a16="http://schemas.microsoft.com/office/drawing/2014/main" id="{5B67D68F-8370-BDB2-B67D-A4E67798B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55902" y="6295380"/>
              <a:ext cx="1303931" cy="301621"/>
            </a:xfrm>
            <a:prstGeom prst="rect">
              <a:avLst/>
            </a:prstGeom>
          </p:spPr>
        </p:pic>
        <p:pic>
          <p:nvPicPr>
            <p:cNvPr id="1123" name="Picture 1122">
              <a:extLst>
                <a:ext uri="{FF2B5EF4-FFF2-40B4-BE49-F238E27FC236}">
                  <a16:creationId xmlns:a16="http://schemas.microsoft.com/office/drawing/2014/main" id="{131A03B9-706C-4444-9135-EFEDF2D1A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14630" y="6433897"/>
              <a:ext cx="253111" cy="88388"/>
            </a:xfrm>
            <a:prstGeom prst="rect">
              <a:avLst/>
            </a:prstGeom>
          </p:spPr>
        </p:pic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225F905A-0683-DB42-4FAD-0C583A72F301}"/>
                </a:ext>
              </a:extLst>
            </p:cNvPr>
            <p:cNvSpPr txBox="1"/>
            <p:nvPr/>
          </p:nvSpPr>
          <p:spPr>
            <a:xfrm>
              <a:off x="5294447" y="6700023"/>
              <a:ext cx="910225" cy="406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80" b="1" dirty="0"/>
                <a:t>COUNTS TABLE CREATION WITH FEATURECOUNTS</a:t>
              </a:r>
            </a:p>
          </p:txBody>
        </p:sp>
        <p:sp>
          <p:nvSpPr>
            <p:cNvPr id="1125" name="Rectangle: Rounded Corners 1124">
              <a:extLst>
                <a:ext uri="{FF2B5EF4-FFF2-40B4-BE49-F238E27FC236}">
                  <a16:creationId xmlns:a16="http://schemas.microsoft.com/office/drawing/2014/main" id="{F9BD962D-0EA1-A04B-13B2-2910E0F0BDA7}"/>
                </a:ext>
              </a:extLst>
            </p:cNvPr>
            <p:cNvSpPr/>
            <p:nvPr/>
          </p:nvSpPr>
          <p:spPr>
            <a:xfrm>
              <a:off x="678819" y="5956859"/>
              <a:ext cx="5781014" cy="12909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C81EBC2A-D25B-C9C7-51DB-FB5DA7C06F33}"/>
                </a:ext>
              </a:extLst>
            </p:cNvPr>
            <p:cNvSpPr txBox="1"/>
            <p:nvPr/>
          </p:nvSpPr>
          <p:spPr>
            <a:xfrm>
              <a:off x="2654403" y="5690179"/>
              <a:ext cx="1820448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/>
                <a:t>Data Processing</a:t>
              </a:r>
            </a:p>
          </p:txBody>
        </p:sp>
        <p:sp>
          <p:nvSpPr>
            <p:cNvPr id="1127" name="Arrow: Down 1126">
              <a:extLst>
                <a:ext uri="{FF2B5EF4-FFF2-40B4-BE49-F238E27FC236}">
                  <a16:creationId xmlns:a16="http://schemas.microsoft.com/office/drawing/2014/main" id="{3D2902E9-A0B4-D783-F9B8-434BD853BC57}"/>
                </a:ext>
              </a:extLst>
            </p:cNvPr>
            <p:cNvSpPr/>
            <p:nvPr/>
          </p:nvSpPr>
          <p:spPr>
            <a:xfrm>
              <a:off x="3307787" y="7176634"/>
              <a:ext cx="455315" cy="433829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292B4367-1D45-C559-99C9-0A6EFDB76EBE}"/>
                </a:ext>
              </a:extLst>
            </p:cNvPr>
            <p:cNvSpPr txBox="1"/>
            <p:nvPr/>
          </p:nvSpPr>
          <p:spPr>
            <a:xfrm>
              <a:off x="2576286" y="7572829"/>
              <a:ext cx="2010227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/>
                <a:t>Data Analysis</a:t>
              </a:r>
            </a:p>
          </p:txBody>
        </p:sp>
        <p:sp>
          <p:nvSpPr>
            <p:cNvPr id="1129" name="AutoShape 12" descr="g:Profiler – a web server for functional enrichment analysis and  conversions of gene lists">
              <a:extLst>
                <a:ext uri="{FF2B5EF4-FFF2-40B4-BE49-F238E27FC236}">
                  <a16:creationId xmlns:a16="http://schemas.microsoft.com/office/drawing/2014/main" id="{5D0BBBCA-249E-C7F1-78D1-9057E8B88E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6600" y="5943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DAB134A0-9A70-0BF1-C017-67A56FF8205E}"/>
                </a:ext>
              </a:extLst>
            </p:cNvPr>
            <p:cNvGrpSpPr/>
            <p:nvPr/>
          </p:nvGrpSpPr>
          <p:grpSpPr>
            <a:xfrm>
              <a:off x="1027776" y="7794423"/>
              <a:ext cx="5083099" cy="3783466"/>
              <a:chOff x="912649" y="8176505"/>
              <a:chExt cx="5083099" cy="3783466"/>
            </a:xfrm>
          </p:grpSpPr>
          <p:pic>
            <p:nvPicPr>
              <p:cNvPr id="1131" name="Picture 8">
                <a:extLst>
                  <a:ext uri="{FF2B5EF4-FFF2-40B4-BE49-F238E27FC236}">
                    <a16:creationId xmlns:a16="http://schemas.microsoft.com/office/drawing/2014/main" id="{CC776E0E-83D0-6F58-298F-90C0BAACE3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531" y="9484347"/>
                <a:ext cx="1114335" cy="391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2" name="TextBox 1131">
                <a:extLst>
                  <a:ext uri="{FF2B5EF4-FFF2-40B4-BE49-F238E27FC236}">
                    <a16:creationId xmlns:a16="http://schemas.microsoft.com/office/drawing/2014/main" id="{A6F5FEFB-5239-DC94-4C4C-3440DF2B21E0}"/>
                  </a:ext>
                </a:extLst>
              </p:cNvPr>
              <p:cNvSpPr txBox="1"/>
              <p:nvPr/>
            </p:nvSpPr>
            <p:spPr>
              <a:xfrm>
                <a:off x="1223292" y="9869609"/>
                <a:ext cx="910225" cy="301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80" b="1" dirty="0"/>
                  <a:t>COUNTS TABLE MANIPULATION</a:t>
                </a:r>
              </a:p>
            </p:txBody>
          </p:sp>
          <p:pic>
            <p:nvPicPr>
              <p:cNvPr id="1133" name="Picture 10">
                <a:extLst>
                  <a:ext uri="{FF2B5EF4-FFF2-40B4-BE49-F238E27FC236}">
                    <a16:creationId xmlns:a16="http://schemas.microsoft.com/office/drawing/2014/main" id="{28507246-0591-7EA1-6B94-5BBA5730E6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562" y="9375794"/>
                <a:ext cx="457609" cy="536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4" name="Picture 1133">
                <a:extLst>
                  <a:ext uri="{FF2B5EF4-FFF2-40B4-BE49-F238E27FC236}">
                    <a16:creationId xmlns:a16="http://schemas.microsoft.com/office/drawing/2014/main" id="{7618962D-1A3F-1736-A3B4-B320CC405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3350" y="9635806"/>
                <a:ext cx="253111" cy="88388"/>
              </a:xfrm>
              <a:prstGeom prst="rect">
                <a:avLst/>
              </a:prstGeom>
            </p:spPr>
          </p:pic>
          <p:sp>
            <p:nvSpPr>
              <p:cNvPr id="1135" name="TextBox 1134">
                <a:extLst>
                  <a:ext uri="{FF2B5EF4-FFF2-40B4-BE49-F238E27FC236}">
                    <a16:creationId xmlns:a16="http://schemas.microsoft.com/office/drawing/2014/main" id="{DFBE933D-D7F4-CDD0-C311-4F3D84E67632}"/>
                  </a:ext>
                </a:extLst>
              </p:cNvPr>
              <p:cNvSpPr txBox="1"/>
              <p:nvPr/>
            </p:nvSpPr>
            <p:spPr>
              <a:xfrm>
                <a:off x="2405253" y="9878171"/>
                <a:ext cx="91022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80" b="1" dirty="0"/>
                  <a:t>IDENTIFICATION OF DIFFERENTIALLY EXPRESSED GENES</a:t>
                </a:r>
              </a:p>
            </p:txBody>
          </p:sp>
          <p:pic>
            <p:nvPicPr>
              <p:cNvPr id="1136" name="Picture 8" descr="How to interpret a volcano plot">
                <a:extLst>
                  <a:ext uri="{FF2B5EF4-FFF2-40B4-BE49-F238E27FC236}">
                    <a16:creationId xmlns:a16="http://schemas.microsoft.com/office/drawing/2014/main" id="{617BC548-5F44-868C-58AA-4A5F72DD52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7329" y="8360448"/>
                <a:ext cx="1233801" cy="690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7" name="Picture 10" descr="Show Disparity in Gene Expression with a Heat Map">
                <a:extLst>
                  <a:ext uri="{FF2B5EF4-FFF2-40B4-BE49-F238E27FC236}">
                    <a16:creationId xmlns:a16="http://schemas.microsoft.com/office/drawing/2014/main" id="{A76CA117-F329-ADF7-8C5F-BB4A458376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0286" y="9230222"/>
                <a:ext cx="993549" cy="993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8" name="Picture 14">
                <a:extLst>
                  <a:ext uri="{FF2B5EF4-FFF2-40B4-BE49-F238E27FC236}">
                    <a16:creationId xmlns:a16="http://schemas.microsoft.com/office/drawing/2014/main" id="{B131E4BB-906C-B257-BBC1-BF523F0C33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9924" y="10271734"/>
                <a:ext cx="1194272" cy="502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9" name="Picture 16" descr="Hands-on: Visualisation with Circos / Visualisation">
                <a:extLst>
                  <a:ext uri="{FF2B5EF4-FFF2-40B4-BE49-F238E27FC236}">
                    <a16:creationId xmlns:a16="http://schemas.microsoft.com/office/drawing/2014/main" id="{F00CC49D-7B94-558F-FA6F-D56EE0012E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8427" y="10875163"/>
                <a:ext cx="1029928" cy="1029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40" name="Straight Arrow Connector 1139">
                <a:extLst>
                  <a:ext uri="{FF2B5EF4-FFF2-40B4-BE49-F238E27FC236}">
                    <a16:creationId xmlns:a16="http://schemas.microsoft.com/office/drawing/2014/main" id="{D1E1D26A-48F0-E3F3-FF14-2EA35E46616C}"/>
                  </a:ext>
                </a:extLst>
              </p:cNvPr>
              <p:cNvCxnSpPr/>
              <p:nvPr/>
            </p:nvCxnSpPr>
            <p:spPr>
              <a:xfrm flipV="1">
                <a:off x="3248613" y="8816340"/>
                <a:ext cx="1156090" cy="746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1" name="Straight Arrow Connector 1140">
                <a:extLst>
                  <a:ext uri="{FF2B5EF4-FFF2-40B4-BE49-F238E27FC236}">
                    <a16:creationId xmlns:a16="http://schemas.microsoft.com/office/drawing/2014/main" id="{15424D61-14D4-DC0F-D600-29B8D5041A20}"/>
                  </a:ext>
                </a:extLst>
              </p:cNvPr>
              <p:cNvCxnSpPr/>
              <p:nvPr/>
            </p:nvCxnSpPr>
            <p:spPr>
              <a:xfrm>
                <a:off x="3248613" y="9635806"/>
                <a:ext cx="12109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2" name="Straight Arrow Connector 1141">
                <a:extLst>
                  <a:ext uri="{FF2B5EF4-FFF2-40B4-BE49-F238E27FC236}">
                    <a16:creationId xmlns:a16="http://schemas.microsoft.com/office/drawing/2014/main" id="{8BBE5EE5-CAF6-6607-B990-815FD167F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8613" y="9724194"/>
                <a:ext cx="1237580" cy="554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3" name="Straight Arrow Connector 1142">
                <a:extLst>
                  <a:ext uri="{FF2B5EF4-FFF2-40B4-BE49-F238E27FC236}">
                    <a16:creationId xmlns:a16="http://schemas.microsoft.com/office/drawing/2014/main" id="{E8EF6D68-D0A6-405D-578C-BD9CB7502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227" y="9791700"/>
                <a:ext cx="1269966" cy="12251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1EC982BD-9457-590F-A3BA-ED59FB6D046C}"/>
                  </a:ext>
                </a:extLst>
              </p:cNvPr>
              <p:cNvSpPr txBox="1"/>
              <p:nvPr/>
            </p:nvSpPr>
            <p:spPr>
              <a:xfrm>
                <a:off x="3167849" y="10814118"/>
                <a:ext cx="13183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/>
                  <a:t>DATA VISUALIZATION</a:t>
                </a:r>
              </a:p>
            </p:txBody>
          </p:sp>
          <p:sp>
            <p:nvSpPr>
              <p:cNvPr id="1145" name="Rectangle: Rounded Corners 1144">
                <a:extLst>
                  <a:ext uri="{FF2B5EF4-FFF2-40B4-BE49-F238E27FC236}">
                    <a16:creationId xmlns:a16="http://schemas.microsoft.com/office/drawing/2014/main" id="{2FAD1D2A-E179-B2E5-4E32-6A0D5C2446E5}"/>
                  </a:ext>
                </a:extLst>
              </p:cNvPr>
              <p:cNvSpPr/>
              <p:nvPr/>
            </p:nvSpPr>
            <p:spPr>
              <a:xfrm>
                <a:off x="912649" y="8176505"/>
                <a:ext cx="5083099" cy="37834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6" name="Arrow: Down 1145">
            <a:extLst>
              <a:ext uri="{FF2B5EF4-FFF2-40B4-BE49-F238E27FC236}">
                <a16:creationId xmlns:a16="http://schemas.microsoft.com/office/drawing/2014/main" id="{FFFC0F94-AB5C-85A8-4FCB-924CBB440F9A}"/>
              </a:ext>
            </a:extLst>
          </p:cNvPr>
          <p:cNvSpPr/>
          <p:nvPr/>
        </p:nvSpPr>
        <p:spPr>
          <a:xfrm rot="13940425">
            <a:off x="7753014" y="4749270"/>
            <a:ext cx="526243" cy="134726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9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6F7684F-E15C-FD89-5231-82B677220037}"/>
              </a:ext>
            </a:extLst>
          </p:cNvPr>
          <p:cNvSpPr txBox="1">
            <a:spLocks/>
          </p:cNvSpPr>
          <p:nvPr/>
        </p:nvSpPr>
        <p:spPr>
          <a:xfrm>
            <a:off x="1117600" y="649114"/>
            <a:ext cx="14020800" cy="145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985735"/>
                </a:solidFill>
                <a:latin typeface="arial" panose="020B0604020202020204" pitchFamily="34" charset="0"/>
              </a:rPr>
              <a:t>Gene expression of NCI-H292 cells after coculture with </a:t>
            </a:r>
            <a:r>
              <a:rPr lang="en-US" sz="4000" b="1" i="1" dirty="0">
                <a:solidFill>
                  <a:srgbClr val="985735"/>
                </a:solidFill>
                <a:latin typeface="arial" panose="020B0604020202020204" pitchFamily="34" charset="0"/>
              </a:rPr>
              <a:t>Trichomonas </a:t>
            </a:r>
            <a:r>
              <a:rPr lang="en-US" sz="4000" b="1" i="1" dirty="0" err="1">
                <a:solidFill>
                  <a:srgbClr val="985735"/>
                </a:solidFill>
                <a:latin typeface="arial" panose="020B0604020202020204" pitchFamily="34" charset="0"/>
              </a:rPr>
              <a:t>tenax</a:t>
            </a:r>
            <a:r>
              <a:rPr lang="en-US" sz="4000" b="1" i="1" dirty="0">
                <a:solidFill>
                  <a:srgbClr val="985735"/>
                </a:solidFill>
                <a:latin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985735"/>
                </a:solidFill>
                <a:latin typeface="arial" panose="020B0604020202020204" pitchFamily="34" charset="0"/>
              </a:rPr>
              <a:t>(humans).</a:t>
            </a:r>
            <a:endParaRPr lang="en-US" sz="4000" dirty="0"/>
          </a:p>
        </p:txBody>
      </p:sp>
      <p:pic>
        <p:nvPicPr>
          <p:cNvPr id="1026" name="Picture 2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767CE83-EC04-BCA0-4B93-7D30F16A9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960" y="2571750"/>
            <a:ext cx="5726087" cy="34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A graph with lines in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7D766779-796B-CEF2-0BC9-D34D3F50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960" y="5989004"/>
            <a:ext cx="5726087" cy="415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D72821-76C7-32BA-C86A-A8CBACBB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3566160"/>
            <a:ext cx="1625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02EEF-F8E5-66BD-A84D-D99540DBE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7642860"/>
            <a:ext cx="1625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96BA51-00C5-F02A-F673-C73B4C17D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45698"/>
              </p:ext>
            </p:extLst>
          </p:nvPr>
        </p:nvGraphicFramePr>
        <p:xfrm>
          <a:off x="9032695" y="3151059"/>
          <a:ext cx="4616794" cy="2285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3052">
                  <a:extLst>
                    <a:ext uri="{9D8B030D-6E8A-4147-A177-3AD203B41FA5}">
                      <a16:colId xmlns:a16="http://schemas.microsoft.com/office/drawing/2014/main" val="2331549790"/>
                    </a:ext>
                  </a:extLst>
                </a:gridCol>
                <a:gridCol w="1052451">
                  <a:extLst>
                    <a:ext uri="{9D8B030D-6E8A-4147-A177-3AD203B41FA5}">
                      <a16:colId xmlns:a16="http://schemas.microsoft.com/office/drawing/2014/main" val="452671178"/>
                    </a:ext>
                  </a:extLst>
                </a:gridCol>
                <a:gridCol w="1171686">
                  <a:extLst>
                    <a:ext uri="{9D8B030D-6E8A-4147-A177-3AD203B41FA5}">
                      <a16:colId xmlns:a16="http://schemas.microsoft.com/office/drawing/2014/main" val="3983085501"/>
                    </a:ext>
                  </a:extLst>
                </a:gridCol>
                <a:gridCol w="1059605">
                  <a:extLst>
                    <a:ext uri="{9D8B030D-6E8A-4147-A177-3AD203B41FA5}">
                      <a16:colId xmlns:a16="http://schemas.microsoft.com/office/drawing/2014/main" val="2230895693"/>
                    </a:ext>
                  </a:extLst>
                </a:gridCol>
              </a:tblGrid>
              <a:tr h="9329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Sample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Treatment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Successfully assigned alignments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Proportion of assigned alignments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7904843"/>
                  </a:ext>
                </a:extLst>
              </a:tr>
              <a:tr h="225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SRR23972388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Cocultured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3,355,176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58.3%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10581942"/>
                  </a:ext>
                </a:extLst>
              </a:tr>
              <a:tr h="225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SRR23972387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Cocultured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3,337,609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57.2%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71015091"/>
                  </a:ext>
                </a:extLst>
              </a:tr>
              <a:tr h="225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SRR23972386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Cocultured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3,353,226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55.7%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218060"/>
                  </a:ext>
                </a:extLst>
              </a:tr>
              <a:tr h="225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SRR23972385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Untreated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3,333,710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54.4%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43708764"/>
                  </a:ext>
                </a:extLst>
              </a:tr>
              <a:tr h="225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SRR23972384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Untreated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3,344,595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53.9%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5759890"/>
                  </a:ext>
                </a:extLst>
              </a:tr>
              <a:tr h="225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SRR23972383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Untreated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3,331,932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55.5%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56878383"/>
                  </a:ext>
                </a:extLst>
              </a:tr>
            </a:tbl>
          </a:graphicData>
        </a:graphic>
      </p:graphicFrame>
      <p:pic>
        <p:nvPicPr>
          <p:cNvPr id="7" name="Picture 6" descr="A graph of a normalized count&#10;&#10;Description automatically generated">
            <a:extLst>
              <a:ext uri="{FF2B5EF4-FFF2-40B4-BE49-F238E27FC236}">
                <a16:creationId xmlns:a16="http://schemas.microsoft.com/office/drawing/2014/main" id="{C1DE12AC-A012-045F-F96B-049B6492D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290" y="6105338"/>
            <a:ext cx="6357604" cy="3922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55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7770A0-EF0F-421F-BCBE-0D5F74E5C6F5}"/>
              </a:ext>
            </a:extLst>
          </p:cNvPr>
          <p:cNvSpPr txBox="1">
            <a:spLocks/>
          </p:cNvSpPr>
          <p:nvPr/>
        </p:nvSpPr>
        <p:spPr>
          <a:xfrm>
            <a:off x="1117600" y="649114"/>
            <a:ext cx="14020800" cy="145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985735"/>
                </a:solidFill>
                <a:latin typeface="arial" panose="020B0604020202020204" pitchFamily="34" charset="0"/>
              </a:rPr>
              <a:t>Gene expression of NCI-H292 cells after coculture with </a:t>
            </a:r>
            <a:r>
              <a:rPr lang="en-US" sz="4000" b="1" i="1" dirty="0">
                <a:solidFill>
                  <a:srgbClr val="985735"/>
                </a:solidFill>
                <a:latin typeface="arial" panose="020B0604020202020204" pitchFamily="34" charset="0"/>
              </a:rPr>
              <a:t>Trichomonas </a:t>
            </a:r>
            <a:r>
              <a:rPr lang="en-US" sz="4000" b="1" i="1" dirty="0" err="1">
                <a:solidFill>
                  <a:srgbClr val="985735"/>
                </a:solidFill>
                <a:latin typeface="arial" panose="020B0604020202020204" pitchFamily="34" charset="0"/>
              </a:rPr>
              <a:t>tenax</a:t>
            </a:r>
            <a:r>
              <a:rPr lang="en-US" sz="4000" b="1" i="1" dirty="0">
                <a:solidFill>
                  <a:srgbClr val="985735"/>
                </a:solidFill>
                <a:latin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985735"/>
                </a:solidFill>
                <a:latin typeface="arial" panose="020B0604020202020204" pitchFamily="34" charset="0"/>
              </a:rPr>
              <a:t>(humans).</a:t>
            </a:r>
            <a:endParaRPr lang="en-US" sz="4000" dirty="0"/>
          </a:p>
        </p:txBody>
      </p:sp>
      <p:pic>
        <p:nvPicPr>
          <p:cNvPr id="4" name="Picture 3" descr="A graph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BB5E955A-D77C-57E6-6861-19D4AB005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2498090"/>
            <a:ext cx="7127268" cy="440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red and blue squares with black text&#10;&#10;Description automatically generated">
            <a:extLst>
              <a:ext uri="{FF2B5EF4-FFF2-40B4-BE49-F238E27FC236}">
                <a16:creationId xmlns:a16="http://schemas.microsoft.com/office/drawing/2014/main" id="{E2F6A874-926F-9BD3-FB2C-E9D969B96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48" y="2754947"/>
            <a:ext cx="7373620" cy="454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2B571-A00A-0762-C705-D9DE98120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22" y="6948169"/>
            <a:ext cx="6714158" cy="41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6CB38DD8-6364-20D0-40EA-0EF425634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9" y="7304241"/>
            <a:ext cx="7583169" cy="3783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21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ell&#10;&#10;Description automatically generated">
            <a:extLst>
              <a:ext uri="{FF2B5EF4-FFF2-40B4-BE49-F238E27FC236}">
                <a16:creationId xmlns:a16="http://schemas.microsoft.com/office/drawing/2014/main" id="{1EFCB06D-B752-4F20-B5DF-9AF5BEB3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20" y="1967155"/>
            <a:ext cx="6045200" cy="94078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67AC791-0138-64ED-9377-EEB430FD003D}"/>
              </a:ext>
            </a:extLst>
          </p:cNvPr>
          <p:cNvSpPr txBox="1">
            <a:spLocks/>
          </p:cNvSpPr>
          <p:nvPr/>
        </p:nvSpPr>
        <p:spPr>
          <a:xfrm>
            <a:off x="1117600" y="649114"/>
            <a:ext cx="14020800" cy="145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985735"/>
                </a:solidFill>
                <a:latin typeface="arial" panose="020B0604020202020204" pitchFamily="34" charset="0"/>
              </a:rPr>
              <a:t>Gene expression of NCI-H292 cells after coculture with </a:t>
            </a:r>
            <a:r>
              <a:rPr lang="en-US" sz="4000" b="1" i="1" dirty="0">
                <a:solidFill>
                  <a:srgbClr val="985735"/>
                </a:solidFill>
                <a:latin typeface="arial" panose="020B0604020202020204" pitchFamily="34" charset="0"/>
              </a:rPr>
              <a:t>Trichomonas </a:t>
            </a:r>
            <a:r>
              <a:rPr lang="en-US" sz="4000" b="1" i="1" dirty="0" err="1">
                <a:solidFill>
                  <a:srgbClr val="985735"/>
                </a:solidFill>
                <a:latin typeface="arial" panose="020B0604020202020204" pitchFamily="34" charset="0"/>
              </a:rPr>
              <a:t>tenax</a:t>
            </a:r>
            <a:r>
              <a:rPr lang="en-US" sz="4000" b="1" i="1" dirty="0">
                <a:solidFill>
                  <a:srgbClr val="985735"/>
                </a:solidFill>
                <a:latin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985735"/>
                </a:solidFill>
                <a:latin typeface="arial" panose="020B0604020202020204" pitchFamily="34" charset="0"/>
              </a:rPr>
              <a:t>(humans).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692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</TotalTime>
  <Words>176</Words>
  <Application>Microsoft Office PowerPoint</Application>
  <PresentationFormat>Custom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Office Theme</vt:lpstr>
      <vt:lpstr>Gene expression of NCI-H292 cells after coculture with Trichomonas tenax (humans).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expression of NCI-H292 cells after coculture with Trichomonas tenax (humans).</dc:title>
  <dc:creator>Paulo Joshua S Tanicala</dc:creator>
  <cp:lastModifiedBy>Paulo Joshua S Tanicala</cp:lastModifiedBy>
  <cp:revision>1</cp:revision>
  <dcterms:created xsi:type="dcterms:W3CDTF">2024-05-04T23:58:07Z</dcterms:created>
  <dcterms:modified xsi:type="dcterms:W3CDTF">2024-05-06T18:26:13Z</dcterms:modified>
</cp:coreProperties>
</file>