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sldIdLst>
    <p:sldId id="256" r:id="rId5"/>
    <p:sldId id="257" r:id="rId6"/>
    <p:sldId id="259" r:id="rId7"/>
    <p:sldId id="260" r:id="rId8"/>
    <p:sldId id="261"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2723D-391B-42DE-B4B9-034525313F73}" v="4" dt="2023-08-10T00:48:25.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1C460E-E0A2-6785-0377-DFAC5C11D39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B17F0606-8270-68BD-F5F3-D21104611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82A1A81-0F7A-055D-0108-E2A6A4CF6101}"/>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5" name="מציין מיקום של כותרת תחתונה 4">
            <a:extLst>
              <a:ext uri="{FF2B5EF4-FFF2-40B4-BE49-F238E27FC236}">
                <a16:creationId xmlns:a16="http://schemas.microsoft.com/office/drawing/2014/main" id="{20B3B539-4E73-5454-EE49-49B203F00E8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012F826-DC7A-9848-3A99-744FC466B186}"/>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228973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4EE945-3340-4A79-FC56-BEF476A4C33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9FCA65A-6ED8-4E90-2C20-F131F51408E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6418C6-80CB-D607-C6C6-B51B78A4E858}"/>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5" name="מציין מיקום של כותרת תחתונה 4">
            <a:extLst>
              <a:ext uri="{FF2B5EF4-FFF2-40B4-BE49-F238E27FC236}">
                <a16:creationId xmlns:a16="http://schemas.microsoft.com/office/drawing/2014/main" id="{C9DB45B2-E401-9D36-EA63-BCC54FB4FD9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F545EC1-7F10-29FB-470E-E776B5EE4813}"/>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44942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B718BA0-FEE1-0865-8AF1-1A40A488F4E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6C3A5E0-EE0D-F2D8-4E89-43A8FBDD061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27F2434-628E-8430-39DC-347127C3838B}"/>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5" name="מציין מיקום של כותרת תחתונה 4">
            <a:extLst>
              <a:ext uri="{FF2B5EF4-FFF2-40B4-BE49-F238E27FC236}">
                <a16:creationId xmlns:a16="http://schemas.microsoft.com/office/drawing/2014/main" id="{1A510AC1-A73A-0319-C5B2-799BC2436F7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6B2E7D9-4DE1-B007-1EA1-31E606C775EA}"/>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30465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C8E6D8-4F2B-CAA4-5DFC-7B1EAE4D7FB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9D13202-0728-8C0C-B566-30C7BBBCBC0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05EF5A2-D8AF-0A03-BD2C-7A0DECFBEC56}"/>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5" name="מציין מיקום של כותרת תחתונה 4">
            <a:extLst>
              <a:ext uri="{FF2B5EF4-FFF2-40B4-BE49-F238E27FC236}">
                <a16:creationId xmlns:a16="http://schemas.microsoft.com/office/drawing/2014/main" id="{9482633D-7A9E-A6F3-3416-06268CBA2E2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80B3EF7-4C58-5002-54F5-C7C58445F67E}"/>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253093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E79401-D092-2A08-9997-52AA32154EC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4A82125-C2B7-01D4-82C7-A06D9A8E1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545EE9F-218B-5276-3E95-289B8B502869}"/>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5" name="מציין מיקום של כותרת תחתונה 4">
            <a:extLst>
              <a:ext uri="{FF2B5EF4-FFF2-40B4-BE49-F238E27FC236}">
                <a16:creationId xmlns:a16="http://schemas.microsoft.com/office/drawing/2014/main" id="{6EC8CF3B-AD90-33CB-94C4-C6880F47679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641EA4A-EFE5-D953-8D4E-E6CF1349C393}"/>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240747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8C556A-87C4-E919-7747-EA5F03BE5F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FFB7C80-EAF3-82FB-030E-35F2BACA1D3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1CDBBC7-CA99-2876-4A8B-6F1ACC97655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BEB3818-2824-C7FB-7749-B8304FB095E1}"/>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6" name="מציין מיקום של כותרת תחתונה 5">
            <a:extLst>
              <a:ext uri="{FF2B5EF4-FFF2-40B4-BE49-F238E27FC236}">
                <a16:creationId xmlns:a16="http://schemas.microsoft.com/office/drawing/2014/main" id="{8F4A5591-3C39-3F97-F51D-48F29063D71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13C6157-CF5C-64F6-CEEE-0DA18B4E0910}"/>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83780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A4DAA0-07E2-3F78-C46D-25EDFD051B2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553309-4343-EA7C-3E75-FDCFF1F5D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21AD11-A43C-883D-686B-4A30673FC5D5}"/>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2323958-3CBF-0FE6-9DA0-AB6988E9B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5392CF3-C89F-5A54-DDAA-CE679818ECD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5675AD84-0211-96C8-1ACD-8392D863F96B}"/>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8" name="מציין מיקום של כותרת תחתונה 7">
            <a:extLst>
              <a:ext uri="{FF2B5EF4-FFF2-40B4-BE49-F238E27FC236}">
                <a16:creationId xmlns:a16="http://schemas.microsoft.com/office/drawing/2014/main" id="{1665292C-860B-0BCB-3428-3F0A608EA5D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BCEF877-E4CF-7C19-1FE4-49C207D59D52}"/>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410420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0898C9-4D68-206D-43D0-5837FE0DF1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9036517-84F7-AF04-97DC-BB7048391C56}"/>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4" name="מציין מיקום של כותרת תחתונה 3">
            <a:extLst>
              <a:ext uri="{FF2B5EF4-FFF2-40B4-BE49-F238E27FC236}">
                <a16:creationId xmlns:a16="http://schemas.microsoft.com/office/drawing/2014/main" id="{BE831400-C668-ED7D-605B-1B3E14EEEA18}"/>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A9B3CDA-B22E-6D47-CE3F-EE3B2D2C90F0}"/>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349984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7E7F28D-C447-F02A-6E36-77CEBBB1577C}"/>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3" name="מציין מיקום של כותרת תחתונה 2">
            <a:extLst>
              <a:ext uri="{FF2B5EF4-FFF2-40B4-BE49-F238E27FC236}">
                <a16:creationId xmlns:a16="http://schemas.microsoft.com/office/drawing/2014/main" id="{E485FC98-1B43-BBD1-E397-A4639C0C989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5882406-CF44-3078-01B7-D2059473293A}"/>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421012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BF7F10-8C39-5715-7C15-709955A4F09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73EAF93-1784-C717-7925-5C156CFCC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D1169AE8-A7E5-6A4F-3915-A9EAA6869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B44658E-04D9-DB24-40EE-2291E5AAA69E}"/>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6" name="מציין מיקום של כותרת תחתונה 5">
            <a:extLst>
              <a:ext uri="{FF2B5EF4-FFF2-40B4-BE49-F238E27FC236}">
                <a16:creationId xmlns:a16="http://schemas.microsoft.com/office/drawing/2014/main" id="{82F11AC8-FD5C-E91F-5064-D8E78F48AEF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4A9F2B5-1254-0DB8-EA9F-7FB60FCDB807}"/>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148570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F18730-AFFC-FD69-A091-0C0CB24875D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D12B05B5-DDC5-56A6-0EF9-DBCA15C76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3E2A697E-D11C-E970-7FC1-BE4454B77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1B9ACC5-D7F8-170B-BEEA-88FB26D039B1}"/>
              </a:ext>
            </a:extLst>
          </p:cNvPr>
          <p:cNvSpPr>
            <a:spLocks noGrp="1"/>
          </p:cNvSpPr>
          <p:nvPr>
            <p:ph type="dt" sz="half" idx="10"/>
          </p:nvPr>
        </p:nvSpPr>
        <p:spPr/>
        <p:txBody>
          <a:bodyPr/>
          <a:lstStyle/>
          <a:p>
            <a:fld id="{99AFD979-F24E-41A6-A266-777883B4DE80}" type="datetimeFigureOut">
              <a:rPr lang="he-IL" smtClean="0"/>
              <a:t>כ"ג/אב/תשפ"ג</a:t>
            </a:fld>
            <a:endParaRPr lang="he-IL"/>
          </a:p>
        </p:txBody>
      </p:sp>
      <p:sp>
        <p:nvSpPr>
          <p:cNvPr id="6" name="מציין מיקום של כותרת תחתונה 5">
            <a:extLst>
              <a:ext uri="{FF2B5EF4-FFF2-40B4-BE49-F238E27FC236}">
                <a16:creationId xmlns:a16="http://schemas.microsoft.com/office/drawing/2014/main" id="{379562FC-78C5-A98E-6F0D-659FFD5B45F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7933768-6D7B-36EB-FEB6-8C9FDC65C827}"/>
              </a:ext>
            </a:extLst>
          </p:cNvPr>
          <p:cNvSpPr>
            <a:spLocks noGrp="1"/>
          </p:cNvSpPr>
          <p:nvPr>
            <p:ph type="sldNum" sz="quarter" idx="12"/>
          </p:nvPr>
        </p:nvSpPr>
        <p:spPr/>
        <p:txBody>
          <a:bodyPr/>
          <a:lstStyle/>
          <a:p>
            <a:fld id="{98AFCEEA-504D-4138-AA7B-4F214584E31F}" type="slidenum">
              <a:rPr lang="he-IL" smtClean="0"/>
              <a:t>‹#›</a:t>
            </a:fld>
            <a:endParaRPr lang="he-IL"/>
          </a:p>
        </p:txBody>
      </p:sp>
    </p:spTree>
    <p:extLst>
      <p:ext uri="{BB962C8B-B14F-4D97-AF65-F5344CB8AC3E}">
        <p14:creationId xmlns:p14="http://schemas.microsoft.com/office/powerpoint/2010/main" val="231066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42EAF18-F2FC-936B-8181-00C93741E81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C7E3923-4584-249B-C811-E3E8DA27BED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6DEEC8E-6DAE-AFA2-185C-C7B14F41940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9AFD979-F24E-41A6-A266-777883B4DE80}" type="datetimeFigureOut">
              <a:rPr lang="he-IL" smtClean="0"/>
              <a:t>כ"ג/אב/תשפ"ג</a:t>
            </a:fld>
            <a:endParaRPr lang="he-IL"/>
          </a:p>
        </p:txBody>
      </p:sp>
      <p:sp>
        <p:nvSpPr>
          <p:cNvPr id="5" name="מציין מיקום של כותרת תחתונה 4">
            <a:extLst>
              <a:ext uri="{FF2B5EF4-FFF2-40B4-BE49-F238E27FC236}">
                <a16:creationId xmlns:a16="http://schemas.microsoft.com/office/drawing/2014/main" id="{777D4BB7-DDD9-638F-4345-C30729EA3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F759BA1-5C01-2312-9A10-D51A8FE1592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8AFCEEA-504D-4138-AA7B-4F214584E31F}" type="slidenum">
              <a:rPr lang="he-IL" smtClean="0"/>
              <a:t>‹#›</a:t>
            </a:fld>
            <a:endParaRPr lang="he-IL"/>
          </a:p>
        </p:txBody>
      </p:sp>
    </p:spTree>
    <p:extLst>
      <p:ext uri="{BB962C8B-B14F-4D97-AF65-F5344CB8AC3E}">
        <p14:creationId xmlns:p14="http://schemas.microsoft.com/office/powerpoint/2010/main" val="354130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0" name="Rectangle 205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DBF3C264-21A7-1CDD-2EF1-CF08EFA03C35}"/>
              </a:ext>
            </a:extLst>
          </p:cNvPr>
          <p:cNvSpPr>
            <a:spLocks noGrp="1"/>
          </p:cNvSpPr>
          <p:nvPr>
            <p:ph type="ctrTitle"/>
          </p:nvPr>
        </p:nvSpPr>
        <p:spPr>
          <a:xfrm>
            <a:off x="982639" y="1012536"/>
            <a:ext cx="4613300" cy="3163224"/>
          </a:xfrm>
        </p:spPr>
        <p:txBody>
          <a:bodyPr anchor="t">
            <a:normAutofit/>
          </a:bodyPr>
          <a:lstStyle/>
          <a:p>
            <a:pPr algn="l"/>
            <a:r>
              <a:rPr lang="en-US" sz="4800">
                <a:latin typeface="David" panose="020E0502060401010101" pitchFamily="34" charset="-79"/>
                <a:cs typeface="David" panose="020E0502060401010101" pitchFamily="34" charset="-79"/>
              </a:rPr>
              <a:t>Sleep healthy project</a:t>
            </a:r>
            <a:br>
              <a:rPr lang="en-US" sz="4800"/>
            </a:br>
            <a:endParaRPr lang="he-IL" sz="4800"/>
          </a:p>
        </p:txBody>
      </p:sp>
      <p:sp>
        <p:nvSpPr>
          <p:cNvPr id="2091" name="Rectangle 205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ips To Manage Obstructive Sleep Apnoea">
            <a:extLst>
              <a:ext uri="{FF2B5EF4-FFF2-40B4-BE49-F238E27FC236}">
                <a16:creationId xmlns:a16="http://schemas.microsoft.com/office/drawing/2014/main" id="{8DA423C0-4CA8-D95A-D214-15BE7C78B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01" r="-2"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50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E1A1930A-1A1D-7C24-5041-DF02DF2DEFDC}"/>
              </a:ext>
            </a:extLst>
          </p:cNvPr>
          <p:cNvSpPr>
            <a:spLocks noGrp="1"/>
          </p:cNvSpPr>
          <p:nvPr>
            <p:ph type="title"/>
          </p:nvPr>
        </p:nvSpPr>
        <p:spPr>
          <a:xfrm>
            <a:off x="804672" y="940391"/>
            <a:ext cx="10021446" cy="2944457"/>
          </a:xfrm>
        </p:spPr>
        <p:txBody>
          <a:bodyPr vert="horz" lIns="91440" tIns="45720" rIns="91440" bIns="45720" rtlCol="0" anchor="b">
            <a:normAutofit/>
          </a:bodyPr>
          <a:lstStyle/>
          <a:p>
            <a:r>
              <a:rPr lang="en-US" sz="2900" kern="1200" dirty="0" err="1">
                <a:solidFill>
                  <a:schemeClr val="tx2"/>
                </a:solidFill>
                <a:latin typeface="David" panose="020E0502060401010101" pitchFamily="34" charset="-79"/>
                <a:cs typeface="David" panose="020E0502060401010101" pitchFamily="34" charset="-79"/>
              </a:rPr>
              <a:t>פרויקט</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זה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עוסק</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בסוגייה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מה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משפיע</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על</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איכות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השינה</a:t>
            </a:r>
            <a:r>
              <a:rPr lang="en-US" sz="2900" kern="1200" dirty="0">
                <a:solidFill>
                  <a:schemeClr val="tx2"/>
                </a:solidFill>
                <a:latin typeface="David" panose="020E0502060401010101" pitchFamily="34" charset="-79"/>
                <a:cs typeface="David" panose="020E0502060401010101" pitchFamily="34" charset="-79"/>
              </a:rPr>
              <a:t>.</a:t>
            </a:r>
            <a:br>
              <a:rPr lang="en-US" sz="2900" kern="1200" dirty="0">
                <a:solidFill>
                  <a:schemeClr val="tx2"/>
                </a:solidFill>
                <a:latin typeface="David" panose="020E0502060401010101" pitchFamily="34" charset="-79"/>
                <a:cs typeface="David" panose="020E0502060401010101" pitchFamily="34" charset="-79"/>
              </a:rPr>
            </a:br>
            <a:r>
              <a:rPr lang="en-US" sz="2900" kern="1200" dirty="0" err="1">
                <a:solidFill>
                  <a:schemeClr val="tx2"/>
                </a:solidFill>
                <a:latin typeface="David" panose="020E0502060401010101" pitchFamily="34" charset="-79"/>
                <a:cs typeface="David" panose="020E0502060401010101" pitchFamily="34" charset="-79"/>
              </a:rPr>
              <a:t>הסוגייה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מוצגת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כניתוח</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סטטיסטי</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העוסק</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ברגרסיה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לינארית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אשר</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תמחיש</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לנו</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את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הקשר</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בין</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המשתנה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התלוי</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שהוא</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איכות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השינה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לבין</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המשתנים</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הבלתי</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תלויים</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שהם</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גיל</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משך</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שינה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רמת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פעילות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גופנית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ורמת</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מתח</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כלומר</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כיצד</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המשתנים</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הבלתי</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תלויים</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משפיעים</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על</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המשתנה</a:t>
            </a:r>
            <a:r>
              <a:rPr lang="en-US" sz="2900" kern="1200" dirty="0">
                <a:solidFill>
                  <a:schemeClr val="tx2"/>
                </a:solidFill>
                <a:latin typeface="David" panose="020E0502060401010101" pitchFamily="34" charset="-79"/>
                <a:cs typeface="David" panose="020E0502060401010101" pitchFamily="34" charset="-79"/>
              </a:rPr>
              <a:t> </a:t>
            </a:r>
            <a:r>
              <a:rPr lang="en-US" sz="2900" kern="1200" dirty="0" err="1">
                <a:solidFill>
                  <a:schemeClr val="tx2"/>
                </a:solidFill>
                <a:latin typeface="David" panose="020E0502060401010101" pitchFamily="34" charset="-79"/>
                <a:cs typeface="David" panose="020E0502060401010101" pitchFamily="34" charset="-79"/>
              </a:rPr>
              <a:t>התלוי</a:t>
            </a:r>
            <a:r>
              <a:rPr lang="en-US" sz="2900" kern="1200" dirty="0">
                <a:solidFill>
                  <a:schemeClr val="tx2"/>
                </a:solidFill>
                <a:latin typeface="David" panose="020E0502060401010101" pitchFamily="34" charset="-79"/>
                <a:cs typeface="David" panose="020E0502060401010101" pitchFamily="34" charset="-79"/>
              </a:rPr>
              <a:t>.</a:t>
            </a:r>
            <a:br>
              <a:rPr lang="en-US" sz="2900" kern="1200" dirty="0">
                <a:solidFill>
                  <a:schemeClr val="tx2"/>
                </a:solidFill>
                <a:latin typeface="+mj-lt"/>
                <a:ea typeface="+mj-ea"/>
                <a:cs typeface="+mj-cs"/>
              </a:rPr>
            </a:br>
            <a:br>
              <a:rPr lang="en-US" sz="2900" kern="1200" dirty="0">
                <a:solidFill>
                  <a:schemeClr val="tx2"/>
                </a:solidFill>
                <a:latin typeface="+mj-lt"/>
                <a:ea typeface="+mj-ea"/>
                <a:cs typeface="+mj-cs"/>
              </a:rPr>
            </a:br>
            <a:endParaRPr lang="en-US" sz="2900" kern="1200" dirty="0">
              <a:solidFill>
                <a:schemeClr val="tx2"/>
              </a:solidFill>
              <a:latin typeface="+mj-lt"/>
              <a:ea typeface="+mj-ea"/>
              <a:cs typeface="+mj-cs"/>
            </a:endParaRPr>
          </a:p>
        </p:txBody>
      </p:sp>
      <p:grpSp>
        <p:nvGrpSpPr>
          <p:cNvPr id="11" name="Group 10">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30" name="Freeform: Shape 11">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31" name="Freeform: Shape 17">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370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BF2B9944-9F17-A8E5-50F0-10BB8E006896}"/>
              </a:ext>
            </a:extLst>
          </p:cNvPr>
          <p:cNvSpPr>
            <a:spLocks noGrp="1"/>
          </p:cNvSpPr>
          <p:nvPr>
            <p:ph type="title"/>
          </p:nvPr>
        </p:nvSpPr>
        <p:spPr>
          <a:xfrm>
            <a:off x="838201" y="643467"/>
            <a:ext cx="3888526" cy="1800526"/>
          </a:xfrm>
        </p:spPr>
        <p:txBody>
          <a:bodyPr>
            <a:normAutofit/>
          </a:bodyPr>
          <a:lstStyle/>
          <a:p>
            <a:r>
              <a:rPr lang="he-IL" sz="4100">
                <a:latin typeface="David" panose="020E0502060401010101" pitchFamily="34" charset="-79"/>
                <a:cs typeface="David" panose="020E0502060401010101" pitchFamily="34" charset="-79"/>
              </a:rPr>
              <a:t>קורלציה – מודדת את עוצמת הקשר שבין המשתנים. </a:t>
            </a:r>
          </a:p>
        </p:txBody>
      </p:sp>
      <p:sp>
        <p:nvSpPr>
          <p:cNvPr id="3" name="מציין מיקום תוכן 2">
            <a:extLst>
              <a:ext uri="{FF2B5EF4-FFF2-40B4-BE49-F238E27FC236}">
                <a16:creationId xmlns:a16="http://schemas.microsoft.com/office/drawing/2014/main" id="{70FF5992-9BEC-8145-C5AA-AE169C626954}"/>
              </a:ext>
            </a:extLst>
          </p:cNvPr>
          <p:cNvSpPr>
            <a:spLocks noGrp="1"/>
          </p:cNvSpPr>
          <p:nvPr>
            <p:ph idx="1"/>
          </p:nvPr>
        </p:nvSpPr>
        <p:spPr>
          <a:xfrm>
            <a:off x="838201" y="2623381"/>
            <a:ext cx="3888528" cy="3553581"/>
          </a:xfrm>
        </p:spPr>
        <p:txBody>
          <a:bodyPr>
            <a:normAutofit/>
          </a:bodyPr>
          <a:lstStyle/>
          <a:p>
            <a:r>
              <a:rPr lang="he-IL" sz="2000">
                <a:latin typeface="David" panose="020E0502060401010101" pitchFamily="34" charset="-79"/>
                <a:cs typeface="David" panose="020E0502060401010101" pitchFamily="34" charset="-79"/>
              </a:rPr>
              <a:t>לפי הגרף המוצג ניתן לראות שהקורלציה בין המשתנים היא חזקה. </a:t>
            </a:r>
          </a:p>
          <a:p>
            <a:endParaRPr lang="he-IL" sz="2000"/>
          </a:p>
        </p:txBody>
      </p:sp>
      <p:pic>
        <p:nvPicPr>
          <p:cNvPr id="6" name="תמונה 5">
            <a:extLst>
              <a:ext uri="{FF2B5EF4-FFF2-40B4-BE49-F238E27FC236}">
                <a16:creationId xmlns:a16="http://schemas.microsoft.com/office/drawing/2014/main" id="{444DFDBF-1893-FAFD-EE3F-9EBABDE35A94}"/>
              </a:ext>
            </a:extLst>
          </p:cNvPr>
          <p:cNvPicPr>
            <a:picLocks noChangeAspect="1"/>
          </p:cNvPicPr>
          <p:nvPr/>
        </p:nvPicPr>
        <p:blipFill rotWithShape="1">
          <a:blip r:embed="rId2"/>
          <a:srcRect l="6933" t="18626" r="7191" b="1546"/>
          <a:stretch/>
        </p:blipFill>
        <p:spPr>
          <a:xfrm>
            <a:off x="6800986" y="1556533"/>
            <a:ext cx="4747547" cy="3773278"/>
          </a:xfrm>
          <a:prstGeom prst="rect">
            <a:avLst/>
          </a:prstGeom>
        </p:spPr>
      </p:pic>
    </p:spTree>
    <p:extLst>
      <p:ext uri="{BB962C8B-B14F-4D97-AF65-F5344CB8AC3E}">
        <p14:creationId xmlns:p14="http://schemas.microsoft.com/office/powerpoint/2010/main" val="422221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1F9AE447-7296-D18E-F33E-A9807B6D2539}"/>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RMSE</a:t>
            </a:r>
            <a:endParaRPr lang="he-IL" sz="360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מציין מיקום תוכן 2">
            <a:extLst>
              <a:ext uri="{FF2B5EF4-FFF2-40B4-BE49-F238E27FC236}">
                <a16:creationId xmlns:a16="http://schemas.microsoft.com/office/drawing/2014/main" id="{10EEE2C7-EFCA-1314-D1F1-996B2F866F3B}"/>
              </a:ext>
            </a:extLst>
          </p:cNvPr>
          <p:cNvSpPr>
            <a:spLocks noGrp="1"/>
          </p:cNvSpPr>
          <p:nvPr>
            <p:ph idx="1"/>
          </p:nvPr>
        </p:nvSpPr>
        <p:spPr>
          <a:xfrm>
            <a:off x="1179226" y="3329677"/>
            <a:ext cx="9833548" cy="2457269"/>
          </a:xfrm>
        </p:spPr>
        <p:txBody>
          <a:bodyPr>
            <a:normAutofit/>
          </a:bodyPr>
          <a:lstStyle/>
          <a:p>
            <a:r>
              <a:rPr lang="he-IL" sz="1800">
                <a:solidFill>
                  <a:schemeClr val="tx2"/>
                </a:solidFill>
                <a:latin typeface="David" panose="020E0502060401010101" pitchFamily="34" charset="-79"/>
                <a:cs typeface="David" panose="020E0502060401010101" pitchFamily="34" charset="-79"/>
              </a:rPr>
              <a:t>דרך נוספת להראות כמה חזק הקשר בין המשתנים:</a:t>
            </a:r>
          </a:p>
          <a:p>
            <a:r>
              <a:rPr lang="he-IL" sz="1800">
                <a:solidFill>
                  <a:schemeClr val="tx2"/>
                </a:solidFill>
                <a:latin typeface="David" panose="020E0502060401010101" pitchFamily="34" charset="-79"/>
                <a:cs typeface="David" panose="020E0502060401010101" pitchFamily="34" charset="-79"/>
              </a:rPr>
              <a:t>ה-</a:t>
            </a:r>
            <a:r>
              <a:rPr lang="en-US" sz="1800">
                <a:solidFill>
                  <a:schemeClr val="tx2"/>
                </a:solidFill>
                <a:latin typeface="David" panose="020E0502060401010101" pitchFamily="34" charset="-79"/>
                <a:cs typeface="David" panose="020E0502060401010101" pitchFamily="34" charset="-79"/>
              </a:rPr>
              <a:t>RMSE</a:t>
            </a:r>
            <a:r>
              <a:rPr lang="he-IL" sz="1800">
                <a:solidFill>
                  <a:schemeClr val="tx2"/>
                </a:solidFill>
                <a:latin typeface="David" panose="020E0502060401010101" pitchFamily="34" charset="-79"/>
                <a:cs typeface="David" panose="020E0502060401010101" pitchFamily="34" charset="-79"/>
              </a:rPr>
              <a:t> הינו 0.41942900897387814 , משמע שהאומד חוזה את ערך פונקציית המטרה בצורה כמעט מושלמת.</a:t>
            </a:r>
          </a:p>
          <a:p>
            <a:endParaRPr lang="he-IL"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046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38C51E49-3562-CBD2-F3FD-CA106194F793}"/>
              </a:ext>
            </a:extLst>
          </p:cNvPr>
          <p:cNvSpPr>
            <a:spLocks noGrp="1"/>
          </p:cNvSpPr>
          <p:nvPr>
            <p:ph type="title"/>
          </p:nvPr>
        </p:nvSpPr>
        <p:spPr>
          <a:xfrm>
            <a:off x="838199" y="1068891"/>
            <a:ext cx="4259731" cy="1985085"/>
          </a:xfrm>
        </p:spPr>
        <p:txBody>
          <a:bodyPr anchor="b">
            <a:normAutofit/>
          </a:bodyPr>
          <a:lstStyle/>
          <a:p>
            <a:pPr algn="ctr"/>
            <a:r>
              <a:rPr lang="en-US">
                <a:latin typeface="David" panose="020E0502060401010101" pitchFamily="34" charset="-79"/>
                <a:cs typeface="David" panose="020E0502060401010101" pitchFamily="34" charset="-79"/>
              </a:rPr>
              <a:t>COEFFICIENT</a:t>
            </a:r>
            <a:endParaRPr lang="he-IL" dirty="0">
              <a:latin typeface="David" panose="020E0502060401010101" pitchFamily="34" charset="-79"/>
              <a:cs typeface="David" panose="020E0502060401010101" pitchFamily="34" charset="-79"/>
            </a:endParaRPr>
          </a:p>
        </p:txBody>
      </p:sp>
      <p:sp>
        <p:nvSpPr>
          <p:cNvPr id="40"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תמונה 4">
            <a:extLst>
              <a:ext uri="{FF2B5EF4-FFF2-40B4-BE49-F238E27FC236}">
                <a16:creationId xmlns:a16="http://schemas.microsoft.com/office/drawing/2014/main" id="{D24F611D-0B2B-DE35-CD49-CCED635E8A3E}"/>
              </a:ext>
            </a:extLst>
          </p:cNvPr>
          <p:cNvPicPr>
            <a:picLocks noChangeAspect="1"/>
          </p:cNvPicPr>
          <p:nvPr/>
        </p:nvPicPr>
        <p:blipFill>
          <a:blip r:embed="rId2"/>
          <a:stretch>
            <a:fillRect/>
          </a:stretch>
        </p:blipFill>
        <p:spPr>
          <a:xfrm>
            <a:off x="1049617" y="4006991"/>
            <a:ext cx="3836894" cy="1547838"/>
          </a:xfrm>
          <a:prstGeom prst="rect">
            <a:avLst/>
          </a:prstGeom>
        </p:spPr>
      </p:pic>
      <p:sp>
        <p:nvSpPr>
          <p:cNvPr id="41"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920E3870-9A5D-D662-2CD0-D83BA3475213}"/>
              </a:ext>
            </a:extLst>
          </p:cNvPr>
          <p:cNvSpPr>
            <a:spLocks noGrp="1"/>
          </p:cNvSpPr>
          <p:nvPr>
            <p:ph idx="1"/>
          </p:nvPr>
        </p:nvSpPr>
        <p:spPr>
          <a:xfrm>
            <a:off x="6586415" y="723153"/>
            <a:ext cx="4555782" cy="5392482"/>
          </a:xfrm>
        </p:spPr>
        <p:txBody>
          <a:bodyPr anchor="ctr">
            <a:normAutofit/>
          </a:bodyPr>
          <a:lstStyle/>
          <a:p>
            <a:r>
              <a:rPr lang="he-IL" sz="2000">
                <a:latin typeface="David" panose="020E0502060401010101" pitchFamily="34" charset="-79"/>
                <a:cs typeface="David" panose="020E0502060401010101" pitchFamily="34" charset="-79"/>
              </a:rPr>
              <a:t>מאפיין המציג כמה חשוב היה כל משתנה ביחס לפונקציית המטרה.</a:t>
            </a:r>
            <a:endParaRPr lang="en-US" sz="2000">
              <a:latin typeface="David" panose="020E0502060401010101" pitchFamily="34" charset="-79"/>
              <a:cs typeface="David" panose="020E0502060401010101" pitchFamily="34" charset="-79"/>
            </a:endParaRPr>
          </a:p>
          <a:p>
            <a:r>
              <a:rPr lang="he-IL" sz="2000">
                <a:latin typeface="David" panose="020E0502060401010101" pitchFamily="34" charset="-79"/>
                <a:cs typeface="David" panose="020E0502060401010101" pitchFamily="34" charset="-79"/>
              </a:rPr>
              <a:t>לפי הפלט המוצג ניתן לראות שמשך השינה הינו המאפיין החשוב ביותר לפונקציית המטרה מאחר ואצלו מקדם המתאם הוא בעל הערך הגבוה ביותר. משמעות הדבר היא כל עלייה ב-1 במאפיין זה תביא לגדילה של 0.639461 בפונקציית המטרה שהיא איכות השינה. לעומת זאת כל עלייה במאפיין רמת הלחץ תביא לירידה של 0.345923 בפונקציית המטרה.</a:t>
            </a:r>
          </a:p>
          <a:p>
            <a:endParaRPr lang="he-IL" sz="2000"/>
          </a:p>
        </p:txBody>
      </p:sp>
    </p:spTree>
    <p:extLst>
      <p:ext uri="{BB962C8B-B14F-4D97-AF65-F5344CB8AC3E}">
        <p14:creationId xmlns:p14="http://schemas.microsoft.com/office/powerpoint/2010/main" val="13129652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B47763389FB34794B1775559D7A394" ma:contentTypeVersion="2" ma:contentTypeDescription="Create a new document." ma:contentTypeScope="" ma:versionID="83d6f14995739af893f562091e49ee21">
  <xsd:schema xmlns:xsd="http://www.w3.org/2001/XMLSchema" xmlns:xs="http://www.w3.org/2001/XMLSchema" xmlns:p="http://schemas.microsoft.com/office/2006/metadata/properties" xmlns:ns3="102990de-0890-415b-9d66-736ee7e3b527" targetNamespace="http://schemas.microsoft.com/office/2006/metadata/properties" ma:root="true" ma:fieldsID="67e430441db67e5ebec59f35ef7db5fe" ns3:_="">
    <xsd:import namespace="102990de-0890-415b-9d66-736ee7e3b52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2990de-0890-415b-9d66-736ee7e3b5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1CDDA7-590D-41EC-B0B6-B36B8D9549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2990de-0890-415b-9d66-736ee7e3b5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28D378-1B92-45DF-8AB2-6820A649C4CB}">
  <ds:schemaRefs>
    <ds:schemaRef ds:uri="http://schemas.microsoft.com/sharepoint/v3/contenttype/forms"/>
  </ds:schemaRefs>
</ds:datastoreItem>
</file>

<file path=customXml/itemProps3.xml><?xml version="1.0" encoding="utf-8"?>
<ds:datastoreItem xmlns:ds="http://schemas.openxmlformats.org/officeDocument/2006/customXml" ds:itemID="{092981DD-50B6-4976-B1C0-AA084142FDDF}">
  <ds:schemaRefs>
    <ds:schemaRef ds:uri="http://purl.org/dc/terms/"/>
    <ds:schemaRef ds:uri="102990de-0890-415b-9d66-736ee7e3b52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93</TotalTime>
  <Words>175</Words>
  <Application>Microsoft Office PowerPoint</Application>
  <PresentationFormat>מסך רחב</PresentationFormat>
  <Paragraphs>10</Paragraphs>
  <Slides>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Calibri</vt:lpstr>
      <vt:lpstr>Calibri Light</vt:lpstr>
      <vt:lpstr>David</vt:lpstr>
      <vt:lpstr>ערכת נושא Office</vt:lpstr>
      <vt:lpstr>Sleep healthy project </vt:lpstr>
      <vt:lpstr>פרויקט זה עוסק בסוגייה, מה משפיע על איכות השינה. הסוגייה מוצגת כניתוח סטטיסטי העוסק ברגרסיה לינארית אשר תמחיש לנו את הקשר בין המשתנה התלוי שהוא איכות השינה לבין המשתנים הבלתי תלויים שהם גיל, משך שינה, רמת פעילות גופנית ורמת מתח, כלומר כיצד המשתנים הבלתי תלויים משפיעים על המשתנה התלוי.  </vt:lpstr>
      <vt:lpstr>קורלציה – מודדת את עוצמת הקשר שבין המשתנים. </vt:lpstr>
      <vt:lpstr>RMSE</vt:lpstr>
      <vt:lpstr>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healthy project</dc:title>
  <dc:creator>אברהם פקדה</dc:creator>
  <cp:lastModifiedBy>אברהם פקדה</cp:lastModifiedBy>
  <cp:revision>2</cp:revision>
  <dcterms:created xsi:type="dcterms:W3CDTF">2023-08-09T23:14:47Z</dcterms:created>
  <dcterms:modified xsi:type="dcterms:W3CDTF">2023-08-10T00:48:25Z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0x0101004BB47763389FB34794B1775559D7A394</vt:lpwstr>
  </property>
</Properties>
</file>