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18"/>
  </p:notesMasterIdLst>
  <p:sldIdLst>
    <p:sldId id="290" r:id="rId3"/>
    <p:sldId id="372" r:id="rId4"/>
    <p:sldId id="374" r:id="rId5"/>
    <p:sldId id="375" r:id="rId6"/>
    <p:sldId id="377" r:id="rId7"/>
    <p:sldId id="380" r:id="rId8"/>
    <p:sldId id="406" r:id="rId9"/>
    <p:sldId id="407" r:id="rId10"/>
    <p:sldId id="408" r:id="rId11"/>
    <p:sldId id="409" r:id="rId12"/>
    <p:sldId id="410" r:id="rId13"/>
    <p:sldId id="411" r:id="rId14"/>
    <p:sldId id="373" r:id="rId15"/>
    <p:sldId id="405" r:id="rId16"/>
    <p:sldId id="350" r:id="rId17"/>
  </p:sldIdLst>
  <p:sldSz cx="9144000" cy="6858000" type="screen4x3"/>
  <p:notesSz cx="6858000" cy="9144000"/>
  <p:defaultTextStyle>
    <a:defPPr>
      <a:defRPr lang="en-US"/>
    </a:defPPr>
    <a:lvl1pPr algn="ctr" rtl="0" eaLnBrk="0" fontAlgn="base" hangingPunct="0">
      <a:lnSpc>
        <a:spcPct val="85000"/>
      </a:lnSpc>
      <a:spcBef>
        <a:spcPct val="0"/>
      </a:spcBef>
      <a:spcAft>
        <a:spcPct val="0"/>
      </a:spcAft>
      <a:defRPr sz="2000" b="1" kern="1200">
        <a:solidFill>
          <a:schemeClr val="bg1"/>
        </a:solidFill>
        <a:latin typeface="Times New Roman" pitchFamily="18" charset="0"/>
        <a:ea typeface="+mn-ea"/>
        <a:cs typeface="+mn-cs"/>
      </a:defRPr>
    </a:lvl1pPr>
    <a:lvl2pPr marL="457200" algn="ctr" rtl="0" eaLnBrk="0" fontAlgn="base" hangingPunct="0">
      <a:lnSpc>
        <a:spcPct val="85000"/>
      </a:lnSpc>
      <a:spcBef>
        <a:spcPct val="0"/>
      </a:spcBef>
      <a:spcAft>
        <a:spcPct val="0"/>
      </a:spcAft>
      <a:defRPr sz="2000" b="1" kern="1200">
        <a:solidFill>
          <a:schemeClr val="bg1"/>
        </a:solidFill>
        <a:latin typeface="Times New Roman" pitchFamily="18" charset="0"/>
        <a:ea typeface="+mn-ea"/>
        <a:cs typeface="+mn-cs"/>
      </a:defRPr>
    </a:lvl2pPr>
    <a:lvl3pPr marL="914400" algn="ctr" rtl="0" eaLnBrk="0" fontAlgn="base" hangingPunct="0">
      <a:lnSpc>
        <a:spcPct val="85000"/>
      </a:lnSpc>
      <a:spcBef>
        <a:spcPct val="0"/>
      </a:spcBef>
      <a:spcAft>
        <a:spcPct val="0"/>
      </a:spcAft>
      <a:defRPr sz="2000" b="1" kern="1200">
        <a:solidFill>
          <a:schemeClr val="bg1"/>
        </a:solidFill>
        <a:latin typeface="Times New Roman" pitchFamily="18" charset="0"/>
        <a:ea typeface="+mn-ea"/>
        <a:cs typeface="+mn-cs"/>
      </a:defRPr>
    </a:lvl3pPr>
    <a:lvl4pPr marL="1371600" algn="ctr" rtl="0" eaLnBrk="0" fontAlgn="base" hangingPunct="0">
      <a:lnSpc>
        <a:spcPct val="85000"/>
      </a:lnSpc>
      <a:spcBef>
        <a:spcPct val="0"/>
      </a:spcBef>
      <a:spcAft>
        <a:spcPct val="0"/>
      </a:spcAft>
      <a:defRPr sz="2000" b="1" kern="1200">
        <a:solidFill>
          <a:schemeClr val="bg1"/>
        </a:solidFill>
        <a:latin typeface="Times New Roman" pitchFamily="18" charset="0"/>
        <a:ea typeface="+mn-ea"/>
        <a:cs typeface="+mn-cs"/>
      </a:defRPr>
    </a:lvl4pPr>
    <a:lvl5pPr marL="1828800" algn="ctr" rtl="0" eaLnBrk="0" fontAlgn="base" hangingPunct="0">
      <a:lnSpc>
        <a:spcPct val="85000"/>
      </a:lnSpc>
      <a:spcBef>
        <a:spcPct val="0"/>
      </a:spcBef>
      <a:spcAft>
        <a:spcPct val="0"/>
      </a:spcAft>
      <a:defRPr sz="2000" b="1" kern="1200">
        <a:solidFill>
          <a:schemeClr val="bg1"/>
        </a:solidFill>
        <a:latin typeface="Times New Roman" pitchFamily="18" charset="0"/>
        <a:ea typeface="+mn-ea"/>
        <a:cs typeface="+mn-cs"/>
      </a:defRPr>
    </a:lvl5pPr>
    <a:lvl6pPr marL="2286000" algn="l" defTabSz="914400" rtl="0" eaLnBrk="1" latinLnBrk="0" hangingPunct="1">
      <a:defRPr sz="2000" b="1" kern="1200">
        <a:solidFill>
          <a:schemeClr val="bg1"/>
        </a:solidFill>
        <a:latin typeface="Times New Roman" pitchFamily="18" charset="0"/>
        <a:ea typeface="+mn-ea"/>
        <a:cs typeface="+mn-cs"/>
      </a:defRPr>
    </a:lvl6pPr>
    <a:lvl7pPr marL="2743200" algn="l" defTabSz="914400" rtl="0" eaLnBrk="1" latinLnBrk="0" hangingPunct="1">
      <a:defRPr sz="2000" b="1" kern="1200">
        <a:solidFill>
          <a:schemeClr val="bg1"/>
        </a:solidFill>
        <a:latin typeface="Times New Roman" pitchFamily="18" charset="0"/>
        <a:ea typeface="+mn-ea"/>
        <a:cs typeface="+mn-cs"/>
      </a:defRPr>
    </a:lvl7pPr>
    <a:lvl8pPr marL="3200400" algn="l" defTabSz="914400" rtl="0" eaLnBrk="1" latinLnBrk="0" hangingPunct="1">
      <a:defRPr sz="2000" b="1" kern="1200">
        <a:solidFill>
          <a:schemeClr val="bg1"/>
        </a:solidFill>
        <a:latin typeface="Times New Roman" pitchFamily="18" charset="0"/>
        <a:ea typeface="+mn-ea"/>
        <a:cs typeface="+mn-cs"/>
      </a:defRPr>
    </a:lvl8pPr>
    <a:lvl9pPr marL="3657600" algn="l" defTabSz="914400" rtl="0" eaLnBrk="1" latinLnBrk="0" hangingPunct="1">
      <a:defRPr sz="2000" b="1"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66CCFF"/>
    <a:srgbClr val="0033CC"/>
    <a:srgbClr val="CC9900"/>
    <a:srgbClr val="FFFF66"/>
    <a:srgbClr val="338828"/>
    <a:srgbClr val="6AC72B"/>
    <a:srgbClr val="5F5F5F"/>
    <a:srgbClr val="000099"/>
    <a:srgbClr val="FF99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438" autoAdjust="0"/>
  </p:normalViewPr>
  <p:slideViewPr>
    <p:cSldViewPr>
      <p:cViewPr varScale="1">
        <p:scale>
          <a:sx n="88" d="100"/>
          <a:sy n="88" d="100"/>
        </p:scale>
        <p:origin x="-96" y="-414"/>
      </p:cViewPr>
      <p:guideLst>
        <p:guide orient="horz" pos="432"/>
        <p:guide pos="192"/>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56" d="100"/>
          <a:sy n="56" d="100"/>
        </p:scale>
        <p:origin x="-1812"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b="0">
                <a:solidFill>
                  <a:schemeClr val="tx1"/>
                </a:solidFill>
                <a:latin typeface="Arial" charset="0"/>
              </a:defRPr>
            </a:lvl1pPr>
          </a:lstStyle>
          <a:p>
            <a:pPr>
              <a:defRPr/>
            </a:pPr>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solidFill>
                  <a:schemeClr val="tx1"/>
                </a:solidFill>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b="0">
                <a:solidFill>
                  <a:schemeClr val="tx1"/>
                </a:solidFill>
                <a:latin typeface="Arial" charset="0"/>
              </a:defRPr>
            </a:lvl1pPr>
          </a:lstStyle>
          <a:p>
            <a:pPr>
              <a:defRPr/>
            </a:pPr>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tx1"/>
                </a:solidFill>
                <a:latin typeface="Arial" charset="0"/>
              </a:defRPr>
            </a:lvl1pPr>
          </a:lstStyle>
          <a:p>
            <a:pPr>
              <a:defRPr/>
            </a:pPr>
            <a:fld id="{49E8FA58-9DE8-43BE-B952-EE6EC56CC8B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01328523-B702-430D-9B3C-3D246528AF55}" type="slidenum">
              <a:rPr lang="en-US" smtClean="0"/>
              <a:pPr/>
              <a:t>1</a:t>
            </a:fld>
            <a:endParaRPr lang="en-US" smtClean="0"/>
          </a:p>
        </p:txBody>
      </p:sp>
      <p:sp>
        <p:nvSpPr>
          <p:cNvPr id="11267" name="Rectangle 2"/>
          <p:cNvSpPr>
            <a:spLocks noGrp="1" noRot="1" noChangeAspect="1" noChangeArrowheads="1" noTextEdit="1"/>
          </p:cNvSpPr>
          <p:nvPr>
            <p:ph type="sldImg"/>
          </p:nvPr>
        </p:nvSpPr>
        <p:spPr>
          <a:xfrm>
            <a:off x="1144588" y="685800"/>
            <a:ext cx="4567237" cy="3425825"/>
          </a:xfrm>
          <a:ln/>
        </p:spPr>
      </p:sp>
      <p:sp>
        <p:nvSpPr>
          <p:cNvPr id="11268" name="Rectangle 3"/>
          <p:cNvSpPr>
            <a:spLocks noGrp="1" noChangeArrowheads="1"/>
          </p:cNvSpPr>
          <p:nvPr>
            <p:ph type="body" idx="1"/>
          </p:nvPr>
        </p:nvSpPr>
        <p:spPr>
          <a:xfrm>
            <a:off x="685800" y="4341813"/>
            <a:ext cx="5486400" cy="4116387"/>
          </a:xfrm>
          <a:noFill/>
          <a:ln/>
        </p:spPr>
        <p:txBody>
          <a:bodyPr/>
          <a:lstStyle/>
          <a:p>
            <a:pPr eaLnBrk="1" hangingPunct="1"/>
            <a:endParaRPr lang="en-US" sz="16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it necessary for a loss to occur if there is a loss exposure?</a:t>
            </a:r>
            <a:endParaRPr lang="en-US" dirty="0"/>
          </a:p>
        </p:txBody>
      </p:sp>
      <p:sp>
        <p:nvSpPr>
          <p:cNvPr id="4" name="Slide Number Placeholder 3"/>
          <p:cNvSpPr>
            <a:spLocks noGrp="1"/>
          </p:cNvSpPr>
          <p:nvPr>
            <p:ph type="sldNum" sz="quarter" idx="10"/>
          </p:nvPr>
        </p:nvSpPr>
        <p:spPr/>
        <p:txBody>
          <a:bodyPr/>
          <a:lstStyle/>
          <a:p>
            <a:pPr>
              <a:defRPr/>
            </a:pPr>
            <a:fld id="{49E8FA58-9DE8-43BE-B952-EE6EC56CC8BB}"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E8FA58-9DE8-43BE-B952-EE6EC56CC8BB}"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the different kinds</a:t>
            </a:r>
            <a:r>
              <a:rPr lang="en-US" baseline="0" dirty="0" smtClean="0"/>
              <a:t> of financial effects of property loss ?</a:t>
            </a:r>
            <a:endParaRPr lang="en-US" dirty="0"/>
          </a:p>
        </p:txBody>
      </p:sp>
      <p:sp>
        <p:nvSpPr>
          <p:cNvPr id="4" name="Slide Number Placeholder 3"/>
          <p:cNvSpPr>
            <a:spLocks noGrp="1"/>
          </p:cNvSpPr>
          <p:nvPr>
            <p:ph type="sldNum" sz="quarter" idx="10"/>
          </p:nvPr>
        </p:nvSpPr>
        <p:spPr/>
        <p:txBody>
          <a:bodyPr/>
          <a:lstStyle/>
          <a:p>
            <a:pPr>
              <a:defRPr/>
            </a:pPr>
            <a:fld id="{49E8FA58-9DE8-43BE-B952-EE6EC56CC8BB}"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EE2DDCF5-6A74-4AE7-BAC8-DD61E385AB34}" type="slidenum">
              <a:rPr lang="en-US" smtClean="0"/>
              <a:pPr/>
              <a:t>15</a:t>
            </a:fld>
            <a:endParaRPr lang="en-US" smtClean="0"/>
          </a:p>
        </p:txBody>
      </p:sp>
      <p:sp>
        <p:nvSpPr>
          <p:cNvPr id="16387" name="Rectangle 9"/>
          <p:cNvSpPr txBox="1">
            <a:spLocks noGrp="1" noChangeArrowheads="1"/>
          </p:cNvSpPr>
          <p:nvPr/>
        </p:nvSpPr>
        <p:spPr bwMode="auto">
          <a:xfrm>
            <a:off x="0" y="8683625"/>
            <a:ext cx="2971800" cy="455613"/>
          </a:xfrm>
          <a:prstGeom prst="rect">
            <a:avLst/>
          </a:prstGeom>
          <a:noFill/>
          <a:ln w="9525">
            <a:noFill/>
            <a:miter lim="800000"/>
            <a:headEnd/>
            <a:tailEnd/>
          </a:ln>
        </p:spPr>
        <p:txBody>
          <a:bodyPr lIns="88949" tIns="44474" rIns="88949" bIns="44474" anchor="b"/>
          <a:lstStyle/>
          <a:p>
            <a:pPr algn="l" defTabSz="889000">
              <a:lnSpc>
                <a:spcPct val="100000"/>
              </a:lnSpc>
            </a:pPr>
            <a:r>
              <a:rPr lang="en-GB" sz="800" b="0">
                <a:solidFill>
                  <a:schemeClr val="tx1"/>
                </a:solidFill>
                <a:latin typeface="Arial" charset="0"/>
                <a:cs typeface="Arial" charset="0"/>
              </a:rPr>
              <a:t>© 2006 Capgemini - All rights reserved</a:t>
            </a:r>
          </a:p>
        </p:txBody>
      </p:sp>
      <p:sp>
        <p:nvSpPr>
          <p:cNvPr id="16388" name="Rectangle 10"/>
          <p:cNvSpPr txBox="1">
            <a:spLocks noGrp="1" noChangeArrowheads="1"/>
          </p:cNvSpPr>
          <p:nvPr/>
        </p:nvSpPr>
        <p:spPr bwMode="auto">
          <a:xfrm>
            <a:off x="3886200" y="8683625"/>
            <a:ext cx="2971800" cy="455613"/>
          </a:xfrm>
          <a:prstGeom prst="rect">
            <a:avLst/>
          </a:prstGeom>
          <a:noFill/>
          <a:ln w="9525">
            <a:noFill/>
            <a:miter lim="800000"/>
            <a:headEnd/>
            <a:tailEnd/>
          </a:ln>
        </p:spPr>
        <p:txBody>
          <a:bodyPr lIns="88949" tIns="44474" rIns="88949" bIns="44474" anchor="b"/>
          <a:lstStyle/>
          <a:p>
            <a:pPr algn="r" defTabSz="889000">
              <a:lnSpc>
                <a:spcPct val="100000"/>
              </a:lnSpc>
            </a:pPr>
            <a:fld id="{AA2185BD-D1A1-40E3-8027-F7A05F3A1BB0}" type="slidenum">
              <a:rPr lang="en-GB" sz="800">
                <a:solidFill>
                  <a:schemeClr val="tx1"/>
                </a:solidFill>
                <a:latin typeface="Arial" charset="0"/>
                <a:cs typeface="Arial" charset="0"/>
              </a:rPr>
              <a:pPr algn="r" defTabSz="889000">
                <a:lnSpc>
                  <a:spcPct val="100000"/>
                </a:lnSpc>
              </a:pPr>
              <a:t>15</a:t>
            </a:fld>
            <a:endParaRPr lang="en-GB" sz="800">
              <a:solidFill>
                <a:schemeClr val="tx1"/>
              </a:solidFill>
              <a:latin typeface="Arial" charset="0"/>
              <a:cs typeface="Arial" charset="0"/>
            </a:endParaRPr>
          </a:p>
        </p:txBody>
      </p:sp>
      <p:sp>
        <p:nvSpPr>
          <p:cNvPr id="16389" name="Rectangle 2"/>
          <p:cNvSpPr>
            <a:spLocks noGrp="1" noRot="1" noChangeAspect="1" noChangeArrowheads="1" noTextEdit="1"/>
          </p:cNvSpPr>
          <p:nvPr>
            <p:ph type="sldImg"/>
          </p:nvPr>
        </p:nvSpPr>
        <p:spPr>
          <a:xfrm>
            <a:off x="1149350" y="688975"/>
            <a:ext cx="4567238" cy="3425825"/>
          </a:xfrm>
          <a:ln/>
        </p:spPr>
      </p:sp>
      <p:sp>
        <p:nvSpPr>
          <p:cNvPr id="16390" name="Rectangle 3"/>
          <p:cNvSpPr>
            <a:spLocks noGrp="1" noChangeArrowheads="1"/>
          </p:cNvSpPr>
          <p:nvPr>
            <p:ph type="body" idx="1"/>
          </p:nvPr>
        </p:nvSpPr>
        <p:spPr>
          <a:xfrm>
            <a:off x="393700" y="4333875"/>
            <a:ext cx="6070600" cy="4117975"/>
          </a:xfrm>
          <a:noFill/>
          <a:ln/>
        </p:spPr>
        <p:txBody>
          <a:bodyPr lIns="88962" tIns="44481" rIns="88962" bIns="44481"/>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15966202"/>
          <p:cNvPicPr>
            <a:picLocks noChangeAspect="1" noChangeArrowheads="1"/>
          </p:cNvPicPr>
          <p:nvPr/>
        </p:nvPicPr>
        <p:blipFill>
          <a:blip r:embed="rId2" cstate="print"/>
          <a:srcRect l="15875" b="26270"/>
          <a:stretch>
            <a:fillRect/>
          </a:stretch>
        </p:blipFill>
        <p:spPr bwMode="auto">
          <a:xfrm>
            <a:off x="0" y="1636713"/>
            <a:ext cx="9144000" cy="5221287"/>
          </a:xfrm>
          <a:prstGeom prst="rect">
            <a:avLst/>
          </a:prstGeom>
          <a:noFill/>
          <a:ln w="9525">
            <a:noFill/>
            <a:miter lim="800000"/>
            <a:headEnd/>
            <a:tailEnd/>
          </a:ln>
        </p:spPr>
      </p:pic>
      <p:sp>
        <p:nvSpPr>
          <p:cNvPr id="5" name="Freeform 3"/>
          <p:cNvSpPr>
            <a:spLocks/>
          </p:cNvSpPr>
          <p:nvPr/>
        </p:nvSpPr>
        <p:spPr bwMode="auto">
          <a:xfrm>
            <a:off x="0" y="0"/>
            <a:ext cx="9144000" cy="6858000"/>
          </a:xfrm>
          <a:custGeom>
            <a:avLst/>
            <a:gdLst/>
            <a:ahLst/>
            <a:cxnLst>
              <a:cxn ang="0">
                <a:pos x="624" y="3322"/>
              </a:cxn>
              <a:cxn ang="0">
                <a:pos x="715" y="3246"/>
              </a:cxn>
              <a:cxn ang="0">
                <a:pos x="805" y="3175"/>
              </a:cxn>
              <a:cxn ang="0">
                <a:pos x="898" y="3111"/>
              </a:cxn>
              <a:cxn ang="0">
                <a:pos x="993" y="3049"/>
              </a:cxn>
              <a:cxn ang="0">
                <a:pos x="1089" y="2993"/>
              </a:cxn>
              <a:cxn ang="0">
                <a:pos x="1285" y="2893"/>
              </a:cxn>
              <a:cxn ang="0">
                <a:pos x="1485" y="2806"/>
              </a:cxn>
              <a:cxn ang="0">
                <a:pos x="1693" y="2729"/>
              </a:cxn>
              <a:cxn ang="0">
                <a:pos x="1904" y="2662"/>
              </a:cxn>
              <a:cxn ang="0">
                <a:pos x="2118" y="2600"/>
              </a:cxn>
              <a:cxn ang="0">
                <a:pos x="2229" y="2571"/>
              </a:cxn>
              <a:cxn ang="0">
                <a:pos x="2475" y="2511"/>
              </a:cxn>
              <a:cxn ang="0">
                <a:pos x="2720" y="2456"/>
              </a:cxn>
              <a:cxn ang="0">
                <a:pos x="3205" y="2358"/>
              </a:cxn>
              <a:cxn ang="0">
                <a:pos x="3198" y="2358"/>
              </a:cxn>
              <a:cxn ang="0">
                <a:pos x="3929" y="2202"/>
              </a:cxn>
              <a:cxn ang="0">
                <a:pos x="4229" y="2129"/>
              </a:cxn>
              <a:cxn ang="0">
                <a:pos x="4409" y="2078"/>
              </a:cxn>
              <a:cxn ang="0">
                <a:pos x="4573" y="2025"/>
              </a:cxn>
              <a:cxn ang="0">
                <a:pos x="4725" y="1967"/>
              </a:cxn>
              <a:cxn ang="0">
                <a:pos x="4867" y="1902"/>
              </a:cxn>
              <a:cxn ang="0">
                <a:pos x="5000" y="1829"/>
              </a:cxn>
              <a:cxn ang="0">
                <a:pos x="5125" y="1745"/>
              </a:cxn>
              <a:cxn ang="0">
                <a:pos x="5245" y="1651"/>
              </a:cxn>
              <a:cxn ang="0">
                <a:pos x="5362" y="1542"/>
              </a:cxn>
              <a:cxn ang="0">
                <a:pos x="5475" y="1420"/>
              </a:cxn>
              <a:cxn ang="0">
                <a:pos x="5587" y="1280"/>
              </a:cxn>
              <a:cxn ang="0">
                <a:pos x="5702" y="1122"/>
              </a:cxn>
              <a:cxn ang="0">
                <a:pos x="5760" y="0"/>
              </a:cxn>
              <a:cxn ang="0">
                <a:pos x="0" y="4451"/>
              </a:cxn>
              <a:cxn ang="0">
                <a:pos x="20" y="4451"/>
              </a:cxn>
              <a:cxn ang="0">
                <a:pos x="55" y="4278"/>
              </a:cxn>
              <a:cxn ang="0">
                <a:pos x="102" y="4111"/>
              </a:cxn>
              <a:cxn ang="0">
                <a:pos x="124" y="4053"/>
              </a:cxn>
              <a:cxn ang="0">
                <a:pos x="169" y="3944"/>
              </a:cxn>
              <a:cxn ang="0">
                <a:pos x="220" y="3836"/>
              </a:cxn>
              <a:cxn ang="0">
                <a:pos x="278" y="3735"/>
              </a:cxn>
              <a:cxn ang="0">
                <a:pos x="342" y="3635"/>
              </a:cxn>
              <a:cxn ang="0">
                <a:pos x="415" y="3540"/>
              </a:cxn>
              <a:cxn ang="0">
                <a:pos x="493" y="3449"/>
              </a:cxn>
              <a:cxn ang="0">
                <a:pos x="578" y="3364"/>
              </a:cxn>
              <a:cxn ang="0">
                <a:pos x="624" y="3322"/>
              </a:cxn>
            </a:cxnLst>
            <a:rect l="0" t="0" r="r" b="b"/>
            <a:pathLst>
              <a:path w="5760" h="4451">
                <a:moveTo>
                  <a:pt x="624" y="3322"/>
                </a:moveTo>
                <a:lnTo>
                  <a:pt x="624" y="3322"/>
                </a:lnTo>
                <a:lnTo>
                  <a:pt x="669" y="3284"/>
                </a:lnTo>
                <a:lnTo>
                  <a:pt x="715" y="3246"/>
                </a:lnTo>
                <a:lnTo>
                  <a:pt x="760" y="3209"/>
                </a:lnTo>
                <a:lnTo>
                  <a:pt x="805" y="3175"/>
                </a:lnTo>
                <a:lnTo>
                  <a:pt x="853" y="3142"/>
                </a:lnTo>
                <a:lnTo>
                  <a:pt x="898" y="3111"/>
                </a:lnTo>
                <a:lnTo>
                  <a:pt x="945" y="3080"/>
                </a:lnTo>
                <a:lnTo>
                  <a:pt x="993" y="3049"/>
                </a:lnTo>
                <a:lnTo>
                  <a:pt x="1042" y="3020"/>
                </a:lnTo>
                <a:lnTo>
                  <a:pt x="1089" y="2993"/>
                </a:lnTo>
                <a:lnTo>
                  <a:pt x="1185" y="2940"/>
                </a:lnTo>
                <a:lnTo>
                  <a:pt x="1285" y="2893"/>
                </a:lnTo>
                <a:lnTo>
                  <a:pt x="1385" y="2847"/>
                </a:lnTo>
                <a:lnTo>
                  <a:pt x="1485" y="2806"/>
                </a:lnTo>
                <a:lnTo>
                  <a:pt x="1589" y="2766"/>
                </a:lnTo>
                <a:lnTo>
                  <a:pt x="1693" y="2729"/>
                </a:lnTo>
                <a:lnTo>
                  <a:pt x="1798" y="2695"/>
                </a:lnTo>
                <a:lnTo>
                  <a:pt x="1904" y="2662"/>
                </a:lnTo>
                <a:lnTo>
                  <a:pt x="2011" y="2631"/>
                </a:lnTo>
                <a:lnTo>
                  <a:pt x="2118" y="2600"/>
                </a:lnTo>
                <a:lnTo>
                  <a:pt x="2229" y="2571"/>
                </a:lnTo>
                <a:lnTo>
                  <a:pt x="2229" y="2571"/>
                </a:lnTo>
                <a:lnTo>
                  <a:pt x="2351" y="2540"/>
                </a:lnTo>
                <a:lnTo>
                  <a:pt x="2475" y="2511"/>
                </a:lnTo>
                <a:lnTo>
                  <a:pt x="2596" y="2482"/>
                </a:lnTo>
                <a:lnTo>
                  <a:pt x="2720" y="2456"/>
                </a:lnTo>
                <a:lnTo>
                  <a:pt x="2964" y="2406"/>
                </a:lnTo>
                <a:lnTo>
                  <a:pt x="3205" y="2358"/>
                </a:lnTo>
                <a:lnTo>
                  <a:pt x="3198" y="2358"/>
                </a:lnTo>
                <a:lnTo>
                  <a:pt x="3198" y="2358"/>
                </a:lnTo>
                <a:lnTo>
                  <a:pt x="3705" y="2251"/>
                </a:lnTo>
                <a:lnTo>
                  <a:pt x="3929" y="2202"/>
                </a:lnTo>
                <a:lnTo>
                  <a:pt x="4133" y="2155"/>
                </a:lnTo>
                <a:lnTo>
                  <a:pt x="4229" y="2129"/>
                </a:lnTo>
                <a:lnTo>
                  <a:pt x="4320" y="2104"/>
                </a:lnTo>
                <a:lnTo>
                  <a:pt x="4409" y="2078"/>
                </a:lnTo>
                <a:lnTo>
                  <a:pt x="4493" y="2053"/>
                </a:lnTo>
                <a:lnTo>
                  <a:pt x="4573" y="2025"/>
                </a:lnTo>
                <a:lnTo>
                  <a:pt x="4651" y="1996"/>
                </a:lnTo>
                <a:lnTo>
                  <a:pt x="4725" y="1967"/>
                </a:lnTo>
                <a:lnTo>
                  <a:pt x="4798" y="1935"/>
                </a:lnTo>
                <a:lnTo>
                  <a:pt x="4867" y="1902"/>
                </a:lnTo>
                <a:lnTo>
                  <a:pt x="4935" y="1865"/>
                </a:lnTo>
                <a:lnTo>
                  <a:pt x="5000" y="1829"/>
                </a:lnTo>
                <a:lnTo>
                  <a:pt x="5064" y="1789"/>
                </a:lnTo>
                <a:lnTo>
                  <a:pt x="5125" y="1745"/>
                </a:lnTo>
                <a:lnTo>
                  <a:pt x="5187" y="1700"/>
                </a:lnTo>
                <a:lnTo>
                  <a:pt x="5245" y="1651"/>
                </a:lnTo>
                <a:lnTo>
                  <a:pt x="5304" y="1598"/>
                </a:lnTo>
                <a:lnTo>
                  <a:pt x="5362" y="1542"/>
                </a:lnTo>
                <a:lnTo>
                  <a:pt x="5418" y="1484"/>
                </a:lnTo>
                <a:lnTo>
                  <a:pt x="5475" y="1420"/>
                </a:lnTo>
                <a:lnTo>
                  <a:pt x="5531" y="1351"/>
                </a:lnTo>
                <a:lnTo>
                  <a:pt x="5587" y="1280"/>
                </a:lnTo>
                <a:lnTo>
                  <a:pt x="5644" y="1204"/>
                </a:lnTo>
                <a:lnTo>
                  <a:pt x="5702" y="1122"/>
                </a:lnTo>
                <a:lnTo>
                  <a:pt x="5760" y="1036"/>
                </a:lnTo>
                <a:lnTo>
                  <a:pt x="5760" y="0"/>
                </a:lnTo>
                <a:lnTo>
                  <a:pt x="0" y="0"/>
                </a:lnTo>
                <a:lnTo>
                  <a:pt x="0" y="4451"/>
                </a:lnTo>
                <a:lnTo>
                  <a:pt x="20" y="4451"/>
                </a:lnTo>
                <a:lnTo>
                  <a:pt x="20" y="4451"/>
                </a:lnTo>
                <a:lnTo>
                  <a:pt x="35" y="4366"/>
                </a:lnTo>
                <a:lnTo>
                  <a:pt x="55" y="4278"/>
                </a:lnTo>
                <a:lnTo>
                  <a:pt x="76" y="4195"/>
                </a:lnTo>
                <a:lnTo>
                  <a:pt x="102" y="4111"/>
                </a:lnTo>
                <a:lnTo>
                  <a:pt x="102" y="4111"/>
                </a:lnTo>
                <a:lnTo>
                  <a:pt x="124" y="4053"/>
                </a:lnTo>
                <a:lnTo>
                  <a:pt x="145" y="3998"/>
                </a:lnTo>
                <a:lnTo>
                  <a:pt x="169" y="3944"/>
                </a:lnTo>
                <a:lnTo>
                  <a:pt x="193" y="3889"/>
                </a:lnTo>
                <a:lnTo>
                  <a:pt x="220" y="3836"/>
                </a:lnTo>
                <a:lnTo>
                  <a:pt x="247" y="3786"/>
                </a:lnTo>
                <a:lnTo>
                  <a:pt x="278" y="3735"/>
                </a:lnTo>
                <a:lnTo>
                  <a:pt x="309" y="3684"/>
                </a:lnTo>
                <a:lnTo>
                  <a:pt x="342" y="3635"/>
                </a:lnTo>
                <a:lnTo>
                  <a:pt x="378" y="3587"/>
                </a:lnTo>
                <a:lnTo>
                  <a:pt x="415" y="3540"/>
                </a:lnTo>
                <a:lnTo>
                  <a:pt x="453" y="3495"/>
                </a:lnTo>
                <a:lnTo>
                  <a:pt x="493" y="3449"/>
                </a:lnTo>
                <a:lnTo>
                  <a:pt x="535" y="3406"/>
                </a:lnTo>
                <a:lnTo>
                  <a:pt x="578" y="3364"/>
                </a:lnTo>
                <a:lnTo>
                  <a:pt x="624" y="3322"/>
                </a:lnTo>
                <a:lnTo>
                  <a:pt x="624" y="3322"/>
                </a:lnTo>
                <a:close/>
              </a:path>
            </a:pathLst>
          </a:custGeom>
          <a:solidFill>
            <a:schemeClr val="bg1"/>
          </a:solidFill>
          <a:ln w="9525">
            <a:noFill/>
            <a:round/>
            <a:headEnd/>
            <a:tailEnd/>
          </a:ln>
        </p:spPr>
        <p:txBody>
          <a:bodyPr/>
          <a:lstStyle/>
          <a:p>
            <a:pPr>
              <a:defRPr/>
            </a:pPr>
            <a:endParaRPr lang="en-US"/>
          </a:p>
        </p:txBody>
      </p:sp>
      <p:pic>
        <p:nvPicPr>
          <p:cNvPr id="6" name="Picture 6" descr="Capgemini_cmyk"/>
          <p:cNvPicPr>
            <a:picLocks noChangeAspect="1" noChangeArrowheads="1"/>
          </p:cNvPicPr>
          <p:nvPr/>
        </p:nvPicPr>
        <p:blipFill>
          <a:blip r:embed="rId3" cstate="print"/>
          <a:srcRect/>
          <a:stretch>
            <a:fillRect/>
          </a:stretch>
        </p:blipFill>
        <p:spPr bwMode="gray">
          <a:xfrm>
            <a:off x="377825" y="358775"/>
            <a:ext cx="2212975" cy="514350"/>
          </a:xfrm>
          <a:prstGeom prst="rect">
            <a:avLst/>
          </a:prstGeom>
          <a:noFill/>
          <a:ln w="9525">
            <a:noFill/>
            <a:miter lim="800000"/>
            <a:headEnd/>
            <a:tailEnd/>
          </a:ln>
        </p:spPr>
      </p:pic>
      <p:sp>
        <p:nvSpPr>
          <p:cNvPr id="5124" name="Rectangle 4"/>
          <p:cNvSpPr>
            <a:spLocks noGrp="1" noChangeArrowheads="1"/>
          </p:cNvSpPr>
          <p:nvPr>
            <p:ph type="subTitle" sz="quarter" idx="1"/>
          </p:nvPr>
        </p:nvSpPr>
        <p:spPr>
          <a:xfrm>
            <a:off x="763588" y="2784475"/>
            <a:ext cx="6443662" cy="1073150"/>
          </a:xfrm>
        </p:spPr>
        <p:txBody>
          <a:bodyPr/>
          <a:lstStyle>
            <a:lvl1pPr>
              <a:spcAft>
                <a:spcPct val="0"/>
              </a:spcAft>
              <a:buClrTx/>
              <a:buFontTx/>
              <a:buNone/>
              <a:defRPr sz="1800" b="0"/>
            </a:lvl1pPr>
          </a:lstStyle>
          <a:p>
            <a:r>
              <a:rPr lang="fr-FR"/>
              <a:t>Sub-title</a:t>
            </a:r>
          </a:p>
        </p:txBody>
      </p:sp>
      <p:sp>
        <p:nvSpPr>
          <p:cNvPr id="5125" name="Rectangle 5"/>
          <p:cNvSpPr>
            <a:spLocks noGrp="1" noChangeArrowheads="1"/>
          </p:cNvSpPr>
          <p:nvPr>
            <p:ph type="ctrTitle" sz="quarter"/>
          </p:nvPr>
        </p:nvSpPr>
        <p:spPr>
          <a:xfrm>
            <a:off x="763588" y="1417638"/>
            <a:ext cx="7737475" cy="1260475"/>
          </a:xfrm>
        </p:spPr>
        <p:txBody>
          <a:bodyPr/>
          <a:lstStyle>
            <a:lvl1pPr fontAlgn="t">
              <a:defRPr sz="2000"/>
            </a:lvl1pPr>
          </a:lstStyle>
          <a:p>
            <a:r>
              <a:rPr lang="fr-FR" altLang="en-US"/>
              <a:t>Main Title</a:t>
            </a:r>
            <a:br>
              <a:rPr lang="fr-FR" altLang="en-US"/>
            </a:br>
            <a:r>
              <a:rPr lang="fr-FR" altLang="en-US"/>
              <a:t>(Arial narrow, </a:t>
            </a:r>
            <a:r>
              <a:rPr lang="en-US" altLang="en-US"/>
              <a:t>28</a:t>
            </a:r>
            <a:r>
              <a:rPr lang="fr-FR" altLang="en-US"/>
              <a:t>pt -Maximum 2 lines)</a:t>
            </a:r>
            <a:endParaRPr lang="fr-F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160338"/>
            <a:ext cx="2132012" cy="21399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3688" y="160338"/>
            <a:ext cx="6245225" cy="21399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546B2B-6BFC-4763-AC48-BDE7F8641EDA}"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9ED95A-1318-46A7-88D6-F53DFC036EE0}"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36894B-2E8E-4560-AA20-66F2787B21CA}"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076451-AD83-4AA9-B373-0FC31579E01C}"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DDA7D97-E74D-4F2B-84B3-9BFF4401B952}"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48B62-9467-4EE5-A046-79FFC37FECC3}" type="slidenum">
              <a:rPr 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EA0F6C0-26FA-4DFF-9ECE-623FE4083EFD}"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8599DB-F206-44A8-9329-CC602CD1315C}" type="slidenum">
              <a:rPr 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B752D4F-612E-4525-B013-182E5F3AC245}" type="slidenum">
              <a:rPr 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660E806-028A-4744-A5E4-30A1BA7038A4}" type="slidenum">
              <a:rPr lang="en-US"/>
              <a:pPr>
                <a:defRPr/>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0EC3C4-60F9-4F16-8AE3-F0AF63E8537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3688" y="1035050"/>
            <a:ext cx="4187825" cy="1265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3913" y="1035050"/>
            <a:ext cx="4189412" cy="1265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93688" y="160338"/>
            <a:ext cx="8529637" cy="56356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Title Arial 18 pt bold</a:t>
            </a:r>
          </a:p>
        </p:txBody>
      </p:sp>
      <p:sp>
        <p:nvSpPr>
          <p:cNvPr id="1027" name="Rectangle 3"/>
          <p:cNvSpPr>
            <a:spLocks noGrp="1" noChangeArrowheads="1"/>
          </p:cNvSpPr>
          <p:nvPr>
            <p:ph type="body" idx="1"/>
          </p:nvPr>
        </p:nvSpPr>
        <p:spPr bwMode="gray">
          <a:xfrm>
            <a:off x="293688" y="1035050"/>
            <a:ext cx="8529637" cy="126523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Lead Line Arial 16pt bold</a:t>
            </a:r>
          </a:p>
          <a:p>
            <a:pPr lvl="1"/>
            <a:r>
              <a:rPr lang="en-US" smtClean="0"/>
              <a:t>Bullet 1 Arial 16pt</a:t>
            </a:r>
          </a:p>
          <a:p>
            <a:pPr lvl="2"/>
            <a:r>
              <a:rPr lang="en-US" smtClean="0"/>
              <a:t>Bullet 2 Arial 14pt</a:t>
            </a:r>
          </a:p>
          <a:p>
            <a:pPr lvl="3"/>
            <a:r>
              <a:rPr lang="en-US" smtClean="0"/>
              <a:t>Bullet 3 Arial 14pt</a:t>
            </a:r>
          </a:p>
        </p:txBody>
      </p:sp>
      <p:grpSp>
        <p:nvGrpSpPr>
          <p:cNvPr id="1028" name="Group 4"/>
          <p:cNvGrpSpPr>
            <a:grpSpLocks/>
          </p:cNvGrpSpPr>
          <p:nvPr/>
        </p:nvGrpSpPr>
        <p:grpSpPr bwMode="auto">
          <a:xfrm>
            <a:off x="63500" y="806450"/>
            <a:ext cx="8924925" cy="42863"/>
            <a:chOff x="185" y="597"/>
            <a:chExt cx="5574" cy="0"/>
          </a:xfrm>
        </p:grpSpPr>
        <p:sp>
          <p:nvSpPr>
            <p:cNvPr id="4101" name="Line 5"/>
            <p:cNvSpPr>
              <a:spLocks noChangeShapeType="1"/>
            </p:cNvSpPr>
            <p:nvPr/>
          </p:nvSpPr>
          <p:spPr bwMode="gray">
            <a:xfrm>
              <a:off x="185" y="597"/>
              <a:ext cx="5574" cy="0"/>
            </a:xfrm>
            <a:prstGeom prst="line">
              <a:avLst/>
            </a:prstGeom>
            <a:noFill/>
            <a:ln w="25400">
              <a:solidFill>
                <a:srgbClr val="C0C0C0"/>
              </a:solidFill>
              <a:round/>
              <a:headEnd/>
              <a:tailEnd/>
            </a:ln>
            <a:effectLst/>
          </p:spPr>
          <p:txBody>
            <a:bodyPr wrap="none" anchor="ctr"/>
            <a:lstStyle/>
            <a:p>
              <a:pPr>
                <a:defRPr/>
              </a:pPr>
              <a:endParaRPr lang="en-US"/>
            </a:p>
          </p:txBody>
        </p:sp>
        <p:sp>
          <p:nvSpPr>
            <p:cNvPr id="4102" name="Line 6"/>
            <p:cNvSpPr>
              <a:spLocks noChangeShapeType="1"/>
            </p:cNvSpPr>
            <p:nvPr/>
          </p:nvSpPr>
          <p:spPr bwMode="gray">
            <a:xfrm>
              <a:off x="185" y="597"/>
              <a:ext cx="1031" cy="0"/>
            </a:xfrm>
            <a:prstGeom prst="line">
              <a:avLst/>
            </a:prstGeom>
            <a:noFill/>
            <a:ln w="25400">
              <a:solidFill>
                <a:schemeClr val="folHlink"/>
              </a:solidFill>
              <a:round/>
              <a:headEnd/>
              <a:tailEnd/>
            </a:ln>
            <a:effectLst/>
          </p:spPr>
          <p:txBody>
            <a:bodyPr wrap="none" anchor="ctr"/>
            <a:lstStyle/>
            <a:p>
              <a:pPr>
                <a:defRPr/>
              </a:pPr>
              <a:endParaRPr lang="en-US"/>
            </a:p>
          </p:txBody>
        </p:sp>
      </p:grpSp>
      <p:sp>
        <p:nvSpPr>
          <p:cNvPr id="4103" name="Line 7"/>
          <p:cNvSpPr>
            <a:spLocks noChangeShapeType="1"/>
          </p:cNvSpPr>
          <p:nvPr/>
        </p:nvSpPr>
        <p:spPr bwMode="gray">
          <a:xfrm>
            <a:off x="8691563" y="6524625"/>
            <a:ext cx="0" cy="239713"/>
          </a:xfrm>
          <a:prstGeom prst="line">
            <a:avLst/>
          </a:prstGeom>
          <a:noFill/>
          <a:ln w="9525">
            <a:solidFill>
              <a:schemeClr val="folHlink"/>
            </a:solidFill>
            <a:round/>
            <a:headEnd/>
            <a:tailEnd/>
          </a:ln>
          <a:effectLst/>
        </p:spPr>
        <p:txBody>
          <a:bodyPr wrap="none" anchor="ctr"/>
          <a:lstStyle/>
          <a:p>
            <a:pPr>
              <a:defRPr/>
            </a:pPr>
            <a:endParaRPr lang="en-US"/>
          </a:p>
        </p:txBody>
      </p:sp>
      <p:pic>
        <p:nvPicPr>
          <p:cNvPr id="1030" name="Picture 8" descr="Capgemini_cmyk"/>
          <p:cNvPicPr>
            <a:picLocks noChangeAspect="1" noChangeArrowheads="1"/>
          </p:cNvPicPr>
          <p:nvPr/>
        </p:nvPicPr>
        <p:blipFill>
          <a:blip r:embed="rId14" cstate="print"/>
          <a:srcRect/>
          <a:stretch>
            <a:fillRect/>
          </a:stretch>
        </p:blipFill>
        <p:spPr bwMode="gray">
          <a:xfrm>
            <a:off x="303213" y="6489700"/>
            <a:ext cx="1235075" cy="287338"/>
          </a:xfrm>
          <a:prstGeom prst="rect">
            <a:avLst/>
          </a:prstGeom>
          <a:noFill/>
          <a:ln w="9525">
            <a:noFill/>
            <a:miter lim="800000"/>
            <a:headEnd/>
            <a:tailEnd/>
          </a:ln>
        </p:spPr>
      </p:pic>
      <p:sp>
        <p:nvSpPr>
          <p:cNvPr id="4105" name="Text Box 9"/>
          <p:cNvSpPr txBox="1">
            <a:spLocks noChangeArrowheads="1"/>
          </p:cNvSpPr>
          <p:nvPr/>
        </p:nvSpPr>
        <p:spPr bwMode="gray">
          <a:xfrm>
            <a:off x="8691563" y="6508750"/>
            <a:ext cx="284162" cy="273050"/>
          </a:xfrm>
          <a:prstGeom prst="rect">
            <a:avLst/>
          </a:prstGeom>
          <a:noFill/>
          <a:ln w="12700" algn="ctr">
            <a:noFill/>
            <a:miter lim="800000"/>
            <a:headEnd/>
            <a:tailEnd type="none" w="lg" len="lg"/>
          </a:ln>
          <a:effectLst/>
        </p:spPr>
        <p:txBody>
          <a:bodyPr anchor="ctr" anchorCtr="1"/>
          <a:lstStyle/>
          <a:p>
            <a:pPr>
              <a:defRPr/>
            </a:pPr>
            <a:fld id="{CE2EB4DD-E775-430D-B428-2D471776473A}" type="slidenum">
              <a:rPr lang="en-US" sz="800" b="0">
                <a:solidFill>
                  <a:srgbClr val="009900"/>
                </a:solidFill>
                <a:latin typeface="Arial Narrow" pitchFamily="34" charset="0"/>
              </a:rPr>
              <a:pPr>
                <a:defRPr/>
              </a:pPr>
              <a:t>‹#›</a:t>
            </a:fld>
            <a:endParaRPr lang="en-US" sz="800" b="0">
              <a:solidFill>
                <a:srgbClr val="009900"/>
              </a:solidFill>
              <a:latin typeface="Arial Narrow" pitchFamily="34" charset="0"/>
            </a:endParaRPr>
          </a:p>
        </p:txBody>
      </p:sp>
      <p:sp>
        <p:nvSpPr>
          <p:cNvPr id="4106" name="Text Box 10"/>
          <p:cNvSpPr txBox="1">
            <a:spLocks noChangeArrowheads="1"/>
          </p:cNvSpPr>
          <p:nvPr/>
        </p:nvSpPr>
        <p:spPr bwMode="gray">
          <a:xfrm>
            <a:off x="4106863" y="6508750"/>
            <a:ext cx="4551362" cy="196977"/>
          </a:xfrm>
          <a:prstGeom prst="rect">
            <a:avLst/>
          </a:prstGeom>
          <a:noFill/>
          <a:ln w="12700" algn="ctr">
            <a:noFill/>
            <a:miter lim="800000"/>
            <a:headEnd/>
            <a:tailEnd type="none" w="lg" len="lg"/>
          </a:ln>
          <a:effectLst/>
        </p:spPr>
        <p:txBody>
          <a:bodyPr>
            <a:spAutoFit/>
          </a:bodyPr>
          <a:lstStyle/>
          <a:p>
            <a:pPr algn="r">
              <a:defRPr/>
            </a:pPr>
            <a:r>
              <a:rPr lang="en-US" sz="800" b="0" dirty="0" smtClean="0">
                <a:solidFill>
                  <a:schemeClr val="folHlink"/>
                </a:solidFill>
                <a:latin typeface="Arial Narrow" pitchFamily="34" charset="0"/>
              </a:rPr>
              <a:t>Insurance</a:t>
            </a:r>
            <a:r>
              <a:rPr lang="en-US" sz="800" b="0" baseline="0" dirty="0" smtClean="0">
                <a:solidFill>
                  <a:schemeClr val="folHlink"/>
                </a:solidFill>
                <a:latin typeface="Arial Narrow" pitchFamily="34" charset="0"/>
              </a:rPr>
              <a:t> Practice</a:t>
            </a:r>
            <a:endParaRPr lang="en-US" sz="600" b="0" dirty="0">
              <a:solidFill>
                <a:schemeClr val="folHlink"/>
              </a:solidFill>
              <a:latin typeface="Arial Narrow" pitchFamily="34" charset="0"/>
            </a:endParaRPr>
          </a:p>
        </p:txBody>
      </p:sp>
      <p:sp>
        <p:nvSpPr>
          <p:cNvPr id="4107" name="Line 11"/>
          <p:cNvSpPr>
            <a:spLocks noChangeShapeType="1"/>
          </p:cNvSpPr>
          <p:nvPr/>
        </p:nvSpPr>
        <p:spPr bwMode="auto">
          <a:xfrm>
            <a:off x="0" y="6397625"/>
            <a:ext cx="9144000" cy="0"/>
          </a:xfrm>
          <a:prstGeom prst="line">
            <a:avLst/>
          </a:prstGeom>
          <a:noFill/>
          <a:ln w="12700">
            <a:solidFill>
              <a:schemeClr val="folHlink"/>
            </a:solidFill>
            <a:round/>
            <a:headEnd/>
            <a:tailEnd type="none" w="lg" len="lg"/>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4561" r:id="rId1"/>
    <p:sldLayoutId id="2147484539" r:id="rId2"/>
    <p:sldLayoutId id="2147484540" r:id="rId3"/>
    <p:sldLayoutId id="2147484541" r:id="rId4"/>
    <p:sldLayoutId id="2147484542" r:id="rId5"/>
    <p:sldLayoutId id="2147484543" r:id="rId6"/>
    <p:sldLayoutId id="2147484544" r:id="rId7"/>
    <p:sldLayoutId id="2147484545" r:id="rId8"/>
    <p:sldLayoutId id="2147484546" r:id="rId9"/>
    <p:sldLayoutId id="2147484547" r:id="rId10"/>
    <p:sldLayoutId id="2147484548" r:id="rId11"/>
    <p:sldLayoutId id="2147484549" r:id="rId12"/>
  </p:sldLayoutIdLst>
  <p:transition/>
  <p:txStyles>
    <p:titleStyle>
      <a:lvl1pPr algn="l" rtl="0" eaLnBrk="0" fontAlgn="base" hangingPunct="0">
        <a:spcBef>
          <a:spcPct val="0"/>
        </a:spcBef>
        <a:spcAft>
          <a:spcPct val="0"/>
        </a:spcAft>
        <a:defRPr b="1">
          <a:solidFill>
            <a:schemeClr val="tx2"/>
          </a:solidFill>
          <a:latin typeface="+mj-lt"/>
          <a:ea typeface="+mj-ea"/>
          <a:cs typeface="+mj-cs"/>
        </a:defRPr>
      </a:lvl1pPr>
      <a:lvl2pPr algn="l" rtl="0" eaLnBrk="0" fontAlgn="base" hangingPunct="0">
        <a:spcBef>
          <a:spcPct val="0"/>
        </a:spcBef>
        <a:spcAft>
          <a:spcPct val="0"/>
        </a:spcAft>
        <a:defRPr b="1">
          <a:solidFill>
            <a:schemeClr val="tx2"/>
          </a:solidFill>
          <a:latin typeface="Arial" charset="0"/>
        </a:defRPr>
      </a:lvl2pPr>
      <a:lvl3pPr algn="l" rtl="0" eaLnBrk="0" fontAlgn="base" hangingPunct="0">
        <a:spcBef>
          <a:spcPct val="0"/>
        </a:spcBef>
        <a:spcAft>
          <a:spcPct val="0"/>
        </a:spcAft>
        <a:defRPr b="1">
          <a:solidFill>
            <a:schemeClr val="tx2"/>
          </a:solidFill>
          <a:latin typeface="Arial" charset="0"/>
        </a:defRPr>
      </a:lvl3pPr>
      <a:lvl4pPr algn="l" rtl="0" eaLnBrk="0" fontAlgn="base" hangingPunct="0">
        <a:spcBef>
          <a:spcPct val="0"/>
        </a:spcBef>
        <a:spcAft>
          <a:spcPct val="0"/>
        </a:spcAft>
        <a:defRPr b="1">
          <a:solidFill>
            <a:schemeClr val="tx2"/>
          </a:solidFill>
          <a:latin typeface="Arial" charset="0"/>
        </a:defRPr>
      </a:lvl4pPr>
      <a:lvl5pPr algn="l" rtl="0" eaLnBrk="0" fontAlgn="base" hangingPunct="0">
        <a:spcBef>
          <a:spcPct val="0"/>
        </a:spcBef>
        <a:spcAft>
          <a:spcPct val="0"/>
        </a:spcAft>
        <a:defRPr b="1">
          <a:solidFill>
            <a:schemeClr val="tx2"/>
          </a:solidFill>
          <a:latin typeface="Arial" charset="0"/>
        </a:defRPr>
      </a:lvl5pPr>
      <a:lvl6pPr marL="457200" algn="l" rtl="0" eaLnBrk="0" fontAlgn="base" hangingPunct="0">
        <a:spcBef>
          <a:spcPct val="0"/>
        </a:spcBef>
        <a:spcAft>
          <a:spcPct val="0"/>
        </a:spcAft>
        <a:defRPr b="1">
          <a:solidFill>
            <a:schemeClr val="tx2"/>
          </a:solidFill>
          <a:latin typeface="Arial" charset="0"/>
        </a:defRPr>
      </a:lvl6pPr>
      <a:lvl7pPr marL="914400" algn="l" rtl="0" eaLnBrk="0" fontAlgn="base" hangingPunct="0">
        <a:spcBef>
          <a:spcPct val="0"/>
        </a:spcBef>
        <a:spcAft>
          <a:spcPct val="0"/>
        </a:spcAft>
        <a:defRPr b="1">
          <a:solidFill>
            <a:schemeClr val="tx2"/>
          </a:solidFill>
          <a:latin typeface="Arial" charset="0"/>
        </a:defRPr>
      </a:lvl7pPr>
      <a:lvl8pPr marL="1371600" algn="l" rtl="0" eaLnBrk="0" fontAlgn="base" hangingPunct="0">
        <a:spcBef>
          <a:spcPct val="0"/>
        </a:spcBef>
        <a:spcAft>
          <a:spcPct val="0"/>
        </a:spcAft>
        <a:defRPr b="1">
          <a:solidFill>
            <a:schemeClr val="tx2"/>
          </a:solidFill>
          <a:latin typeface="Arial" charset="0"/>
        </a:defRPr>
      </a:lvl8pPr>
      <a:lvl9pPr marL="1828800" algn="l" rtl="0" eaLnBrk="0" fontAlgn="base" hangingPunct="0">
        <a:spcBef>
          <a:spcPct val="0"/>
        </a:spcBef>
        <a:spcAft>
          <a:spcPct val="0"/>
        </a:spcAft>
        <a:defRPr b="1">
          <a:solidFill>
            <a:schemeClr val="tx2"/>
          </a:solidFill>
          <a:latin typeface="Arial" charset="0"/>
        </a:defRPr>
      </a:lvl9pPr>
    </p:titleStyle>
    <p:bodyStyle>
      <a:lvl1pPr marL="342900" indent="-342900" algn="l" rtl="0" eaLnBrk="0" fontAlgn="base" hangingPunct="0">
        <a:spcBef>
          <a:spcPct val="0"/>
        </a:spcBef>
        <a:spcAft>
          <a:spcPct val="50000"/>
        </a:spcAft>
        <a:buClr>
          <a:srgbClr val="008000"/>
        </a:buClr>
        <a:buFont typeface="Wingdings" pitchFamily="2" charset="2"/>
        <a:defRPr sz="1600" b="1">
          <a:solidFill>
            <a:schemeClr val="tx1"/>
          </a:solidFill>
          <a:latin typeface="+mn-lt"/>
          <a:ea typeface="+mn-ea"/>
          <a:cs typeface="+mn-cs"/>
        </a:defRPr>
      </a:lvl1pPr>
      <a:lvl2pPr marL="342900" indent="-228600" algn="l" rtl="0" eaLnBrk="0" fontAlgn="base" hangingPunct="0">
        <a:spcBef>
          <a:spcPct val="0"/>
        </a:spcBef>
        <a:spcAft>
          <a:spcPct val="50000"/>
        </a:spcAft>
        <a:buClr>
          <a:srgbClr val="008000"/>
        </a:buClr>
        <a:buFont typeface="Wingdings" pitchFamily="2" charset="2"/>
        <a:buChar char="§"/>
        <a:defRPr sz="1600">
          <a:solidFill>
            <a:schemeClr val="tx1"/>
          </a:solidFill>
          <a:latin typeface="+mn-lt"/>
        </a:defRPr>
      </a:lvl2pPr>
      <a:lvl3pPr marL="623888" indent="-161925" algn="l" rtl="0" eaLnBrk="0" fontAlgn="base" hangingPunct="0">
        <a:spcBef>
          <a:spcPct val="0"/>
        </a:spcBef>
        <a:spcAft>
          <a:spcPct val="50000"/>
        </a:spcAft>
        <a:buClr>
          <a:srgbClr val="008000"/>
        </a:buClr>
        <a:buFont typeface="Arial Narrow" pitchFamily="34" charset="0"/>
        <a:buChar char="–"/>
        <a:defRPr sz="1400">
          <a:solidFill>
            <a:schemeClr val="tx1"/>
          </a:solidFill>
          <a:latin typeface="+mn-lt"/>
        </a:defRPr>
      </a:lvl3pPr>
      <a:lvl4pPr marL="914400" indent="-176213" algn="l" rtl="0" eaLnBrk="0" fontAlgn="base" hangingPunct="0">
        <a:spcBef>
          <a:spcPct val="0"/>
        </a:spcBef>
        <a:spcAft>
          <a:spcPct val="50000"/>
        </a:spcAft>
        <a:buClr>
          <a:srgbClr val="008000"/>
        </a:buClr>
        <a:buChar char="•"/>
        <a:defRPr sz="1400">
          <a:solidFill>
            <a:schemeClr val="tx1"/>
          </a:solidFill>
          <a:latin typeface="+mn-lt"/>
        </a:defRPr>
      </a:lvl4pPr>
      <a:lvl5pPr marL="1966913" indent="-228600" algn="l" rtl="0" eaLnBrk="0" fontAlgn="base" hangingPunct="0">
        <a:spcBef>
          <a:spcPct val="20000"/>
        </a:spcBef>
        <a:spcAft>
          <a:spcPct val="0"/>
        </a:spcAft>
        <a:buChar char="»"/>
        <a:defRPr sz="2200">
          <a:solidFill>
            <a:schemeClr val="tx1"/>
          </a:solidFill>
          <a:latin typeface="Arial Narrow" pitchFamily="34" charset="0"/>
        </a:defRPr>
      </a:lvl5pPr>
      <a:lvl6pPr marL="2424113" indent="-228600" algn="l" rtl="0" eaLnBrk="0" fontAlgn="base" hangingPunct="0">
        <a:spcBef>
          <a:spcPct val="20000"/>
        </a:spcBef>
        <a:spcAft>
          <a:spcPct val="0"/>
        </a:spcAft>
        <a:buChar char="»"/>
        <a:defRPr sz="2200">
          <a:solidFill>
            <a:schemeClr val="tx1"/>
          </a:solidFill>
          <a:latin typeface="Arial Narrow" pitchFamily="34" charset="0"/>
        </a:defRPr>
      </a:lvl6pPr>
      <a:lvl7pPr marL="2881313" indent="-228600" algn="l" rtl="0" eaLnBrk="0" fontAlgn="base" hangingPunct="0">
        <a:spcBef>
          <a:spcPct val="20000"/>
        </a:spcBef>
        <a:spcAft>
          <a:spcPct val="0"/>
        </a:spcAft>
        <a:buChar char="»"/>
        <a:defRPr sz="2200">
          <a:solidFill>
            <a:schemeClr val="tx1"/>
          </a:solidFill>
          <a:latin typeface="Arial Narrow" pitchFamily="34" charset="0"/>
        </a:defRPr>
      </a:lvl7pPr>
      <a:lvl8pPr marL="3338513" indent="-228600" algn="l" rtl="0" eaLnBrk="0" fontAlgn="base" hangingPunct="0">
        <a:spcBef>
          <a:spcPct val="20000"/>
        </a:spcBef>
        <a:spcAft>
          <a:spcPct val="0"/>
        </a:spcAft>
        <a:buChar char="»"/>
        <a:defRPr sz="2200">
          <a:solidFill>
            <a:schemeClr val="tx1"/>
          </a:solidFill>
          <a:latin typeface="Arial Narrow" pitchFamily="34" charset="0"/>
        </a:defRPr>
      </a:lvl8pPr>
      <a:lvl9pPr marL="3795713" indent="-228600" algn="l" rtl="0" eaLnBrk="0" fontAlgn="base" hangingPunct="0">
        <a:spcBef>
          <a:spcPct val="20000"/>
        </a:spcBef>
        <a:spcAft>
          <a:spcPct val="0"/>
        </a:spcAft>
        <a:buChar char="»"/>
        <a:defRPr sz="2200">
          <a:solidFill>
            <a:schemeClr val="tx1"/>
          </a:solidFill>
          <a:latin typeface="Arial Narrow"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1400" b="0">
                <a:solidFill>
                  <a:schemeClr val="tx1"/>
                </a:solidFill>
                <a:latin typeface="Arial Narrow" pitchFamily="34" charset="0"/>
              </a:defRPr>
            </a:lvl1pPr>
          </a:lstStyle>
          <a:p>
            <a:pPr>
              <a:defRPr/>
            </a:pPr>
            <a:endParaRPr lang="en-US"/>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400" b="0">
                <a:solidFill>
                  <a:schemeClr val="tx1"/>
                </a:solidFill>
                <a:latin typeface="Arial Narrow" pitchFamily="34" charset="0"/>
              </a:defRPr>
            </a:lvl1pPr>
          </a:lstStyle>
          <a:p>
            <a:pPr>
              <a:defRPr/>
            </a:pPr>
            <a:endParaRPr lang="en-US"/>
          </a:p>
        </p:txBody>
      </p:sp>
      <p:sp>
        <p:nvSpPr>
          <p:cNvPr id="71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400" b="0">
                <a:solidFill>
                  <a:schemeClr val="tx1"/>
                </a:solidFill>
                <a:latin typeface="Arial Narrow" pitchFamily="34" charset="0"/>
              </a:defRPr>
            </a:lvl1pPr>
          </a:lstStyle>
          <a:p>
            <a:pPr>
              <a:defRPr/>
            </a:pPr>
            <a:fld id="{9024A87F-789C-40F7-AF78-86E418D5FD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550"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304800" y="2057400"/>
            <a:ext cx="5181600" cy="727075"/>
          </a:xfrm>
        </p:spPr>
        <p:txBody>
          <a:bodyPr/>
          <a:lstStyle/>
          <a:p>
            <a:r>
              <a:rPr lang="en-US" sz="4400" dirty="0" smtClean="0">
                <a:solidFill>
                  <a:srgbClr val="0070C0"/>
                </a:solidFill>
              </a:rPr>
              <a:t>SURETY BONDS</a:t>
            </a:r>
            <a:endParaRPr lang="en-US" sz="4400" dirty="0" smtClean="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Official Bonds</a:t>
            </a:r>
            <a:endParaRPr lang="en-US" dirty="0"/>
          </a:p>
        </p:txBody>
      </p:sp>
      <p:sp>
        <p:nvSpPr>
          <p:cNvPr id="6" name="Rectangle 8"/>
          <p:cNvSpPr txBox="1">
            <a:spLocks noChangeArrowheads="1"/>
          </p:cNvSpPr>
          <p:nvPr/>
        </p:nvSpPr>
        <p:spPr bwMode="gray">
          <a:xfrm>
            <a:off x="228600" y="1066800"/>
            <a:ext cx="8610600" cy="492443"/>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b="0" dirty="0" smtClean="0"/>
              <a:t>A commercial surety bond guaranteeing that a public official will perform his or her duties faithfully and honestly.</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8" name="TextBox 7"/>
          <p:cNvSpPr txBox="1"/>
          <p:nvPr/>
        </p:nvSpPr>
        <p:spPr>
          <a:xfrm>
            <a:off x="228600" y="1814763"/>
            <a:ext cx="8763000" cy="1766637"/>
          </a:xfrm>
          <a:prstGeom prst="rect">
            <a:avLst/>
          </a:prstGeom>
          <a:noFill/>
        </p:spPr>
        <p:txBody>
          <a:bodyPr wrap="square" rtlCol="0">
            <a:spAutoFit/>
          </a:bodyPr>
          <a:lstStyle/>
          <a:p>
            <a:pPr algn="just"/>
            <a:r>
              <a:rPr lang="en-US" sz="1600" dirty="0" smtClean="0">
                <a:solidFill>
                  <a:srgbClr val="0070C0"/>
                </a:solidFill>
                <a:latin typeface="+mn-lt"/>
              </a:rPr>
              <a:t>Characteristics of Public Official Bonds</a:t>
            </a:r>
          </a:p>
          <a:p>
            <a:pPr algn="just"/>
            <a:endParaRPr lang="en-US" sz="1600" dirty="0" smtClean="0">
              <a:solidFill>
                <a:srgbClr val="0070C0"/>
              </a:solidFill>
              <a:latin typeface="+mn-lt"/>
            </a:endParaRPr>
          </a:p>
          <a:p>
            <a:pPr marL="342900" indent="-342900" algn="just">
              <a:buFont typeface="Wingdings" pitchFamily="2" charset="2"/>
              <a:buChar char="§"/>
            </a:pPr>
            <a:r>
              <a:rPr lang="en-US" sz="1600" b="0" dirty="0" smtClean="0">
                <a:solidFill>
                  <a:schemeClr val="tx1"/>
                </a:solidFill>
                <a:latin typeface="+mn-lt"/>
              </a:rPr>
              <a:t>Some bonds are for honesty only and are considered less hazardous than those that include faithful performance.</a:t>
            </a:r>
          </a:p>
          <a:p>
            <a:pPr marL="342900" indent="-342900" algn="just">
              <a:buFont typeface="Wingdings" pitchFamily="2" charset="2"/>
              <a:buChar char="§"/>
            </a:pPr>
            <a:r>
              <a:rPr lang="en-US" sz="1600" b="0" dirty="0" smtClean="0">
                <a:solidFill>
                  <a:schemeClr val="tx1"/>
                </a:solidFill>
                <a:latin typeface="+mn-lt"/>
              </a:rPr>
              <a:t>Under the honesty guarantee, a treasurer accounts for the cash he or she holds.</a:t>
            </a:r>
          </a:p>
          <a:p>
            <a:pPr marL="342900" indent="-342900" algn="just">
              <a:buFont typeface="Wingdings" pitchFamily="2" charset="2"/>
              <a:buChar char="§"/>
            </a:pPr>
            <a:r>
              <a:rPr lang="en-US" sz="1600" b="0" dirty="0" smtClean="0">
                <a:solidFill>
                  <a:schemeClr val="tx1"/>
                </a:solidFill>
                <a:latin typeface="+mn-lt"/>
              </a:rPr>
              <a:t>Under the faithful performance guarantee, the treasurer could be held liable if he or she deposited tax collections n a noninterest bearing account rather than investing them to increase revenue. </a:t>
            </a:r>
          </a:p>
        </p:txBody>
      </p:sp>
      <p:sp>
        <p:nvSpPr>
          <p:cNvPr id="9" name="TextBox 8"/>
          <p:cNvSpPr txBox="1"/>
          <p:nvPr/>
        </p:nvSpPr>
        <p:spPr>
          <a:xfrm>
            <a:off x="228600" y="3733800"/>
            <a:ext cx="8763000" cy="1138773"/>
          </a:xfrm>
          <a:prstGeom prst="rect">
            <a:avLst/>
          </a:prstGeom>
          <a:noFill/>
        </p:spPr>
        <p:txBody>
          <a:bodyPr wrap="square" rtlCol="0">
            <a:spAutoFit/>
          </a:bodyPr>
          <a:lstStyle/>
          <a:p>
            <a:pPr algn="l"/>
            <a:r>
              <a:rPr lang="en-US" sz="1600" dirty="0" smtClean="0">
                <a:solidFill>
                  <a:srgbClr val="0070C0"/>
                </a:solidFill>
                <a:latin typeface="+mn-lt"/>
              </a:rPr>
              <a:t>Types of Official Who Require Public Official Bonds</a:t>
            </a:r>
          </a:p>
          <a:p>
            <a:pPr marL="342900" indent="-342900" algn="l">
              <a:buFont typeface="Wingdings" pitchFamily="2" charset="2"/>
              <a:buChar char="§"/>
            </a:pPr>
            <a:endParaRPr lang="en-US" sz="1600" b="0" dirty="0" smtClean="0">
              <a:solidFill>
                <a:schemeClr val="tx1"/>
              </a:solidFill>
              <a:latin typeface="+mn-lt"/>
            </a:endParaRPr>
          </a:p>
          <a:p>
            <a:pPr marL="342900" indent="-342900" algn="l">
              <a:buFont typeface="Wingdings" pitchFamily="2" charset="2"/>
              <a:buChar char="§"/>
            </a:pPr>
            <a:r>
              <a:rPr lang="en-US" sz="1600" b="0" dirty="0" smtClean="0">
                <a:solidFill>
                  <a:schemeClr val="tx1"/>
                </a:solidFill>
                <a:latin typeface="+mn-lt"/>
              </a:rPr>
              <a:t>Administrative Officials</a:t>
            </a:r>
          </a:p>
          <a:p>
            <a:pPr marL="342900" indent="-342900" algn="l">
              <a:buFont typeface="Wingdings" pitchFamily="2" charset="2"/>
              <a:buChar char="§"/>
            </a:pPr>
            <a:r>
              <a:rPr lang="en-US" sz="1600" b="0" dirty="0" smtClean="0">
                <a:solidFill>
                  <a:schemeClr val="tx1"/>
                </a:solidFill>
                <a:latin typeface="+mn-lt"/>
              </a:rPr>
              <a:t>Officials Who Handle Public Funds</a:t>
            </a:r>
          </a:p>
          <a:p>
            <a:pPr marL="342900" indent="-342900" algn="l">
              <a:buFont typeface="Wingdings" pitchFamily="2" charset="2"/>
              <a:buChar char="§"/>
            </a:pPr>
            <a:r>
              <a:rPr lang="en-US" sz="1600" b="0" dirty="0" smtClean="0">
                <a:solidFill>
                  <a:schemeClr val="tx1"/>
                </a:solidFill>
                <a:latin typeface="+mn-lt"/>
              </a:rPr>
              <a:t>Officials With Direct Public Involvement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Court Bonds</a:t>
            </a:r>
            <a:endParaRPr lang="en-US" dirty="0"/>
          </a:p>
        </p:txBody>
      </p:sp>
      <p:sp>
        <p:nvSpPr>
          <p:cNvPr id="4" name="Rectangle 8"/>
          <p:cNvSpPr txBox="1">
            <a:spLocks noChangeArrowheads="1"/>
          </p:cNvSpPr>
          <p:nvPr/>
        </p:nvSpPr>
        <p:spPr bwMode="gray">
          <a:xfrm>
            <a:off x="228600" y="1066800"/>
            <a:ext cx="8610600" cy="738664"/>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b="0" dirty="0" smtClean="0"/>
              <a:t>A classification of surety bonds guaranteeing that a person or an organization will faithfully perform certain duties prescribed by law or by a court or will demonstrate financial responsibility for the benefit of another until the final outcome of a court’s decision.</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5" name="TextBox 4"/>
          <p:cNvSpPr txBox="1"/>
          <p:nvPr/>
        </p:nvSpPr>
        <p:spPr>
          <a:xfrm>
            <a:off x="228600" y="1905000"/>
            <a:ext cx="8763000" cy="929485"/>
          </a:xfrm>
          <a:prstGeom prst="rect">
            <a:avLst/>
          </a:prstGeom>
          <a:noFill/>
        </p:spPr>
        <p:txBody>
          <a:bodyPr wrap="square" rtlCol="0">
            <a:spAutoFit/>
          </a:bodyPr>
          <a:lstStyle/>
          <a:p>
            <a:pPr algn="l"/>
            <a:r>
              <a:rPr lang="en-US" sz="1600" dirty="0" smtClean="0">
                <a:solidFill>
                  <a:srgbClr val="0070C0"/>
                </a:solidFill>
                <a:latin typeface="+mn-lt"/>
              </a:rPr>
              <a:t>Classification of Court Bonds</a:t>
            </a:r>
          </a:p>
          <a:p>
            <a:pPr algn="l"/>
            <a:endParaRPr lang="en-US" sz="1600" dirty="0" smtClean="0">
              <a:solidFill>
                <a:srgbClr val="0070C0"/>
              </a:solidFill>
              <a:latin typeface="+mn-lt"/>
            </a:endParaRPr>
          </a:p>
          <a:p>
            <a:pPr marL="342900" indent="-342900" algn="l">
              <a:buFont typeface="Wingdings" pitchFamily="2" charset="2"/>
              <a:buChar char="§"/>
            </a:pPr>
            <a:r>
              <a:rPr lang="en-US" sz="1600" dirty="0" smtClean="0">
                <a:solidFill>
                  <a:schemeClr val="tx1"/>
                </a:solidFill>
                <a:latin typeface="+mn-lt"/>
              </a:rPr>
              <a:t>Judicial Bonds </a:t>
            </a:r>
            <a:r>
              <a:rPr lang="en-US" sz="1600" b="0" dirty="0" smtClean="0">
                <a:solidFill>
                  <a:schemeClr val="tx1"/>
                </a:solidFill>
                <a:latin typeface="+mn-lt"/>
              </a:rPr>
              <a:t>– Generally arises out of litigation</a:t>
            </a:r>
          </a:p>
          <a:p>
            <a:pPr marL="342900" indent="-342900" algn="l">
              <a:buFont typeface="Wingdings" pitchFamily="2" charset="2"/>
              <a:buChar char="§"/>
            </a:pPr>
            <a:r>
              <a:rPr lang="en-US" sz="1600" dirty="0" smtClean="0">
                <a:solidFill>
                  <a:schemeClr val="tx1"/>
                </a:solidFill>
                <a:latin typeface="+mn-lt"/>
              </a:rPr>
              <a:t>Fiduciary</a:t>
            </a:r>
          </a:p>
        </p:txBody>
      </p:sp>
      <p:sp>
        <p:nvSpPr>
          <p:cNvPr id="6" name="TextBox 5"/>
          <p:cNvSpPr txBox="1"/>
          <p:nvPr/>
        </p:nvSpPr>
        <p:spPr>
          <a:xfrm>
            <a:off x="228600" y="2899827"/>
            <a:ext cx="8763000" cy="1138773"/>
          </a:xfrm>
          <a:prstGeom prst="rect">
            <a:avLst/>
          </a:prstGeom>
          <a:noFill/>
        </p:spPr>
        <p:txBody>
          <a:bodyPr wrap="square" rtlCol="0">
            <a:spAutoFit/>
          </a:bodyPr>
          <a:lstStyle/>
          <a:p>
            <a:pPr algn="l"/>
            <a:r>
              <a:rPr lang="en-US" sz="1600" dirty="0" smtClean="0">
                <a:solidFill>
                  <a:srgbClr val="0070C0"/>
                </a:solidFill>
                <a:latin typeface="+mn-lt"/>
              </a:rPr>
              <a:t>Examples of Judicial Bonds</a:t>
            </a:r>
          </a:p>
          <a:p>
            <a:pPr marL="342900" indent="-342900" algn="l">
              <a:buFont typeface="Wingdings" pitchFamily="2" charset="2"/>
              <a:buChar char="§"/>
            </a:pPr>
            <a:r>
              <a:rPr lang="en-US" sz="1600" b="0" dirty="0" smtClean="0">
                <a:solidFill>
                  <a:schemeClr val="tx1"/>
                </a:solidFill>
                <a:latin typeface="+mn-lt"/>
              </a:rPr>
              <a:t>Attachment bond</a:t>
            </a:r>
          </a:p>
          <a:p>
            <a:pPr marL="342900" indent="-342900" algn="l">
              <a:buFont typeface="Wingdings" pitchFamily="2" charset="2"/>
              <a:buChar char="§"/>
            </a:pPr>
            <a:r>
              <a:rPr lang="en-US" sz="1600" b="0" dirty="0" smtClean="0">
                <a:solidFill>
                  <a:schemeClr val="tx1"/>
                </a:solidFill>
                <a:latin typeface="+mn-lt"/>
              </a:rPr>
              <a:t>Release of attachment bond</a:t>
            </a:r>
          </a:p>
          <a:p>
            <a:pPr marL="342900" indent="-342900" algn="l">
              <a:buFont typeface="Wingdings" pitchFamily="2" charset="2"/>
              <a:buChar char="§"/>
            </a:pPr>
            <a:r>
              <a:rPr lang="en-US" sz="1600" b="0" dirty="0" smtClean="0">
                <a:solidFill>
                  <a:schemeClr val="tx1"/>
                </a:solidFill>
                <a:latin typeface="+mn-lt"/>
              </a:rPr>
              <a:t>Appeal bond</a:t>
            </a:r>
          </a:p>
          <a:p>
            <a:pPr marL="342900" indent="-342900" algn="l">
              <a:buFont typeface="Wingdings" pitchFamily="2" charset="2"/>
              <a:buChar char="§"/>
            </a:pPr>
            <a:r>
              <a:rPr lang="en-US" sz="1600" b="0" dirty="0" smtClean="0">
                <a:solidFill>
                  <a:schemeClr val="tx1"/>
                </a:solidFill>
                <a:latin typeface="+mn-lt"/>
              </a:rPr>
              <a:t>Defendant’s appeal bond</a:t>
            </a:r>
          </a:p>
        </p:txBody>
      </p:sp>
      <p:sp>
        <p:nvSpPr>
          <p:cNvPr id="7" name="Rectangle 8"/>
          <p:cNvSpPr txBox="1">
            <a:spLocks noChangeArrowheads="1"/>
          </p:cNvSpPr>
          <p:nvPr/>
        </p:nvSpPr>
        <p:spPr bwMode="gray">
          <a:xfrm>
            <a:off x="228600" y="4267200"/>
            <a:ext cx="8610600" cy="492443"/>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dirty="0" smtClean="0"/>
              <a:t>Fiduciary Bond</a:t>
            </a:r>
            <a:r>
              <a:rPr lang="en-US" sz="1600" b="0" dirty="0" smtClean="0"/>
              <a:t> – A court bond guaranteeing that a person appointed by a court to administer the property or interests of others will faithfully perform his duties.</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8" name="TextBox 7"/>
          <p:cNvSpPr txBox="1"/>
          <p:nvPr/>
        </p:nvSpPr>
        <p:spPr>
          <a:xfrm>
            <a:off x="228600" y="5014115"/>
            <a:ext cx="8763000" cy="929485"/>
          </a:xfrm>
          <a:prstGeom prst="rect">
            <a:avLst/>
          </a:prstGeom>
          <a:noFill/>
        </p:spPr>
        <p:txBody>
          <a:bodyPr wrap="square" rtlCol="0">
            <a:spAutoFit/>
          </a:bodyPr>
          <a:lstStyle/>
          <a:p>
            <a:pPr algn="l"/>
            <a:r>
              <a:rPr lang="en-US" sz="1600" dirty="0" smtClean="0">
                <a:solidFill>
                  <a:srgbClr val="0070C0"/>
                </a:solidFill>
                <a:latin typeface="+mn-lt"/>
              </a:rPr>
              <a:t>Types of Fiduciaries who are Issued Bonds</a:t>
            </a:r>
          </a:p>
          <a:p>
            <a:pPr marL="342900" indent="-342900" algn="l">
              <a:buFont typeface="Wingdings" pitchFamily="2" charset="2"/>
              <a:buChar char="§"/>
            </a:pPr>
            <a:r>
              <a:rPr lang="en-US" sz="1600" b="0" dirty="0" smtClean="0">
                <a:solidFill>
                  <a:schemeClr val="tx1"/>
                </a:solidFill>
                <a:latin typeface="+mn-lt"/>
              </a:rPr>
              <a:t>Guardian</a:t>
            </a:r>
          </a:p>
          <a:p>
            <a:pPr marL="342900" indent="-342900" algn="l">
              <a:buFont typeface="Wingdings" pitchFamily="2" charset="2"/>
              <a:buChar char="§"/>
            </a:pPr>
            <a:r>
              <a:rPr lang="en-US" sz="1600" b="0" dirty="0" smtClean="0">
                <a:solidFill>
                  <a:schemeClr val="tx1"/>
                </a:solidFill>
                <a:latin typeface="+mn-lt"/>
              </a:rPr>
              <a:t>Executor or Administrator – Also known as “Probate Bond”</a:t>
            </a:r>
          </a:p>
          <a:p>
            <a:pPr marL="342900" indent="-342900" algn="l">
              <a:buFont typeface="Wingdings" pitchFamily="2" charset="2"/>
              <a:buChar char="§"/>
            </a:pPr>
            <a:r>
              <a:rPr lang="en-US" sz="1600" b="0" dirty="0" smtClean="0">
                <a:solidFill>
                  <a:schemeClr val="tx1"/>
                </a:solidFill>
                <a:latin typeface="+mn-lt"/>
              </a:rPr>
              <a:t>Receiver or Trustee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Bonds</a:t>
            </a:r>
            <a:endParaRPr lang="en-US" dirty="0"/>
          </a:p>
        </p:txBody>
      </p:sp>
      <p:sp>
        <p:nvSpPr>
          <p:cNvPr id="5" name="Rectangle 8"/>
          <p:cNvSpPr txBox="1">
            <a:spLocks noChangeArrowheads="1"/>
          </p:cNvSpPr>
          <p:nvPr/>
        </p:nvSpPr>
        <p:spPr bwMode="gray">
          <a:xfrm>
            <a:off x="228600" y="1066800"/>
            <a:ext cx="8610600" cy="492443"/>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b="0" dirty="0" smtClean="0"/>
              <a:t>Any bond that does not fit well under the other primary categories of surety bonds formulated by the </a:t>
            </a:r>
            <a:r>
              <a:rPr lang="en-US" sz="1600" dirty="0" smtClean="0"/>
              <a:t>Surety and Fidelity Association of America (SFAA)</a:t>
            </a:r>
            <a:endParaRPr kumimoji="0" lang="en-US" sz="1600" i="0" u="none" strike="noStrike" kern="0" cap="none" spc="0" normalizeH="0" baseline="0" noProof="0" dirty="0" smtClean="0">
              <a:ln>
                <a:noFill/>
              </a:ln>
              <a:solidFill>
                <a:schemeClr val="dk1"/>
              </a:solidFill>
              <a:effectLst/>
              <a:uLnTx/>
              <a:uFillTx/>
              <a:latin typeface="+mj-lt"/>
              <a:ea typeface="+mn-ea"/>
              <a:cs typeface="+mn-cs"/>
            </a:endParaRPr>
          </a:p>
        </p:txBody>
      </p:sp>
      <p:sp>
        <p:nvSpPr>
          <p:cNvPr id="7" name="TextBox 6"/>
          <p:cNvSpPr txBox="1"/>
          <p:nvPr/>
        </p:nvSpPr>
        <p:spPr>
          <a:xfrm>
            <a:off x="228600" y="1752600"/>
            <a:ext cx="8763000" cy="1557349"/>
          </a:xfrm>
          <a:prstGeom prst="rect">
            <a:avLst/>
          </a:prstGeom>
          <a:noFill/>
        </p:spPr>
        <p:txBody>
          <a:bodyPr wrap="square" rtlCol="0">
            <a:spAutoFit/>
          </a:bodyPr>
          <a:lstStyle/>
          <a:p>
            <a:pPr marL="342900" indent="-342900" algn="l"/>
            <a:r>
              <a:rPr lang="en-US" sz="1600" dirty="0" smtClean="0">
                <a:solidFill>
                  <a:srgbClr val="0070C0"/>
                </a:solidFill>
                <a:latin typeface="+mn-lt"/>
              </a:rPr>
              <a:t>Characteristics of </a:t>
            </a:r>
            <a:r>
              <a:rPr lang="en-US" sz="1600" dirty="0" smtClean="0">
                <a:solidFill>
                  <a:srgbClr val="0070C0"/>
                </a:solidFill>
                <a:latin typeface="+mn-lt"/>
              </a:rPr>
              <a:t>Miscellaneous Bonds</a:t>
            </a:r>
            <a:endParaRPr lang="en-US" sz="1600" dirty="0" smtClean="0">
              <a:solidFill>
                <a:srgbClr val="0070C0"/>
              </a:solidFill>
              <a:latin typeface="+mn-lt"/>
            </a:endParaRPr>
          </a:p>
          <a:p>
            <a:pPr marL="342900" indent="-342900" algn="l"/>
            <a:endParaRPr lang="en-US" sz="1600" b="0" dirty="0" smtClean="0">
              <a:solidFill>
                <a:schemeClr val="tx1"/>
              </a:solidFill>
              <a:latin typeface="+mn-lt"/>
            </a:endParaRPr>
          </a:p>
          <a:p>
            <a:pPr marL="342900" indent="-342900" algn="l">
              <a:buFont typeface="Wingdings" pitchFamily="2" charset="2"/>
              <a:buChar char="§"/>
            </a:pPr>
            <a:r>
              <a:rPr lang="en-US" sz="1600" b="0" dirty="0" smtClean="0">
                <a:solidFill>
                  <a:schemeClr val="tx1"/>
                </a:solidFill>
                <a:latin typeface="+mn-lt"/>
              </a:rPr>
              <a:t>These bonds often support private relationships and unique business needs</a:t>
            </a:r>
          </a:p>
          <a:p>
            <a:pPr marL="342900" indent="-342900" algn="l">
              <a:buFont typeface="Wingdings" pitchFamily="2" charset="2"/>
              <a:buChar char="§"/>
            </a:pPr>
            <a:r>
              <a:rPr lang="en-US" sz="1600" b="0" dirty="0" smtClean="0">
                <a:solidFill>
                  <a:schemeClr val="tx1"/>
                </a:solidFill>
                <a:latin typeface="+mn-lt"/>
              </a:rPr>
              <a:t>They represent a significant source of business for sureties that write them</a:t>
            </a:r>
          </a:p>
          <a:p>
            <a:pPr marL="342900" indent="-342900" algn="l">
              <a:buFont typeface="Wingdings" pitchFamily="2" charset="2"/>
              <a:buChar char="§"/>
            </a:pPr>
            <a:r>
              <a:rPr lang="en-US" sz="1600" b="0" dirty="0" smtClean="0">
                <a:solidFill>
                  <a:schemeClr val="tx1"/>
                </a:solidFill>
                <a:latin typeface="+mn-lt"/>
              </a:rPr>
              <a:t>Underwriters need to look beyond the bond form to the underlying agreement or law that required the bond</a:t>
            </a:r>
          </a:p>
          <a:p>
            <a:pPr marL="342900" indent="-342900" algn="l">
              <a:buFont typeface="Wingdings" pitchFamily="2" charset="2"/>
              <a:buChar char="§"/>
            </a:pPr>
            <a:r>
              <a:rPr lang="en-US" sz="1600" b="0" dirty="0" smtClean="0">
                <a:solidFill>
                  <a:schemeClr val="tx1"/>
                </a:solidFill>
                <a:latin typeface="+mn-lt"/>
              </a:rPr>
              <a:t>Many of these bonds contain a financial guarantee</a:t>
            </a:r>
          </a:p>
        </p:txBody>
      </p:sp>
      <p:sp>
        <p:nvSpPr>
          <p:cNvPr id="8" name="TextBox 7"/>
          <p:cNvSpPr txBox="1"/>
          <p:nvPr/>
        </p:nvSpPr>
        <p:spPr>
          <a:xfrm>
            <a:off x="228600" y="3581400"/>
            <a:ext cx="8763000" cy="1975926"/>
          </a:xfrm>
          <a:prstGeom prst="rect">
            <a:avLst/>
          </a:prstGeom>
          <a:noFill/>
        </p:spPr>
        <p:txBody>
          <a:bodyPr wrap="square" rtlCol="0">
            <a:spAutoFit/>
          </a:bodyPr>
          <a:lstStyle/>
          <a:p>
            <a:pPr algn="l"/>
            <a:r>
              <a:rPr lang="en-US" sz="1600" dirty="0" smtClean="0">
                <a:solidFill>
                  <a:srgbClr val="0070C0"/>
                </a:solidFill>
                <a:latin typeface="+mn-lt"/>
              </a:rPr>
              <a:t>Examples of Miscellaneous Bonds</a:t>
            </a:r>
          </a:p>
          <a:p>
            <a:pPr algn="l"/>
            <a:endParaRPr lang="en-US" sz="1600" dirty="0" smtClean="0">
              <a:solidFill>
                <a:srgbClr val="0070C0"/>
              </a:solidFill>
              <a:latin typeface="+mn-lt"/>
            </a:endParaRPr>
          </a:p>
          <a:p>
            <a:pPr marL="342900" indent="-342900" algn="l">
              <a:buFont typeface="Wingdings" pitchFamily="2" charset="2"/>
              <a:buChar char="§"/>
            </a:pPr>
            <a:r>
              <a:rPr lang="en-US" sz="1600" b="0" dirty="0" smtClean="0">
                <a:solidFill>
                  <a:schemeClr val="tx1"/>
                </a:solidFill>
                <a:latin typeface="+mn-lt"/>
              </a:rPr>
              <a:t>Lost Securities Bonds</a:t>
            </a:r>
          </a:p>
          <a:p>
            <a:pPr marL="342900" indent="-342900" algn="l">
              <a:buFont typeface="Wingdings" pitchFamily="2" charset="2"/>
              <a:buChar char="§"/>
            </a:pPr>
            <a:r>
              <a:rPr lang="en-US" sz="1600" b="0" dirty="0" smtClean="0">
                <a:solidFill>
                  <a:schemeClr val="tx1"/>
                </a:solidFill>
                <a:latin typeface="+mn-lt"/>
              </a:rPr>
              <a:t>Hazardous Waste Removal Bonds</a:t>
            </a:r>
          </a:p>
          <a:p>
            <a:pPr marL="342900" indent="-342900" algn="l">
              <a:buFont typeface="Wingdings" pitchFamily="2" charset="2"/>
              <a:buChar char="§"/>
            </a:pPr>
            <a:r>
              <a:rPr lang="en-US" sz="1600" b="0" dirty="0" smtClean="0">
                <a:solidFill>
                  <a:schemeClr val="tx1"/>
                </a:solidFill>
                <a:latin typeface="+mn-lt"/>
              </a:rPr>
              <a:t>Credit Enhancement Financial Guaranty Bonds</a:t>
            </a:r>
          </a:p>
          <a:p>
            <a:pPr marL="342900" indent="-342900" algn="l">
              <a:buFont typeface="Wingdings" pitchFamily="2" charset="2"/>
              <a:buChar char="§"/>
            </a:pPr>
            <a:r>
              <a:rPr lang="en-US" sz="1600" b="0" dirty="0" smtClean="0">
                <a:solidFill>
                  <a:schemeClr val="tx1"/>
                </a:solidFill>
                <a:latin typeface="+mn-lt"/>
              </a:rPr>
              <a:t>Patient Trust Bonds</a:t>
            </a:r>
          </a:p>
          <a:p>
            <a:pPr marL="342900" indent="-342900" algn="l">
              <a:buFont typeface="Wingdings" pitchFamily="2" charset="2"/>
              <a:buChar char="§"/>
            </a:pPr>
            <a:r>
              <a:rPr lang="en-US" sz="1600" b="0" dirty="0" smtClean="0">
                <a:solidFill>
                  <a:schemeClr val="tx1"/>
                </a:solidFill>
                <a:latin typeface="+mn-lt"/>
              </a:rPr>
              <a:t>Customs Bonds</a:t>
            </a:r>
          </a:p>
          <a:p>
            <a:pPr marL="800100" lvl="1" indent="-342900" algn="l">
              <a:buFont typeface="Arial" pitchFamily="34" charset="0"/>
              <a:buChar char="‒"/>
            </a:pPr>
            <a:r>
              <a:rPr lang="en-US" sz="1600" b="0" dirty="0" smtClean="0">
                <a:solidFill>
                  <a:schemeClr val="tx1"/>
                </a:solidFill>
                <a:latin typeface="+mn-lt"/>
              </a:rPr>
              <a:t>Single Entry Bond</a:t>
            </a:r>
          </a:p>
          <a:p>
            <a:pPr marL="800100" lvl="1" indent="-342900" algn="l">
              <a:buFont typeface="Arial" pitchFamily="34" charset="0"/>
              <a:buChar char="‒"/>
            </a:pPr>
            <a:r>
              <a:rPr lang="en-US" sz="1600" b="0" dirty="0" smtClean="0">
                <a:solidFill>
                  <a:schemeClr val="tx1"/>
                </a:solidFill>
                <a:latin typeface="+mn-lt"/>
              </a:rPr>
              <a:t>Continuous Bond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&amp; Phrases (Recap)</a:t>
            </a:r>
            <a:endParaRPr lang="en-US" dirty="0"/>
          </a:p>
        </p:txBody>
      </p:sp>
      <p:sp>
        <p:nvSpPr>
          <p:cNvPr id="4" name="TextBox 3"/>
          <p:cNvSpPr txBox="1"/>
          <p:nvPr/>
        </p:nvSpPr>
        <p:spPr>
          <a:xfrm>
            <a:off x="762000" y="1371600"/>
            <a:ext cx="2438400" cy="353943"/>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smtClean="0">
                <a:solidFill>
                  <a:srgbClr val="C00000"/>
                </a:solidFill>
                <a:latin typeface="Times New Roman" pitchFamily="18" charset="0"/>
              </a:rPr>
              <a:t>Surety</a:t>
            </a:r>
            <a:endParaRPr lang="en-US" dirty="0" smtClean="0">
              <a:solidFill>
                <a:srgbClr val="C00000"/>
              </a:solidFill>
              <a:latin typeface="Times New Roman" pitchFamily="18" charset="0"/>
            </a:endParaRPr>
          </a:p>
        </p:txBody>
      </p:sp>
      <p:sp>
        <p:nvSpPr>
          <p:cNvPr id="7" name="TextBox 6"/>
          <p:cNvSpPr txBox="1"/>
          <p:nvPr/>
        </p:nvSpPr>
        <p:spPr>
          <a:xfrm>
            <a:off x="914400" y="2971800"/>
            <a:ext cx="1905000" cy="353943"/>
          </a:xfrm>
          <a:prstGeom prst="rect">
            <a:avLst/>
          </a:prstGeom>
          <a:noFill/>
        </p:spPr>
        <p:txBody>
          <a:bodyPr wrap="square" rtlCol="0">
            <a:spAutoFit/>
          </a:bodyPr>
          <a:lstStyle/>
          <a:p>
            <a:r>
              <a:rPr lang="en-US" dirty="0" smtClean="0">
                <a:solidFill>
                  <a:srgbClr val="0070C0"/>
                </a:solidFill>
              </a:rPr>
              <a:t>Principal</a:t>
            </a:r>
            <a:endParaRPr lang="en-US" dirty="0">
              <a:solidFill>
                <a:srgbClr val="0070C0"/>
              </a:solidFill>
            </a:endParaRPr>
          </a:p>
        </p:txBody>
      </p:sp>
      <p:sp>
        <p:nvSpPr>
          <p:cNvPr id="8" name="TextBox 7"/>
          <p:cNvSpPr txBox="1"/>
          <p:nvPr/>
        </p:nvSpPr>
        <p:spPr>
          <a:xfrm>
            <a:off x="5486400" y="4419600"/>
            <a:ext cx="2590800" cy="353943"/>
          </a:xfrm>
          <a:prstGeom prst="rect">
            <a:avLst/>
          </a:prstGeom>
          <a:noFill/>
        </p:spPr>
        <p:txBody>
          <a:bodyPr wrap="square" rtlCol="0">
            <a:spAutoFit/>
          </a:bodyPr>
          <a:lstStyle/>
          <a:p>
            <a:r>
              <a:rPr lang="en-US" dirty="0" smtClean="0">
                <a:solidFill>
                  <a:srgbClr val="7030A0"/>
                </a:solidFill>
              </a:rPr>
              <a:t>Performance Bond</a:t>
            </a:r>
            <a:endParaRPr lang="en-US" dirty="0">
              <a:solidFill>
                <a:srgbClr val="7030A0"/>
              </a:solidFill>
            </a:endParaRPr>
          </a:p>
        </p:txBody>
      </p:sp>
      <p:sp>
        <p:nvSpPr>
          <p:cNvPr id="9" name="TextBox 8"/>
          <p:cNvSpPr txBox="1"/>
          <p:nvPr/>
        </p:nvSpPr>
        <p:spPr>
          <a:xfrm>
            <a:off x="5486400" y="1143000"/>
            <a:ext cx="1676400" cy="353943"/>
          </a:xfrm>
          <a:prstGeom prst="rect">
            <a:avLst/>
          </a:prstGeom>
          <a:noFill/>
        </p:spPr>
        <p:txBody>
          <a:bodyPr wrap="square" rtlCol="0">
            <a:spAutoFit/>
          </a:bodyPr>
          <a:lstStyle/>
          <a:p>
            <a:r>
              <a:rPr lang="en-US" dirty="0" smtClean="0">
                <a:solidFill>
                  <a:srgbClr val="92D050"/>
                </a:solidFill>
              </a:rPr>
              <a:t>Court Bonds</a:t>
            </a:r>
            <a:endParaRPr lang="en-US" dirty="0">
              <a:solidFill>
                <a:srgbClr val="92D050"/>
              </a:solidFill>
            </a:endParaRPr>
          </a:p>
        </p:txBody>
      </p:sp>
      <p:sp>
        <p:nvSpPr>
          <p:cNvPr id="10" name="TextBox 9"/>
          <p:cNvSpPr txBox="1"/>
          <p:nvPr/>
        </p:nvSpPr>
        <p:spPr>
          <a:xfrm>
            <a:off x="5410200" y="2514600"/>
            <a:ext cx="3048000" cy="353943"/>
          </a:xfrm>
          <a:prstGeom prst="rect">
            <a:avLst/>
          </a:prstGeom>
          <a:noFill/>
        </p:spPr>
        <p:txBody>
          <a:bodyPr wrap="square" rtlCol="0">
            <a:spAutoFit/>
          </a:bodyPr>
          <a:lstStyle/>
          <a:p>
            <a:r>
              <a:rPr lang="en-US" dirty="0" smtClean="0">
                <a:solidFill>
                  <a:srgbClr val="FFC000"/>
                </a:solidFill>
              </a:rPr>
              <a:t>License and Permit Bonds</a:t>
            </a:r>
            <a:endParaRPr lang="en-US" dirty="0">
              <a:solidFill>
                <a:srgbClr val="FFC000"/>
              </a:solidFill>
            </a:endParaRPr>
          </a:p>
        </p:txBody>
      </p:sp>
      <p:sp>
        <p:nvSpPr>
          <p:cNvPr id="11" name="TextBox 10"/>
          <p:cNvSpPr txBox="1">
            <a:spLocks/>
          </p:cNvSpPr>
          <p:nvPr/>
        </p:nvSpPr>
        <p:spPr>
          <a:xfrm>
            <a:off x="3886200" y="3352800"/>
            <a:ext cx="2438400" cy="353943"/>
          </a:xfrm>
          <a:prstGeom prst="rect">
            <a:avLst/>
          </a:prstGeom>
          <a:noFill/>
        </p:spPr>
        <p:txBody>
          <a:bodyPr wrap="square" rtlCol="0">
            <a:spAutoFit/>
          </a:bodyPr>
          <a:lstStyle/>
          <a:p>
            <a:r>
              <a:rPr lang="en-US" dirty="0" smtClean="0">
                <a:solidFill>
                  <a:srgbClr val="00B050"/>
                </a:solidFill>
              </a:rPr>
              <a:t>Fiduciary Bond</a:t>
            </a:r>
            <a:endParaRPr lang="en-US" dirty="0">
              <a:solidFill>
                <a:srgbClr val="00B050"/>
              </a:solidFill>
            </a:endParaRPr>
          </a:p>
        </p:txBody>
      </p:sp>
      <p:sp>
        <p:nvSpPr>
          <p:cNvPr id="12" name="TextBox 11"/>
          <p:cNvSpPr txBox="1">
            <a:spLocks/>
          </p:cNvSpPr>
          <p:nvPr/>
        </p:nvSpPr>
        <p:spPr>
          <a:xfrm>
            <a:off x="914400" y="5029200"/>
            <a:ext cx="1828800" cy="353943"/>
          </a:xfrm>
          <a:prstGeom prst="rect">
            <a:avLst/>
          </a:prstGeom>
          <a:noFill/>
        </p:spPr>
        <p:txBody>
          <a:bodyPr wrap="square" rtlCol="0">
            <a:spAutoFit/>
          </a:bodyPr>
          <a:lstStyle/>
          <a:p>
            <a:r>
              <a:rPr lang="en-US" dirty="0" smtClean="0">
                <a:solidFill>
                  <a:schemeClr val="bg2">
                    <a:lumMod val="50000"/>
                  </a:schemeClr>
                </a:solidFill>
              </a:rPr>
              <a:t>Payment Bond</a:t>
            </a:r>
            <a:endParaRPr lang="en-US" dirty="0">
              <a:solidFill>
                <a:schemeClr val="bg2">
                  <a:lumMod val="50000"/>
                </a:schemeClr>
              </a:solidFill>
            </a:endParaRPr>
          </a:p>
        </p:txBody>
      </p:sp>
      <p:sp>
        <p:nvSpPr>
          <p:cNvPr id="13" name="TextBox 12"/>
          <p:cNvSpPr txBox="1">
            <a:spLocks/>
          </p:cNvSpPr>
          <p:nvPr/>
        </p:nvSpPr>
        <p:spPr>
          <a:xfrm>
            <a:off x="2362200" y="4038600"/>
            <a:ext cx="1219200" cy="353943"/>
          </a:xfrm>
          <a:prstGeom prst="rect">
            <a:avLst/>
          </a:prstGeom>
          <a:noFill/>
        </p:spPr>
        <p:txBody>
          <a:bodyPr wrap="square" rtlCol="0">
            <a:spAutoFit/>
          </a:bodyPr>
          <a:lstStyle/>
          <a:p>
            <a:r>
              <a:rPr lang="en-US" dirty="0" smtClean="0">
                <a:solidFill>
                  <a:srgbClr val="002060"/>
                </a:solidFill>
              </a:rPr>
              <a:t>Obligee</a:t>
            </a:r>
            <a:endParaRPr lang="en-US" dirty="0">
              <a:solidFill>
                <a:srgbClr val="002060"/>
              </a:solidFill>
            </a:endParaRPr>
          </a:p>
        </p:txBody>
      </p:sp>
      <p:sp>
        <p:nvSpPr>
          <p:cNvPr id="14" name="TextBox 13"/>
          <p:cNvSpPr txBox="1">
            <a:spLocks/>
          </p:cNvSpPr>
          <p:nvPr/>
        </p:nvSpPr>
        <p:spPr>
          <a:xfrm>
            <a:off x="3276600" y="5791200"/>
            <a:ext cx="2819400" cy="353943"/>
          </a:xfrm>
          <a:prstGeom prst="rect">
            <a:avLst/>
          </a:prstGeom>
          <a:noFill/>
        </p:spPr>
        <p:txBody>
          <a:bodyPr wrap="square" rtlCol="0">
            <a:spAutoFit/>
          </a:bodyPr>
          <a:lstStyle/>
          <a:p>
            <a:r>
              <a:rPr lang="en-US" dirty="0" smtClean="0">
                <a:solidFill>
                  <a:srgbClr val="CC9900"/>
                </a:solidFill>
              </a:rPr>
              <a:t>Lost Instrument Bond</a:t>
            </a:r>
            <a:endParaRPr lang="en-US" dirty="0">
              <a:solidFill>
                <a:srgbClr val="CC9900"/>
              </a:solidFill>
            </a:endParaRPr>
          </a:p>
        </p:txBody>
      </p:sp>
      <p:sp>
        <p:nvSpPr>
          <p:cNvPr id="15" name="TextBox 14"/>
          <p:cNvSpPr txBox="1"/>
          <p:nvPr/>
        </p:nvSpPr>
        <p:spPr>
          <a:xfrm>
            <a:off x="2438400" y="2209800"/>
            <a:ext cx="2209800" cy="353943"/>
          </a:xfrm>
          <a:prstGeom prst="rect">
            <a:avLst/>
          </a:prstGeom>
          <a:noFill/>
        </p:spPr>
        <p:txBody>
          <a:bodyPr wrap="square" rtlCol="0">
            <a:spAutoFit/>
          </a:bodyPr>
          <a:lstStyle/>
          <a:p>
            <a:r>
              <a:rPr lang="en-US" dirty="0" smtClean="0">
                <a:solidFill>
                  <a:srgbClr val="FF0000"/>
                </a:solidFill>
              </a:rPr>
              <a:t>Probate Bonds</a:t>
            </a:r>
            <a:endParaRPr lang="en-US" dirty="0">
              <a:solidFill>
                <a:srgbClr val="FF000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1034" name="Picture 10" descr="C:\Users\mohishai\AppData\Local\Microsoft\Windows\Temporary Internet Files\Content.IE5\HPCRM5NR\MM900174020[1].gif"/>
          <p:cNvPicPr>
            <a:picLocks noChangeAspect="1" noChangeArrowheads="1" noCrop="1"/>
          </p:cNvPicPr>
          <p:nvPr/>
        </p:nvPicPr>
        <p:blipFill>
          <a:blip r:embed="rId2" cstate="print"/>
          <a:srcRect/>
          <a:stretch>
            <a:fillRect/>
          </a:stretch>
        </p:blipFill>
        <p:spPr bwMode="auto">
          <a:xfrm>
            <a:off x="1981200" y="1524000"/>
            <a:ext cx="4876800" cy="3600868"/>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2"/>
          <p:cNvSpPr>
            <a:spLocks/>
          </p:cNvSpPr>
          <p:nvPr/>
        </p:nvSpPr>
        <p:spPr bwMode="auto">
          <a:xfrm>
            <a:off x="0" y="-14288"/>
            <a:ext cx="9144000" cy="6888163"/>
          </a:xfrm>
          <a:custGeom>
            <a:avLst/>
            <a:gdLst>
              <a:gd name="T0" fmla="*/ 0 w 5760"/>
              <a:gd name="T1" fmla="*/ 2147483647 h 4339"/>
              <a:gd name="T2" fmla="*/ 0 w 5760"/>
              <a:gd name="T3" fmla="*/ 2147483647 h 4339"/>
              <a:gd name="T4" fmla="*/ 0 w 5760"/>
              <a:gd name="T5" fmla="*/ 2147483647 h 4339"/>
              <a:gd name="T6" fmla="*/ 0 w 5760"/>
              <a:gd name="T7" fmla="*/ 2147483647 h 4339"/>
              <a:gd name="T8" fmla="*/ 0 w 5760"/>
              <a:gd name="T9" fmla="*/ 2147483647 h 4339"/>
              <a:gd name="T10" fmla="*/ 0 w 5760"/>
              <a:gd name="T11" fmla="*/ 2147483647 h 4339"/>
              <a:gd name="T12" fmla="*/ 2147483647 w 5760"/>
              <a:gd name="T13" fmla="*/ 2147483647 h 4339"/>
              <a:gd name="T14" fmla="*/ 2147483647 w 5760"/>
              <a:gd name="T15" fmla="*/ 2147483647 h 4339"/>
              <a:gd name="T16" fmla="*/ 2147483647 w 5760"/>
              <a:gd name="T17" fmla="*/ 2147483647 h 4339"/>
              <a:gd name="T18" fmla="*/ 2147483647 w 5760"/>
              <a:gd name="T19" fmla="*/ 2147483647 h 4339"/>
              <a:gd name="T20" fmla="*/ 2147483647 w 5760"/>
              <a:gd name="T21" fmla="*/ 2147483647 h 4339"/>
              <a:gd name="T22" fmla="*/ 2147483647 w 5760"/>
              <a:gd name="T23" fmla="*/ 2147483647 h 4339"/>
              <a:gd name="T24" fmla="*/ 2147483647 w 5760"/>
              <a:gd name="T25" fmla="*/ 2147483647 h 4339"/>
              <a:gd name="T26" fmla="*/ 2147483647 w 5760"/>
              <a:gd name="T27" fmla="*/ 2147483647 h 4339"/>
              <a:gd name="T28" fmla="*/ 2147483647 w 5760"/>
              <a:gd name="T29" fmla="*/ 2147483647 h 4339"/>
              <a:gd name="T30" fmla="*/ 2147483647 w 5760"/>
              <a:gd name="T31" fmla="*/ 2147483647 h 4339"/>
              <a:gd name="T32" fmla="*/ 2147483647 w 5760"/>
              <a:gd name="T33" fmla="*/ 2147483647 h 4339"/>
              <a:gd name="T34" fmla="*/ 2147483647 w 5760"/>
              <a:gd name="T35" fmla="*/ 2147483647 h 4339"/>
              <a:gd name="T36" fmla="*/ 2147483647 w 5760"/>
              <a:gd name="T37" fmla="*/ 2147483647 h 4339"/>
              <a:gd name="T38" fmla="*/ 2147483647 w 5760"/>
              <a:gd name="T39" fmla="*/ 2147483647 h 4339"/>
              <a:gd name="T40" fmla="*/ 2147483647 w 5760"/>
              <a:gd name="T41" fmla="*/ 2147483647 h 4339"/>
              <a:gd name="T42" fmla="*/ 2147483647 w 5760"/>
              <a:gd name="T43" fmla="*/ 2147483647 h 4339"/>
              <a:gd name="T44" fmla="*/ 2147483647 w 5760"/>
              <a:gd name="T45" fmla="*/ 2147483647 h 4339"/>
              <a:gd name="T46" fmla="*/ 2147483647 w 5760"/>
              <a:gd name="T47" fmla="*/ 2147483647 h 4339"/>
              <a:gd name="T48" fmla="*/ 2147483647 w 5760"/>
              <a:gd name="T49" fmla="*/ 2147483647 h 4339"/>
              <a:gd name="T50" fmla="*/ 2147483647 w 5760"/>
              <a:gd name="T51" fmla="*/ 2147483647 h 4339"/>
              <a:gd name="T52" fmla="*/ 2147483647 w 5760"/>
              <a:gd name="T53" fmla="*/ 2147483647 h 4339"/>
              <a:gd name="T54" fmla="*/ 2147483647 w 5760"/>
              <a:gd name="T55" fmla="*/ 2147483647 h 4339"/>
              <a:gd name="T56" fmla="*/ 2147483647 w 5760"/>
              <a:gd name="T57" fmla="*/ 2147483647 h 4339"/>
              <a:gd name="T58" fmla="*/ 2147483647 w 5760"/>
              <a:gd name="T59" fmla="*/ 2147483647 h 4339"/>
              <a:gd name="T60" fmla="*/ 2147483647 w 5760"/>
              <a:gd name="T61" fmla="*/ 2147483647 h 4339"/>
              <a:gd name="T62" fmla="*/ 2147483647 w 5760"/>
              <a:gd name="T63" fmla="*/ 2147483647 h 4339"/>
              <a:gd name="T64" fmla="*/ 2147483647 w 5760"/>
              <a:gd name="T65" fmla="*/ 2147483647 h 4339"/>
              <a:gd name="T66" fmla="*/ 2147483647 w 5760"/>
              <a:gd name="T67" fmla="*/ 2147483647 h 4339"/>
              <a:gd name="T68" fmla="*/ 2147483647 w 5760"/>
              <a:gd name="T69" fmla="*/ 2147483647 h 4339"/>
              <a:gd name="T70" fmla="*/ 2147483647 w 5760"/>
              <a:gd name="T71" fmla="*/ 2147483647 h 4339"/>
              <a:gd name="T72" fmla="*/ 2147483647 w 5760"/>
              <a:gd name="T73" fmla="*/ 2147483647 h 4339"/>
              <a:gd name="T74" fmla="*/ 2147483647 w 5760"/>
              <a:gd name="T75" fmla="*/ 2147483647 h 4339"/>
              <a:gd name="T76" fmla="*/ 2147483647 w 5760"/>
              <a:gd name="T77" fmla="*/ 2147483647 h 4339"/>
              <a:gd name="T78" fmla="*/ 2147483647 w 5760"/>
              <a:gd name="T79" fmla="*/ 2147483647 h 4339"/>
              <a:gd name="T80" fmla="*/ 2147483647 w 5760"/>
              <a:gd name="T81" fmla="*/ 2147483647 h 4339"/>
              <a:gd name="T82" fmla="*/ 2147483647 w 5760"/>
              <a:gd name="T83" fmla="*/ 2147483647 h 4339"/>
              <a:gd name="T84" fmla="*/ 2147483647 w 5760"/>
              <a:gd name="T85" fmla="*/ 2147483647 h 4339"/>
              <a:gd name="T86" fmla="*/ 2147483647 w 5760"/>
              <a:gd name="T87" fmla="*/ 2147483647 h 4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760"/>
              <a:gd name="T133" fmla="*/ 0 h 4339"/>
              <a:gd name="T134" fmla="*/ 5760 w 5760"/>
              <a:gd name="T135" fmla="*/ 4339 h 43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760" h="4339">
                <a:moveTo>
                  <a:pt x="0" y="4339"/>
                </a:moveTo>
                <a:lnTo>
                  <a:pt x="0" y="4339"/>
                </a:lnTo>
                <a:lnTo>
                  <a:pt x="0" y="3797"/>
                </a:lnTo>
                <a:lnTo>
                  <a:pt x="0" y="3252"/>
                </a:lnTo>
                <a:lnTo>
                  <a:pt x="0" y="2705"/>
                </a:lnTo>
                <a:lnTo>
                  <a:pt x="0" y="2159"/>
                </a:lnTo>
                <a:lnTo>
                  <a:pt x="0" y="1611"/>
                </a:lnTo>
                <a:lnTo>
                  <a:pt x="0" y="1066"/>
                </a:lnTo>
                <a:lnTo>
                  <a:pt x="0" y="523"/>
                </a:lnTo>
                <a:lnTo>
                  <a:pt x="0" y="387"/>
                </a:lnTo>
                <a:lnTo>
                  <a:pt x="0" y="0"/>
                </a:lnTo>
                <a:lnTo>
                  <a:pt x="155" y="9"/>
                </a:lnTo>
                <a:lnTo>
                  <a:pt x="5760" y="9"/>
                </a:lnTo>
                <a:lnTo>
                  <a:pt x="5760" y="310"/>
                </a:lnTo>
                <a:lnTo>
                  <a:pt x="5760" y="312"/>
                </a:lnTo>
                <a:lnTo>
                  <a:pt x="5760" y="344"/>
                </a:lnTo>
                <a:lnTo>
                  <a:pt x="5760" y="377"/>
                </a:lnTo>
                <a:lnTo>
                  <a:pt x="5760" y="512"/>
                </a:lnTo>
                <a:lnTo>
                  <a:pt x="5760" y="786"/>
                </a:lnTo>
                <a:lnTo>
                  <a:pt x="5760" y="1060"/>
                </a:lnTo>
                <a:lnTo>
                  <a:pt x="5760" y="1195"/>
                </a:lnTo>
                <a:lnTo>
                  <a:pt x="5760" y="1262"/>
                </a:lnTo>
                <a:lnTo>
                  <a:pt x="5758" y="1276"/>
                </a:lnTo>
                <a:lnTo>
                  <a:pt x="5758" y="1283"/>
                </a:lnTo>
                <a:lnTo>
                  <a:pt x="5755" y="1289"/>
                </a:lnTo>
                <a:lnTo>
                  <a:pt x="5747" y="1301"/>
                </a:lnTo>
                <a:lnTo>
                  <a:pt x="5740" y="1315"/>
                </a:lnTo>
                <a:lnTo>
                  <a:pt x="5719" y="1339"/>
                </a:lnTo>
                <a:lnTo>
                  <a:pt x="5699" y="1363"/>
                </a:lnTo>
                <a:lnTo>
                  <a:pt x="5674" y="1385"/>
                </a:lnTo>
                <a:lnTo>
                  <a:pt x="5650" y="1406"/>
                </a:lnTo>
                <a:lnTo>
                  <a:pt x="5624" y="1426"/>
                </a:lnTo>
                <a:lnTo>
                  <a:pt x="5597" y="1445"/>
                </a:lnTo>
                <a:lnTo>
                  <a:pt x="5541" y="1481"/>
                </a:lnTo>
                <a:lnTo>
                  <a:pt x="5480" y="1515"/>
                </a:lnTo>
                <a:lnTo>
                  <a:pt x="5419" y="1548"/>
                </a:lnTo>
                <a:lnTo>
                  <a:pt x="5356" y="1579"/>
                </a:lnTo>
                <a:lnTo>
                  <a:pt x="5295" y="1608"/>
                </a:lnTo>
                <a:lnTo>
                  <a:pt x="5229" y="1636"/>
                </a:lnTo>
                <a:lnTo>
                  <a:pt x="5161" y="1663"/>
                </a:lnTo>
                <a:lnTo>
                  <a:pt x="5096" y="1689"/>
                </a:lnTo>
                <a:lnTo>
                  <a:pt x="5028" y="1713"/>
                </a:lnTo>
                <a:lnTo>
                  <a:pt x="4893" y="1759"/>
                </a:lnTo>
                <a:lnTo>
                  <a:pt x="4756" y="1804"/>
                </a:lnTo>
                <a:lnTo>
                  <a:pt x="4615" y="1845"/>
                </a:lnTo>
                <a:lnTo>
                  <a:pt x="4472" y="1885"/>
                </a:lnTo>
                <a:lnTo>
                  <a:pt x="4332" y="1920"/>
                </a:lnTo>
                <a:lnTo>
                  <a:pt x="4188" y="1958"/>
                </a:lnTo>
                <a:lnTo>
                  <a:pt x="4046" y="1993"/>
                </a:lnTo>
                <a:lnTo>
                  <a:pt x="3902" y="2027"/>
                </a:lnTo>
                <a:lnTo>
                  <a:pt x="3758" y="2059"/>
                </a:lnTo>
                <a:lnTo>
                  <a:pt x="3614" y="2089"/>
                </a:lnTo>
                <a:lnTo>
                  <a:pt x="3511" y="2108"/>
                </a:lnTo>
                <a:lnTo>
                  <a:pt x="3363" y="2133"/>
                </a:lnTo>
                <a:lnTo>
                  <a:pt x="2993" y="2192"/>
                </a:lnTo>
                <a:lnTo>
                  <a:pt x="2641" y="2248"/>
                </a:lnTo>
                <a:lnTo>
                  <a:pt x="2515" y="2267"/>
                </a:lnTo>
                <a:lnTo>
                  <a:pt x="2444" y="2281"/>
                </a:lnTo>
                <a:lnTo>
                  <a:pt x="2302" y="2312"/>
                </a:lnTo>
                <a:lnTo>
                  <a:pt x="2160" y="2348"/>
                </a:lnTo>
                <a:lnTo>
                  <a:pt x="2018" y="2386"/>
                </a:lnTo>
                <a:lnTo>
                  <a:pt x="1880" y="2427"/>
                </a:lnTo>
                <a:lnTo>
                  <a:pt x="1742" y="2470"/>
                </a:lnTo>
                <a:lnTo>
                  <a:pt x="1677" y="2494"/>
                </a:lnTo>
                <a:lnTo>
                  <a:pt x="1609" y="2517"/>
                </a:lnTo>
                <a:lnTo>
                  <a:pt x="1541" y="2543"/>
                </a:lnTo>
                <a:lnTo>
                  <a:pt x="1475" y="2569"/>
                </a:lnTo>
                <a:lnTo>
                  <a:pt x="1410" y="2596"/>
                </a:lnTo>
                <a:lnTo>
                  <a:pt x="1346" y="2625"/>
                </a:lnTo>
                <a:lnTo>
                  <a:pt x="1284" y="2655"/>
                </a:lnTo>
                <a:lnTo>
                  <a:pt x="1222" y="2684"/>
                </a:lnTo>
                <a:lnTo>
                  <a:pt x="1162" y="2717"/>
                </a:lnTo>
                <a:lnTo>
                  <a:pt x="1102" y="2749"/>
                </a:lnTo>
                <a:lnTo>
                  <a:pt x="1043" y="2785"/>
                </a:lnTo>
                <a:lnTo>
                  <a:pt x="988" y="2821"/>
                </a:lnTo>
                <a:lnTo>
                  <a:pt x="931" y="2859"/>
                </a:lnTo>
                <a:lnTo>
                  <a:pt x="876" y="2899"/>
                </a:lnTo>
                <a:lnTo>
                  <a:pt x="822" y="2938"/>
                </a:lnTo>
                <a:lnTo>
                  <a:pt x="771" y="2980"/>
                </a:lnTo>
                <a:lnTo>
                  <a:pt x="720" y="3023"/>
                </a:lnTo>
                <a:lnTo>
                  <a:pt x="672" y="3069"/>
                </a:lnTo>
                <a:lnTo>
                  <a:pt x="623" y="3113"/>
                </a:lnTo>
                <a:lnTo>
                  <a:pt x="576" y="3159"/>
                </a:lnTo>
                <a:lnTo>
                  <a:pt x="531" y="3207"/>
                </a:lnTo>
                <a:lnTo>
                  <a:pt x="487" y="3257"/>
                </a:lnTo>
                <a:lnTo>
                  <a:pt x="447" y="3308"/>
                </a:lnTo>
                <a:lnTo>
                  <a:pt x="406" y="3360"/>
                </a:lnTo>
                <a:lnTo>
                  <a:pt x="366" y="3413"/>
                </a:lnTo>
                <a:lnTo>
                  <a:pt x="329" y="3468"/>
                </a:lnTo>
                <a:lnTo>
                  <a:pt x="292" y="3523"/>
                </a:lnTo>
                <a:lnTo>
                  <a:pt x="258" y="3579"/>
                </a:lnTo>
                <a:lnTo>
                  <a:pt x="227" y="3636"/>
                </a:lnTo>
                <a:lnTo>
                  <a:pt x="197" y="3694"/>
                </a:lnTo>
                <a:lnTo>
                  <a:pt x="167" y="3755"/>
                </a:lnTo>
                <a:lnTo>
                  <a:pt x="140" y="3814"/>
                </a:lnTo>
                <a:lnTo>
                  <a:pt x="114" y="3876"/>
                </a:lnTo>
                <a:lnTo>
                  <a:pt x="92" y="3940"/>
                </a:lnTo>
                <a:lnTo>
                  <a:pt x="71" y="4003"/>
                </a:lnTo>
                <a:lnTo>
                  <a:pt x="53" y="4067"/>
                </a:lnTo>
                <a:lnTo>
                  <a:pt x="35" y="4130"/>
                </a:lnTo>
                <a:lnTo>
                  <a:pt x="20" y="4195"/>
                </a:lnTo>
                <a:lnTo>
                  <a:pt x="7" y="4268"/>
                </a:lnTo>
                <a:lnTo>
                  <a:pt x="4" y="4303"/>
                </a:lnTo>
                <a:lnTo>
                  <a:pt x="0" y="4339"/>
                </a:lnTo>
                <a:close/>
              </a:path>
            </a:pathLst>
          </a:custGeom>
          <a:solidFill>
            <a:schemeClr val="bg2"/>
          </a:solidFill>
          <a:ln w="9525">
            <a:noFill/>
            <a:round/>
            <a:headEnd/>
            <a:tailEnd/>
          </a:ln>
        </p:spPr>
        <p:txBody>
          <a:bodyPr/>
          <a:lstStyle/>
          <a:p>
            <a:endParaRPr lang="en-US"/>
          </a:p>
        </p:txBody>
      </p:sp>
      <p:sp>
        <p:nvSpPr>
          <p:cNvPr id="9219" name="Text Box 3"/>
          <p:cNvSpPr txBox="1">
            <a:spLocks noChangeArrowheads="1"/>
          </p:cNvSpPr>
          <p:nvPr/>
        </p:nvSpPr>
        <p:spPr bwMode="auto">
          <a:xfrm>
            <a:off x="609600" y="1981200"/>
            <a:ext cx="6934200" cy="762000"/>
          </a:xfrm>
          <a:prstGeom prst="rect">
            <a:avLst/>
          </a:prstGeom>
          <a:noFill/>
          <a:ln w="9525">
            <a:noFill/>
            <a:miter lim="800000"/>
            <a:headEnd/>
            <a:tailEnd/>
          </a:ln>
        </p:spPr>
        <p:txBody>
          <a:bodyPr>
            <a:spAutoFit/>
          </a:bodyPr>
          <a:lstStyle/>
          <a:p>
            <a:pPr eaLnBrk="1" hangingPunct="1">
              <a:lnSpc>
                <a:spcPct val="100000"/>
              </a:lnSpc>
            </a:pPr>
            <a:r>
              <a:rPr lang="en-US" sz="4400" b="0">
                <a:solidFill>
                  <a:schemeClr val="tx1"/>
                </a:solidFill>
                <a:latin typeface="Arial" charset="0"/>
                <a:cs typeface="Arial" charset="0"/>
              </a:rPr>
              <a:t>Thank You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7"/>
          <p:cNvSpPr>
            <a:spLocks noGrp="1" noChangeArrowheads="1"/>
          </p:cNvSpPr>
          <p:nvPr>
            <p:ph type="title"/>
          </p:nvPr>
        </p:nvSpPr>
        <p:spPr/>
        <p:txBody>
          <a:bodyPr/>
          <a:lstStyle/>
          <a:p>
            <a:r>
              <a:rPr lang="en-US" dirty="0" smtClean="0"/>
              <a:t>Introduction</a:t>
            </a:r>
            <a:endParaRPr lang="en-US" dirty="0" smtClean="0"/>
          </a:p>
        </p:txBody>
      </p:sp>
      <p:sp>
        <p:nvSpPr>
          <p:cNvPr id="45064" name="Rectangle 8"/>
          <p:cNvSpPr>
            <a:spLocks noGrp="1" noChangeArrowheads="1"/>
          </p:cNvSpPr>
          <p:nvPr>
            <p:ph type="body" idx="1"/>
          </p:nvPr>
        </p:nvSpPr>
        <p:spPr>
          <a:xfrm>
            <a:off x="228600" y="2403157"/>
            <a:ext cx="8534400" cy="492443"/>
          </a:xfrm>
        </p:spPr>
        <p:style>
          <a:lnRef idx="1">
            <a:schemeClr val="dk1"/>
          </a:lnRef>
          <a:fillRef idx="2">
            <a:schemeClr val="dk1"/>
          </a:fillRef>
          <a:effectRef idx="1">
            <a:schemeClr val="dk1"/>
          </a:effectRef>
          <a:fontRef idx="minor">
            <a:schemeClr val="dk1"/>
          </a:fontRef>
        </p:style>
        <p:txBody>
          <a:bodyPr/>
          <a:lstStyle/>
          <a:p>
            <a:pPr lvl="1"/>
            <a:r>
              <a:rPr lang="en-US" dirty="0" smtClean="0">
                <a:latin typeface="+mj-lt"/>
              </a:rPr>
              <a:t>A </a:t>
            </a:r>
            <a:r>
              <a:rPr lang="en-US" b="1" dirty="0" smtClean="0">
                <a:latin typeface="+mj-lt"/>
              </a:rPr>
              <a:t>Surety Bond </a:t>
            </a:r>
            <a:r>
              <a:rPr lang="en-US" dirty="0" smtClean="0">
                <a:latin typeface="+mj-lt"/>
              </a:rPr>
              <a:t>is a written contract that expresses one party’s promise to answer for another party’s failure to do something as promised.</a:t>
            </a:r>
            <a:endParaRPr lang="en-US" dirty="0" smtClean="0">
              <a:latin typeface="+mj-lt"/>
            </a:endParaRPr>
          </a:p>
        </p:txBody>
      </p:sp>
      <p:sp>
        <p:nvSpPr>
          <p:cNvPr id="5" name="TextBox 4"/>
          <p:cNvSpPr txBox="1"/>
          <p:nvPr/>
        </p:nvSpPr>
        <p:spPr>
          <a:xfrm>
            <a:off x="228600" y="914400"/>
            <a:ext cx="8534400" cy="301621"/>
          </a:xfrm>
          <a:prstGeom prst="rect">
            <a:avLst/>
          </a:prstGeom>
          <a:noFill/>
        </p:spPr>
        <p:txBody>
          <a:bodyPr wrap="square" rtlCol="0">
            <a:spAutoFit/>
          </a:bodyPr>
          <a:lstStyle/>
          <a:p>
            <a:pPr algn="l"/>
            <a:r>
              <a:rPr lang="en-US" sz="1600" b="0" dirty="0" smtClean="0">
                <a:solidFill>
                  <a:schemeClr val="tx1"/>
                </a:solidFill>
                <a:latin typeface="+mn-lt"/>
              </a:rPr>
              <a:t>What is a </a:t>
            </a:r>
            <a:r>
              <a:rPr lang="en-US" sz="1600" b="0" dirty="0" smtClean="0">
                <a:solidFill>
                  <a:schemeClr val="tx1"/>
                </a:solidFill>
                <a:latin typeface="+mn-lt"/>
              </a:rPr>
              <a:t>Surety?</a:t>
            </a:r>
            <a:endParaRPr lang="en-US" sz="1600" b="0" dirty="0">
              <a:solidFill>
                <a:schemeClr val="tx1"/>
              </a:solidFill>
              <a:latin typeface="+mn-lt"/>
            </a:endParaRPr>
          </a:p>
        </p:txBody>
      </p:sp>
      <p:sp>
        <p:nvSpPr>
          <p:cNvPr id="7" name="TextBox 6"/>
          <p:cNvSpPr txBox="1"/>
          <p:nvPr/>
        </p:nvSpPr>
        <p:spPr>
          <a:xfrm>
            <a:off x="304800" y="1219200"/>
            <a:ext cx="8610600" cy="510909"/>
          </a:xfrm>
          <a:prstGeom prst="rect">
            <a:avLst/>
          </a:prstGeom>
          <a:noFill/>
        </p:spPr>
        <p:txBody>
          <a:bodyPr wrap="square" rtlCol="0">
            <a:spAutoFit/>
          </a:bodyPr>
          <a:lstStyle/>
          <a:p>
            <a:pPr algn="just"/>
            <a:r>
              <a:rPr lang="en-US" sz="1600" b="0" i="1" dirty="0" smtClean="0">
                <a:solidFill>
                  <a:schemeClr val="tx1"/>
                </a:solidFill>
                <a:latin typeface="+mn-lt"/>
              </a:rPr>
              <a:t>Surety represents the promise of one person (called the surety) to answer for the failure of another person (called the principal) to do something as promised.</a:t>
            </a:r>
            <a:endParaRPr lang="en-US" sz="1600" b="0" i="1" dirty="0">
              <a:solidFill>
                <a:schemeClr val="tx1"/>
              </a:solidFill>
              <a:latin typeface="+mn-lt"/>
            </a:endParaRPr>
          </a:p>
        </p:txBody>
      </p:sp>
      <p:sp>
        <p:nvSpPr>
          <p:cNvPr id="8" name="TextBox 7"/>
          <p:cNvSpPr txBox="1"/>
          <p:nvPr/>
        </p:nvSpPr>
        <p:spPr>
          <a:xfrm>
            <a:off x="228600" y="2098357"/>
            <a:ext cx="8534400" cy="301621"/>
          </a:xfrm>
          <a:prstGeom prst="rect">
            <a:avLst/>
          </a:prstGeom>
          <a:noFill/>
        </p:spPr>
        <p:txBody>
          <a:bodyPr wrap="square" rtlCol="0">
            <a:spAutoFit/>
          </a:bodyPr>
          <a:lstStyle/>
          <a:p>
            <a:pPr algn="l"/>
            <a:r>
              <a:rPr lang="en-US" sz="1600" b="0" dirty="0" smtClean="0">
                <a:solidFill>
                  <a:schemeClr val="tx1"/>
                </a:solidFill>
                <a:latin typeface="+mn-lt"/>
              </a:rPr>
              <a:t>What is a </a:t>
            </a:r>
            <a:r>
              <a:rPr lang="en-US" sz="1600" b="0" dirty="0" smtClean="0">
                <a:solidFill>
                  <a:schemeClr val="tx1"/>
                </a:solidFill>
                <a:latin typeface="+mn-lt"/>
              </a:rPr>
              <a:t>Surety Bond?</a:t>
            </a:r>
            <a:endParaRPr lang="en-US" sz="1600" b="0" dirty="0">
              <a:solidFill>
                <a:schemeClr val="tx1"/>
              </a:solidFill>
              <a:latin typeface="+mn-lt"/>
            </a:endParaRPr>
          </a:p>
        </p:txBody>
      </p:sp>
      <p:sp>
        <p:nvSpPr>
          <p:cNvPr id="10" name="TextBox 9"/>
          <p:cNvSpPr txBox="1"/>
          <p:nvPr/>
        </p:nvSpPr>
        <p:spPr>
          <a:xfrm>
            <a:off x="304800" y="3810000"/>
            <a:ext cx="8458200" cy="1348061"/>
          </a:xfrm>
          <a:prstGeom prst="rect">
            <a:avLst/>
          </a:prstGeom>
          <a:noFill/>
        </p:spPr>
        <p:txBody>
          <a:bodyPr wrap="square" rtlCol="0">
            <a:spAutoFit/>
          </a:bodyPr>
          <a:lstStyle/>
          <a:p>
            <a:pPr algn="just"/>
            <a:r>
              <a:rPr lang="en-US" sz="1600" b="0" dirty="0" smtClean="0">
                <a:solidFill>
                  <a:schemeClr val="tx1"/>
                </a:solidFill>
                <a:latin typeface="+mn-lt"/>
              </a:rPr>
              <a:t>Major qualities that distinguish surety bonds from most property and liability insurance </a:t>
            </a:r>
            <a:r>
              <a:rPr lang="en-US" sz="1600" b="0" dirty="0" smtClean="0">
                <a:solidFill>
                  <a:schemeClr val="tx1"/>
                </a:solidFill>
                <a:latin typeface="+mn-lt"/>
              </a:rPr>
              <a:t>policies are: </a:t>
            </a:r>
            <a:r>
              <a:rPr lang="en-US" sz="1600" b="0" dirty="0" smtClean="0">
                <a:solidFill>
                  <a:schemeClr val="tx1"/>
                </a:solidFill>
                <a:latin typeface="+mn-lt"/>
              </a:rPr>
              <a:t>- </a:t>
            </a:r>
          </a:p>
          <a:p>
            <a:pPr marL="457200" lvl="0" indent="-457200" algn="just">
              <a:buFont typeface="Wingdings" pitchFamily="2" charset="2"/>
              <a:buChar char="§"/>
            </a:pPr>
            <a:r>
              <a:rPr lang="en-US" sz="1600" b="0" dirty="0" smtClean="0">
                <a:solidFill>
                  <a:schemeClr val="tx1"/>
                </a:solidFill>
                <a:latin typeface="+mn-lt"/>
              </a:rPr>
              <a:t>There are three parties to the contract</a:t>
            </a:r>
          </a:p>
          <a:p>
            <a:pPr marL="457200" lvl="0" indent="-457200" algn="just">
              <a:buFont typeface="Wingdings" pitchFamily="2" charset="2"/>
              <a:buChar char="§"/>
            </a:pPr>
            <a:r>
              <a:rPr lang="en-US" sz="1600" b="0" dirty="0" smtClean="0">
                <a:solidFill>
                  <a:schemeClr val="tx1"/>
                </a:solidFill>
                <a:latin typeface="+mn-lt"/>
              </a:rPr>
              <a:t>The principal is liable to the surety for losses paid by the surety</a:t>
            </a:r>
          </a:p>
          <a:p>
            <a:pPr marL="457200" lvl="0" indent="-457200" algn="just">
              <a:buFont typeface="Wingdings" pitchFamily="2" charset="2"/>
              <a:buChar char="§"/>
            </a:pPr>
            <a:r>
              <a:rPr lang="en-US" sz="1600" b="0" dirty="0" smtClean="0">
                <a:solidFill>
                  <a:schemeClr val="tx1"/>
                </a:solidFill>
                <a:latin typeface="+mn-lt"/>
              </a:rPr>
              <a:t>In theory, the surety should not sustain any losses on any surety contracts</a:t>
            </a:r>
          </a:p>
          <a:p>
            <a:pPr marL="457200" lvl="0" indent="-457200" algn="just">
              <a:buFont typeface="Wingdings" pitchFamily="2" charset="2"/>
              <a:buChar char="§"/>
            </a:pPr>
            <a:r>
              <a:rPr lang="en-US" sz="1600" b="0" dirty="0" smtClean="0">
                <a:solidFill>
                  <a:schemeClr val="tx1"/>
                </a:solidFill>
                <a:latin typeface="+mn-lt"/>
              </a:rPr>
              <a:t>The coverage period is indefinite</a:t>
            </a:r>
            <a:endParaRPr lang="en-US" sz="1600" b="0" dirty="0">
              <a:solidFill>
                <a:schemeClr val="tx1"/>
              </a:solidFill>
              <a:latin typeface="+mn-lt"/>
            </a:endParaRPr>
          </a:p>
        </p:txBody>
      </p:sp>
      <p:sp>
        <p:nvSpPr>
          <p:cNvPr id="11" name="TextBox 10"/>
          <p:cNvSpPr txBox="1"/>
          <p:nvPr/>
        </p:nvSpPr>
        <p:spPr>
          <a:xfrm>
            <a:off x="228600" y="3429000"/>
            <a:ext cx="8534400" cy="301621"/>
          </a:xfrm>
          <a:prstGeom prst="rect">
            <a:avLst/>
          </a:prstGeom>
          <a:noFill/>
        </p:spPr>
        <p:txBody>
          <a:bodyPr wrap="square" rtlCol="0">
            <a:spAutoFit/>
          </a:bodyPr>
          <a:lstStyle/>
          <a:p>
            <a:pPr algn="l"/>
            <a:r>
              <a:rPr lang="en-US" sz="1600" dirty="0" smtClean="0">
                <a:solidFill>
                  <a:srgbClr val="0070C0"/>
                </a:solidFill>
                <a:latin typeface="+mn-lt"/>
              </a:rPr>
              <a:t>Surety Bonds Vs Insurance</a:t>
            </a:r>
            <a:endParaRPr lang="en-US" sz="1600" dirty="0">
              <a:solidFill>
                <a:srgbClr val="0070C0"/>
              </a:solidFill>
              <a:latin typeface="+mn-l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Surety Bonds Vs Insurance (Contd.)</a:t>
            </a:r>
            <a:endParaRPr lang="en-US" dirty="0"/>
          </a:p>
        </p:txBody>
      </p:sp>
      <p:sp>
        <p:nvSpPr>
          <p:cNvPr id="5" name="Rectangle 8"/>
          <p:cNvSpPr txBox="1">
            <a:spLocks noChangeArrowheads="1"/>
          </p:cNvSpPr>
          <p:nvPr/>
        </p:nvSpPr>
        <p:spPr bwMode="gray">
          <a:xfrm>
            <a:off x="304800" y="1600200"/>
            <a:ext cx="8534400" cy="492443"/>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dirty="0" smtClean="0"/>
              <a:t>Principal – </a:t>
            </a:r>
            <a:r>
              <a:rPr lang="en-US" sz="1600" b="0" dirty="0" smtClean="0"/>
              <a:t>The party to a surety bond whose obligation or performance the surety guarantees</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6" name="Rectangle 8"/>
          <p:cNvSpPr txBox="1">
            <a:spLocks noChangeArrowheads="1"/>
          </p:cNvSpPr>
          <p:nvPr/>
        </p:nvSpPr>
        <p:spPr bwMode="gray">
          <a:xfrm>
            <a:off x="304800" y="2209800"/>
            <a:ext cx="8534400" cy="492443"/>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dirty="0" smtClean="0"/>
              <a:t>Obligee – </a:t>
            </a:r>
            <a:r>
              <a:rPr lang="en-US" sz="1600" b="0" dirty="0" smtClean="0"/>
              <a:t>The party to a surety bond that receives the surety’s guarantee that the principal will fulfill an obligation or perform as promised</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11" name="TextBox 10"/>
          <p:cNvSpPr txBox="1"/>
          <p:nvPr/>
        </p:nvSpPr>
        <p:spPr>
          <a:xfrm>
            <a:off x="304800" y="1219200"/>
            <a:ext cx="8458200" cy="301621"/>
          </a:xfrm>
          <a:prstGeom prst="rect">
            <a:avLst/>
          </a:prstGeom>
          <a:noFill/>
        </p:spPr>
        <p:txBody>
          <a:bodyPr wrap="square" rtlCol="0">
            <a:spAutoFit/>
          </a:bodyPr>
          <a:lstStyle/>
          <a:p>
            <a:pPr algn="l"/>
            <a:r>
              <a:rPr lang="en-US" sz="1600" b="0" dirty="0" smtClean="0">
                <a:solidFill>
                  <a:schemeClr val="tx1"/>
                </a:solidFill>
                <a:latin typeface="+mn-lt"/>
              </a:rPr>
              <a:t>A surety bond is a contract that involves three parties:</a:t>
            </a:r>
            <a:endParaRPr lang="en-US" sz="1600" dirty="0">
              <a:solidFill>
                <a:srgbClr val="0070C0"/>
              </a:solidFill>
              <a:latin typeface="+mn-lt"/>
            </a:endParaRPr>
          </a:p>
        </p:txBody>
      </p:sp>
      <p:sp>
        <p:nvSpPr>
          <p:cNvPr id="14" name="Rectangle 8"/>
          <p:cNvSpPr txBox="1">
            <a:spLocks noChangeArrowheads="1"/>
          </p:cNvSpPr>
          <p:nvPr/>
        </p:nvSpPr>
        <p:spPr bwMode="gray">
          <a:xfrm>
            <a:off x="304800" y="2895600"/>
            <a:ext cx="8534400" cy="738664"/>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dirty="0" smtClean="0"/>
              <a:t>Surety – </a:t>
            </a:r>
            <a:r>
              <a:rPr lang="en-US" sz="1600" b="0" dirty="0" smtClean="0"/>
              <a:t>The party (usually an insurer) to a surety bond that guarantees to the obligee that the principal will fulfill an obligation or perform as required by the underlying contract, permit or law.</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16" name="TextBox 15"/>
          <p:cNvSpPr txBox="1"/>
          <p:nvPr/>
        </p:nvSpPr>
        <p:spPr>
          <a:xfrm>
            <a:off x="228600" y="990600"/>
            <a:ext cx="8534400" cy="301621"/>
          </a:xfrm>
          <a:prstGeom prst="rect">
            <a:avLst/>
          </a:prstGeom>
          <a:noFill/>
        </p:spPr>
        <p:txBody>
          <a:bodyPr wrap="square" rtlCol="0">
            <a:spAutoFit/>
          </a:bodyPr>
          <a:lstStyle/>
          <a:p>
            <a:pPr algn="l"/>
            <a:r>
              <a:rPr lang="en-US" sz="1600" dirty="0" smtClean="0">
                <a:solidFill>
                  <a:srgbClr val="0070C0"/>
                </a:solidFill>
                <a:latin typeface="+mn-lt"/>
              </a:rPr>
              <a:t>Three Parties</a:t>
            </a:r>
            <a:endParaRPr lang="en-US" sz="1600" dirty="0">
              <a:solidFill>
                <a:srgbClr val="0070C0"/>
              </a:solidFill>
              <a:latin typeface="+mn-lt"/>
            </a:endParaRPr>
          </a:p>
        </p:txBody>
      </p:sp>
      <p:sp>
        <p:nvSpPr>
          <p:cNvPr id="17" name="TextBox 16"/>
          <p:cNvSpPr txBox="1"/>
          <p:nvPr/>
        </p:nvSpPr>
        <p:spPr>
          <a:xfrm>
            <a:off x="228600" y="3967674"/>
            <a:ext cx="8686800" cy="1975926"/>
          </a:xfrm>
          <a:prstGeom prst="rect">
            <a:avLst/>
          </a:prstGeom>
          <a:noFill/>
        </p:spPr>
        <p:txBody>
          <a:bodyPr wrap="square" rtlCol="0">
            <a:spAutoFit/>
          </a:bodyPr>
          <a:lstStyle/>
          <a:p>
            <a:pPr algn="just"/>
            <a:r>
              <a:rPr lang="en-US" sz="1600" dirty="0" smtClean="0">
                <a:solidFill>
                  <a:srgbClr val="0070C0"/>
                </a:solidFill>
                <a:latin typeface="+mn-lt"/>
              </a:rPr>
              <a:t>Principle Liable to Surety</a:t>
            </a:r>
            <a:endParaRPr lang="en-US" sz="1600" dirty="0" smtClean="0">
              <a:solidFill>
                <a:srgbClr val="0070C0"/>
              </a:solidFill>
              <a:latin typeface="+mn-lt"/>
            </a:endParaRPr>
          </a:p>
          <a:p>
            <a:pPr algn="just"/>
            <a:r>
              <a:rPr lang="en-US" sz="1600" b="0" dirty="0" smtClean="0">
                <a:solidFill>
                  <a:schemeClr val="tx1"/>
                </a:solidFill>
                <a:latin typeface="+mn-lt"/>
              </a:rPr>
              <a:t> </a:t>
            </a:r>
          </a:p>
          <a:p>
            <a:pPr algn="just"/>
            <a:r>
              <a:rPr lang="en-US" sz="1600" b="0" dirty="0" smtClean="0">
                <a:solidFill>
                  <a:schemeClr val="tx1"/>
                </a:solidFill>
                <a:latin typeface="+mn-lt"/>
              </a:rPr>
              <a:t>If the principal fails to fulfill the obligation: </a:t>
            </a:r>
          </a:p>
          <a:p>
            <a:pPr algn="just"/>
            <a:endParaRPr lang="en-US" sz="1600" b="0" dirty="0" smtClean="0">
              <a:solidFill>
                <a:schemeClr val="tx1"/>
              </a:solidFill>
              <a:latin typeface="+mn-lt"/>
            </a:endParaRPr>
          </a:p>
          <a:p>
            <a:pPr marL="342900" indent="-342900" algn="just">
              <a:buFont typeface="Wingdings" pitchFamily="2" charset="2"/>
              <a:buChar char="§"/>
            </a:pPr>
            <a:r>
              <a:rPr lang="en-US" sz="1600" b="0" dirty="0" smtClean="0">
                <a:solidFill>
                  <a:schemeClr val="tx1"/>
                </a:solidFill>
                <a:latin typeface="+mn-lt"/>
              </a:rPr>
              <a:t>The surety must either fulfill the obligation or indemnify the obligee.</a:t>
            </a:r>
          </a:p>
          <a:p>
            <a:pPr marL="342900" indent="-342900" algn="just">
              <a:buFont typeface="Wingdings" pitchFamily="2" charset="2"/>
              <a:buChar char="§"/>
            </a:pPr>
            <a:r>
              <a:rPr lang="en-US" sz="1600" b="0" dirty="0" smtClean="0">
                <a:solidFill>
                  <a:schemeClr val="tx1"/>
                </a:solidFill>
                <a:latin typeface="+mn-lt"/>
              </a:rPr>
              <a:t>Principal becomes liable to surety to the extent of surety’s expenditure</a:t>
            </a:r>
          </a:p>
          <a:p>
            <a:pPr algn="just"/>
            <a:endParaRPr lang="en-US" sz="1600" b="0" dirty="0" smtClean="0">
              <a:solidFill>
                <a:schemeClr val="tx1"/>
              </a:solidFill>
            </a:endParaRPr>
          </a:p>
          <a:p>
            <a:pPr algn="just"/>
            <a:r>
              <a:rPr lang="en-US" sz="1600" b="0" dirty="0" smtClean="0">
                <a:solidFill>
                  <a:schemeClr val="tx1"/>
                </a:solidFill>
                <a:latin typeface="+mn-lt"/>
              </a:rPr>
              <a:t>Surety bond in other words, pays the obligee’s loss, not the </a:t>
            </a:r>
            <a:r>
              <a:rPr lang="en-US" sz="1600" b="0" dirty="0" smtClean="0">
                <a:solidFill>
                  <a:schemeClr val="tx1"/>
                </a:solidFill>
                <a:latin typeface="+mn-lt"/>
              </a:rPr>
              <a:t>principal’s, even though the principal pays the premium.</a:t>
            </a:r>
            <a:endParaRPr lang="en-US" sz="1550" b="0" dirty="0">
              <a:solidFill>
                <a:schemeClr val="tx1"/>
              </a:solidFill>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Surety Bonds Vs </a:t>
            </a:r>
            <a:r>
              <a:rPr lang="en-US" dirty="0" smtClean="0"/>
              <a:t>Insurance (</a:t>
            </a:r>
            <a:r>
              <a:rPr lang="en-US" dirty="0" smtClean="0"/>
              <a:t>Contd</a:t>
            </a:r>
            <a:r>
              <a:rPr lang="en-US" dirty="0" smtClean="0"/>
              <a:t>.)</a:t>
            </a:r>
            <a:endParaRPr lang="en-US" dirty="0"/>
          </a:p>
        </p:txBody>
      </p:sp>
      <p:sp>
        <p:nvSpPr>
          <p:cNvPr id="4" name="TextBox 3"/>
          <p:cNvSpPr txBox="1"/>
          <p:nvPr/>
        </p:nvSpPr>
        <p:spPr>
          <a:xfrm>
            <a:off x="76200" y="914401"/>
            <a:ext cx="8915400" cy="4905958"/>
          </a:xfrm>
          <a:prstGeom prst="rect">
            <a:avLst/>
          </a:prstGeom>
          <a:noFill/>
        </p:spPr>
        <p:txBody>
          <a:bodyPr wrap="square" rtlCol="0">
            <a:spAutoFit/>
          </a:bodyPr>
          <a:lstStyle/>
          <a:p>
            <a:pPr algn="just"/>
            <a:r>
              <a:rPr lang="en-US" sz="1600" dirty="0" smtClean="0">
                <a:solidFill>
                  <a:srgbClr val="0070C0"/>
                </a:solidFill>
                <a:latin typeface="+mn-lt"/>
              </a:rPr>
              <a:t>Surety Expects No Losses</a:t>
            </a:r>
            <a:endParaRPr lang="en-US" sz="1600" dirty="0" smtClean="0">
              <a:solidFill>
                <a:srgbClr val="0070C0"/>
              </a:solidFill>
              <a:latin typeface="+mn-lt"/>
            </a:endParaRPr>
          </a:p>
          <a:p>
            <a:pPr algn="just"/>
            <a:r>
              <a:rPr lang="en-US" sz="1600" b="0" dirty="0" smtClean="0">
                <a:solidFill>
                  <a:schemeClr val="tx1"/>
                </a:solidFill>
                <a:latin typeface="+mn-lt"/>
              </a:rPr>
              <a:t> </a:t>
            </a:r>
          </a:p>
          <a:p>
            <a:pPr algn="just"/>
            <a:r>
              <a:rPr lang="en-US" sz="1600" b="0" dirty="0" smtClean="0">
                <a:solidFill>
                  <a:schemeClr val="tx1"/>
                </a:solidFill>
                <a:latin typeface="+mn-lt"/>
              </a:rPr>
              <a:t>A principal’s qualifications are sometimes summed up as the “3 C’s” </a:t>
            </a:r>
          </a:p>
          <a:p>
            <a:pPr algn="just"/>
            <a:endParaRPr lang="en-US" sz="1600" b="0" dirty="0" smtClean="0">
              <a:solidFill>
                <a:schemeClr val="tx1"/>
              </a:solidFill>
              <a:latin typeface="+mn-lt"/>
            </a:endParaRPr>
          </a:p>
          <a:p>
            <a:pPr marL="342900" indent="-342900" algn="just">
              <a:buFont typeface="+mj-lt"/>
              <a:buAutoNum type="arabicPeriod"/>
            </a:pPr>
            <a:r>
              <a:rPr lang="en-US" sz="1600" b="0" dirty="0" smtClean="0">
                <a:solidFill>
                  <a:schemeClr val="tx1"/>
                </a:solidFill>
                <a:latin typeface="+mn-lt"/>
              </a:rPr>
              <a:t>Capital – Does the principal have sufficient funds and credit to finance the project and all other ongoing work? </a:t>
            </a:r>
          </a:p>
          <a:p>
            <a:pPr marL="342900" indent="-342900" algn="just">
              <a:buFont typeface="+mj-lt"/>
              <a:buAutoNum type="arabicPeriod"/>
            </a:pPr>
            <a:r>
              <a:rPr lang="en-US" sz="1600" b="0" dirty="0" smtClean="0">
                <a:solidFill>
                  <a:schemeClr val="tx1"/>
                </a:solidFill>
                <a:latin typeface="+mn-lt"/>
              </a:rPr>
              <a:t>Capacity – Does the principal have the skill, experience, staff and equipment to execute the work successfully? </a:t>
            </a:r>
          </a:p>
          <a:p>
            <a:pPr marL="342900" indent="-342900" algn="just">
              <a:buFont typeface="+mj-lt"/>
              <a:buAutoNum type="arabicPeriod"/>
            </a:pPr>
            <a:r>
              <a:rPr lang="en-US" sz="1600" b="0" dirty="0" smtClean="0">
                <a:solidFill>
                  <a:schemeClr val="tx1"/>
                </a:solidFill>
                <a:latin typeface="+mn-lt"/>
              </a:rPr>
              <a:t>Character – Does the principal have a reputation for honoring agreements even when there are adverse developments?</a:t>
            </a:r>
            <a:endParaRPr lang="en-US" sz="1600" b="0" dirty="0" smtClean="0">
              <a:solidFill>
                <a:schemeClr val="tx1"/>
              </a:solidFill>
              <a:latin typeface="+mn-lt"/>
            </a:endParaRPr>
          </a:p>
          <a:p>
            <a:pPr algn="just"/>
            <a:r>
              <a:rPr lang="en-US" sz="1600" b="0" dirty="0" smtClean="0">
                <a:solidFill>
                  <a:schemeClr val="tx1"/>
                </a:solidFill>
                <a:latin typeface="+mn-lt"/>
              </a:rPr>
              <a:t> </a:t>
            </a:r>
            <a:endParaRPr lang="en-US" sz="1600" b="0" dirty="0" smtClean="0">
              <a:solidFill>
                <a:schemeClr val="tx1"/>
              </a:solidFill>
              <a:latin typeface="+mn-lt"/>
            </a:endParaRPr>
          </a:p>
          <a:p>
            <a:pPr algn="just"/>
            <a:r>
              <a:rPr lang="en-US" sz="1600" dirty="0" smtClean="0">
                <a:solidFill>
                  <a:schemeClr val="tx1"/>
                </a:solidFill>
                <a:latin typeface="+mn-lt"/>
              </a:rPr>
              <a:t>Note: This is in theory.</a:t>
            </a:r>
          </a:p>
          <a:p>
            <a:pPr algn="just"/>
            <a:endParaRPr lang="en-US" sz="1600" b="0" dirty="0" smtClean="0">
              <a:solidFill>
                <a:schemeClr val="tx1"/>
              </a:solidFill>
              <a:latin typeface="+mn-lt"/>
            </a:endParaRPr>
          </a:p>
          <a:p>
            <a:pPr algn="just"/>
            <a:endParaRPr lang="en-US" sz="1600" b="0" dirty="0" smtClean="0">
              <a:solidFill>
                <a:schemeClr val="tx1"/>
              </a:solidFill>
              <a:latin typeface="+mn-lt"/>
            </a:endParaRPr>
          </a:p>
          <a:p>
            <a:pPr algn="just"/>
            <a:r>
              <a:rPr lang="en-US" sz="1600" dirty="0" smtClean="0">
                <a:solidFill>
                  <a:srgbClr val="0070C0"/>
                </a:solidFill>
                <a:latin typeface="+mn-lt"/>
              </a:rPr>
              <a:t>Indefinite Coverage Period</a:t>
            </a:r>
          </a:p>
          <a:p>
            <a:pPr algn="just"/>
            <a:r>
              <a:rPr lang="en-US" sz="1600" b="0" dirty="0" smtClean="0">
                <a:solidFill>
                  <a:schemeClr val="tx1"/>
                </a:solidFill>
              </a:rPr>
              <a:t> </a:t>
            </a:r>
          </a:p>
          <a:p>
            <a:pPr marL="342900" indent="-342900" algn="just">
              <a:buFont typeface="+mj-lt"/>
              <a:buAutoNum type="arabicPeriod"/>
            </a:pPr>
            <a:r>
              <a:rPr lang="en-US" sz="1600" b="0" dirty="0" smtClean="0">
                <a:solidFill>
                  <a:schemeClr val="tx1"/>
                </a:solidFill>
                <a:latin typeface="+mn-lt"/>
              </a:rPr>
              <a:t>Surety bonds ordinarily do not terminate until the principal has fulfilled it’s obligation.</a:t>
            </a:r>
          </a:p>
          <a:p>
            <a:pPr marL="342900" indent="-342900" algn="just">
              <a:buFont typeface="+mj-lt"/>
              <a:buAutoNum type="arabicPeriod"/>
            </a:pPr>
            <a:r>
              <a:rPr lang="en-US" sz="1600" b="0" dirty="0" smtClean="0">
                <a:solidFill>
                  <a:schemeClr val="tx1"/>
                </a:solidFill>
                <a:latin typeface="+mn-lt"/>
              </a:rPr>
              <a:t>Surety bonds are not issued as year-to-year contracts</a:t>
            </a:r>
          </a:p>
          <a:p>
            <a:pPr marL="342900" indent="-342900" algn="just">
              <a:buFont typeface="+mj-lt"/>
              <a:buAutoNum type="arabicPeriod"/>
            </a:pPr>
            <a:r>
              <a:rPr lang="en-US" sz="1600" b="0" dirty="0" smtClean="0">
                <a:solidFill>
                  <a:schemeClr val="tx1"/>
                </a:solidFill>
                <a:latin typeface="+mn-lt"/>
              </a:rPr>
              <a:t>Normally do not allow either surety or principal to cancel them</a:t>
            </a:r>
          </a:p>
          <a:p>
            <a:pPr algn="just"/>
            <a:endParaRPr lang="en-US" sz="1600" b="0" dirty="0" smtClean="0">
              <a:solidFill>
                <a:schemeClr val="tx1"/>
              </a:solidFill>
              <a:latin typeface="+mn-lt"/>
            </a:endParaRPr>
          </a:p>
          <a:p>
            <a:pPr algn="just"/>
            <a:r>
              <a:rPr lang="en-US" sz="1600" dirty="0" smtClean="0">
                <a:solidFill>
                  <a:schemeClr val="tx1"/>
                </a:solidFill>
                <a:latin typeface="+mn-lt"/>
              </a:rPr>
              <a:t>Exception: </a:t>
            </a:r>
            <a:r>
              <a:rPr lang="en-US" sz="1600" b="0" dirty="0" smtClean="0">
                <a:solidFill>
                  <a:schemeClr val="tx1"/>
                </a:solidFill>
                <a:latin typeface="+mn-lt"/>
              </a:rPr>
              <a:t>Some types of bonds are cancelable. Such bonds typically require surety to give notice of cancellation to obligee. Cancellation becomes effective a certain number of  days thereafter stipulated in the bond or provided by law or regulation</a:t>
            </a:r>
            <a:r>
              <a:rPr lang="en-US" sz="1600" b="0" dirty="0" smtClean="0">
                <a:solidFill>
                  <a:schemeClr val="tx1"/>
                </a:solidFill>
                <a:latin typeface="+mn-lt"/>
              </a:rPr>
              <a:t>.</a:t>
            </a:r>
            <a:endParaRPr lang="en-US" sz="1550" b="0" dirty="0">
              <a:solidFill>
                <a:schemeClr val="tx1"/>
              </a:solidFill>
              <a:latin typeface="+mn-lt"/>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Characteristics of Surety Bonds</a:t>
            </a:r>
            <a:endParaRPr lang="en-US" dirty="0"/>
          </a:p>
        </p:txBody>
      </p:sp>
      <p:sp>
        <p:nvSpPr>
          <p:cNvPr id="5" name="TextBox 4"/>
          <p:cNvSpPr txBox="1"/>
          <p:nvPr/>
        </p:nvSpPr>
        <p:spPr>
          <a:xfrm>
            <a:off x="152400" y="914400"/>
            <a:ext cx="8763000" cy="4487382"/>
          </a:xfrm>
          <a:prstGeom prst="rect">
            <a:avLst/>
          </a:prstGeom>
          <a:noFill/>
        </p:spPr>
        <p:txBody>
          <a:bodyPr wrap="square" rtlCol="0">
            <a:spAutoFit/>
          </a:bodyPr>
          <a:lstStyle/>
          <a:p>
            <a:pPr algn="just"/>
            <a:r>
              <a:rPr lang="en-US" sz="1600" dirty="0" smtClean="0">
                <a:solidFill>
                  <a:srgbClr val="0070C0"/>
                </a:solidFill>
                <a:latin typeface="+mn-lt"/>
              </a:rPr>
              <a:t>Statutory Nature of Bonds</a:t>
            </a:r>
            <a:endParaRPr lang="en-US" sz="1600" dirty="0" smtClean="0">
              <a:solidFill>
                <a:srgbClr val="0070C0"/>
              </a:solidFill>
              <a:latin typeface="+mn-lt"/>
            </a:endParaRPr>
          </a:p>
          <a:p>
            <a:pPr algn="just"/>
            <a:endParaRPr lang="en-US" sz="1600" b="0" dirty="0" smtClean="0">
              <a:solidFill>
                <a:schemeClr val="tx1"/>
              </a:solidFill>
              <a:latin typeface="+mn-lt"/>
            </a:endParaRPr>
          </a:p>
          <a:p>
            <a:pPr algn="just"/>
            <a:r>
              <a:rPr lang="en-US" sz="1600" dirty="0" smtClean="0">
                <a:solidFill>
                  <a:schemeClr val="tx1"/>
                </a:solidFill>
                <a:latin typeface="+mn-lt"/>
              </a:rPr>
              <a:t>Statutory</a:t>
            </a:r>
            <a:r>
              <a:rPr lang="en-US" sz="1600" b="0" dirty="0" smtClean="0">
                <a:solidFill>
                  <a:schemeClr val="tx1"/>
                </a:solidFill>
                <a:latin typeface="+mn-lt"/>
              </a:rPr>
              <a:t> – Many bonds are required by municipal ordinance or federal or state regulations or statutes. The provisions of these statutory bonds, and therefore the obligations of the three parties to the bond, are spelled out in law.</a:t>
            </a:r>
          </a:p>
          <a:p>
            <a:pPr algn="just"/>
            <a:endParaRPr lang="en-US" sz="1600" b="0" dirty="0" smtClean="0">
              <a:solidFill>
                <a:schemeClr val="tx1"/>
              </a:solidFill>
              <a:latin typeface="+mn-lt"/>
            </a:endParaRPr>
          </a:p>
          <a:p>
            <a:pPr algn="just"/>
            <a:r>
              <a:rPr lang="en-US" sz="1600" dirty="0" smtClean="0">
                <a:solidFill>
                  <a:schemeClr val="tx1"/>
                </a:solidFill>
                <a:latin typeface="+mn-lt"/>
              </a:rPr>
              <a:t>Non-Statutory</a:t>
            </a:r>
            <a:r>
              <a:rPr lang="en-US" sz="1600" b="0" dirty="0" smtClean="0">
                <a:solidFill>
                  <a:schemeClr val="tx1"/>
                </a:solidFill>
                <a:latin typeface="+mn-lt"/>
              </a:rPr>
              <a:t> – These bonds are not required by statute. The need for a non-statutory bond is usually established in the contract between the obligee and the principal.</a:t>
            </a:r>
          </a:p>
          <a:p>
            <a:pPr algn="just"/>
            <a:r>
              <a:rPr lang="en-US" sz="1600" b="0" i="1" dirty="0" smtClean="0">
                <a:solidFill>
                  <a:schemeClr val="tx1"/>
                </a:solidFill>
                <a:latin typeface="+mn-lt"/>
              </a:rPr>
              <a:t>Example</a:t>
            </a:r>
            <a:r>
              <a:rPr lang="en-US" sz="1600" b="0" dirty="0" smtClean="0">
                <a:solidFill>
                  <a:schemeClr val="tx1"/>
                </a:solidFill>
                <a:latin typeface="+mn-lt"/>
              </a:rPr>
              <a:t>: A construction contract between a private owner and a contractor may require the contractor to obtain certain types of bonds. </a:t>
            </a:r>
          </a:p>
          <a:p>
            <a:pPr algn="just"/>
            <a:endParaRPr lang="en-US" sz="1600" b="0" dirty="0" smtClean="0">
              <a:solidFill>
                <a:schemeClr val="tx1"/>
              </a:solidFill>
              <a:latin typeface="+mn-lt"/>
            </a:endParaRPr>
          </a:p>
          <a:p>
            <a:pPr algn="just"/>
            <a:r>
              <a:rPr lang="en-US" sz="1600" b="0" dirty="0" smtClean="0">
                <a:solidFill>
                  <a:schemeClr val="tx1"/>
                </a:solidFill>
                <a:latin typeface="+mn-lt"/>
              </a:rPr>
              <a:t> </a:t>
            </a:r>
          </a:p>
          <a:p>
            <a:pPr algn="just"/>
            <a:r>
              <a:rPr lang="en-US" sz="1600" dirty="0" smtClean="0">
                <a:solidFill>
                  <a:srgbClr val="0070C0"/>
                </a:solidFill>
                <a:latin typeface="+mn-lt"/>
              </a:rPr>
              <a:t>Bond Limit</a:t>
            </a:r>
          </a:p>
          <a:p>
            <a:pPr algn="just"/>
            <a:endParaRPr lang="en-US" sz="1600" dirty="0" smtClean="0">
              <a:solidFill>
                <a:srgbClr val="0070C0"/>
              </a:solidFill>
              <a:latin typeface="+mn-lt"/>
            </a:endParaRPr>
          </a:p>
          <a:p>
            <a:pPr marL="342900" indent="-342900" algn="just">
              <a:buFont typeface="Wingdings" pitchFamily="2" charset="2"/>
              <a:buChar char="§"/>
            </a:pPr>
            <a:r>
              <a:rPr lang="en-US" sz="1600" b="0" dirty="0" smtClean="0">
                <a:solidFill>
                  <a:schemeClr val="tx1"/>
                </a:solidFill>
                <a:latin typeface="+mn-lt"/>
              </a:rPr>
              <a:t>A bond is written for a set limit, sometimes called the “penalty”. If the principals obligation exceeds the limit, the surety will be only liable for the amount of the limit.</a:t>
            </a:r>
            <a:endParaRPr lang="en-US" sz="1600" b="0" dirty="0" smtClean="0">
              <a:solidFill>
                <a:schemeClr val="tx1"/>
              </a:solidFill>
              <a:latin typeface="+mn-lt"/>
            </a:endParaRPr>
          </a:p>
          <a:p>
            <a:pPr marL="342900" indent="-342900" algn="just">
              <a:buFont typeface="Wingdings" pitchFamily="2" charset="2"/>
              <a:buChar char="§"/>
            </a:pPr>
            <a:r>
              <a:rPr lang="en-US" sz="1600" b="0" dirty="0" smtClean="0">
                <a:solidFill>
                  <a:schemeClr val="tx1"/>
                </a:solidFill>
                <a:latin typeface="+mn-lt"/>
              </a:rPr>
              <a:t>Some bonds pay court costs and judgment costs in addition to the stated limit. </a:t>
            </a:r>
            <a:endParaRPr lang="en-US" sz="1600" b="0" dirty="0" smtClean="0">
              <a:solidFill>
                <a:schemeClr val="tx1"/>
              </a:solidFill>
              <a:latin typeface="+mn-lt"/>
            </a:endParaRPr>
          </a:p>
          <a:p>
            <a:pPr marL="342900" indent="-342900" algn="just">
              <a:buFont typeface="Wingdings" pitchFamily="2" charset="2"/>
              <a:buChar char="§"/>
            </a:pPr>
            <a:r>
              <a:rPr lang="en-US" sz="1600" b="0" dirty="0" smtClean="0">
                <a:solidFill>
                  <a:schemeClr val="tx1"/>
                </a:solidFill>
                <a:latin typeface="+mn-lt"/>
              </a:rPr>
              <a:t>If the obligee’s actual loss </a:t>
            </a:r>
            <a:r>
              <a:rPr lang="en-US" sz="1600" b="0" dirty="0" smtClean="0">
                <a:solidFill>
                  <a:schemeClr val="tx1"/>
                </a:solidFill>
                <a:latin typeface="+mn-lt"/>
              </a:rPr>
              <a:t>is less than the limit, most surety bonds provide only for the payment of the actual loss. </a:t>
            </a:r>
          </a:p>
          <a:p>
            <a:pPr marL="342900" indent="-342900" algn="just">
              <a:buFont typeface="Wingdings" pitchFamily="2" charset="2"/>
              <a:buChar char="§"/>
            </a:pPr>
            <a:r>
              <a:rPr lang="en-US" sz="1600" b="0" dirty="0" smtClean="0">
                <a:solidFill>
                  <a:schemeClr val="tx1"/>
                </a:solidFill>
                <a:latin typeface="+mn-lt"/>
              </a:rPr>
              <a:t>Some surety bonds are issued on a forfeiture basis, meaning that the entire amount of the bond is paid if the principle defaults.</a:t>
            </a:r>
            <a:endParaRPr lang="en-US" sz="1600" b="0" dirty="0">
              <a:solidFill>
                <a:schemeClr val="tx1"/>
              </a:solidFill>
              <a:latin typeface="+mn-lt"/>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Types of Surety Bonds</a:t>
            </a:r>
            <a:endParaRPr lang="en-US" dirty="0"/>
          </a:p>
        </p:txBody>
      </p:sp>
      <p:sp>
        <p:nvSpPr>
          <p:cNvPr id="4" name="TextBox 3"/>
          <p:cNvSpPr txBox="1"/>
          <p:nvPr/>
        </p:nvSpPr>
        <p:spPr>
          <a:xfrm>
            <a:off x="304800" y="990600"/>
            <a:ext cx="8458200" cy="2394502"/>
          </a:xfrm>
          <a:prstGeom prst="rect">
            <a:avLst/>
          </a:prstGeom>
          <a:noFill/>
        </p:spPr>
        <p:txBody>
          <a:bodyPr wrap="square" rtlCol="0">
            <a:spAutoFit/>
          </a:bodyPr>
          <a:lstStyle/>
          <a:p>
            <a:pPr marL="342900" indent="-342900" algn="l"/>
            <a:r>
              <a:rPr lang="en-US" sz="1600" dirty="0" smtClean="0">
                <a:solidFill>
                  <a:srgbClr val="0070C0"/>
                </a:solidFill>
                <a:latin typeface="+mn-lt"/>
              </a:rPr>
              <a:t>General Types of Surety Bonds</a:t>
            </a:r>
          </a:p>
          <a:p>
            <a:pPr marL="342900" indent="-342900" algn="l"/>
            <a:endParaRPr lang="en-US" sz="1600" b="0" dirty="0" smtClean="0">
              <a:solidFill>
                <a:schemeClr val="tx1"/>
              </a:solidFill>
              <a:latin typeface="+mn-lt"/>
            </a:endParaRPr>
          </a:p>
          <a:p>
            <a:pPr marL="342900" indent="-342900" algn="l">
              <a:buFont typeface="Wingdings" pitchFamily="2" charset="2"/>
              <a:buChar char="§"/>
            </a:pPr>
            <a:r>
              <a:rPr lang="en-US" sz="1600" b="0" dirty="0" smtClean="0">
                <a:solidFill>
                  <a:schemeClr val="tx1"/>
                </a:solidFill>
                <a:latin typeface="+mn-lt"/>
              </a:rPr>
              <a:t>Contract Bonds</a:t>
            </a:r>
          </a:p>
          <a:p>
            <a:pPr marL="342900" indent="-342900" algn="l">
              <a:buFont typeface="Wingdings" pitchFamily="2" charset="2"/>
              <a:buChar char="§"/>
            </a:pPr>
            <a:endParaRPr lang="en-US" sz="1600" b="0" dirty="0" smtClean="0">
              <a:solidFill>
                <a:schemeClr val="tx1"/>
              </a:solidFill>
              <a:latin typeface="+mn-lt"/>
            </a:endParaRPr>
          </a:p>
          <a:p>
            <a:pPr marL="342900" indent="-342900" algn="l">
              <a:buFont typeface="Wingdings" pitchFamily="2" charset="2"/>
              <a:buChar char="§"/>
            </a:pPr>
            <a:r>
              <a:rPr lang="en-US" sz="1600" b="0" dirty="0" smtClean="0">
                <a:solidFill>
                  <a:schemeClr val="tx1"/>
                </a:solidFill>
                <a:latin typeface="+mn-lt"/>
              </a:rPr>
              <a:t>License and Permit Bonds</a:t>
            </a:r>
          </a:p>
          <a:p>
            <a:pPr marL="342900" indent="-342900" algn="l">
              <a:buFont typeface="Wingdings" pitchFamily="2" charset="2"/>
              <a:buChar char="§"/>
            </a:pPr>
            <a:endParaRPr lang="en-US" sz="1600" b="0" dirty="0" smtClean="0">
              <a:solidFill>
                <a:schemeClr val="tx1"/>
              </a:solidFill>
              <a:latin typeface="+mn-lt"/>
            </a:endParaRPr>
          </a:p>
          <a:p>
            <a:pPr marL="342900" indent="-342900" algn="l">
              <a:buFont typeface="Wingdings" pitchFamily="2" charset="2"/>
              <a:buChar char="§"/>
            </a:pPr>
            <a:r>
              <a:rPr lang="en-US" sz="1600" b="0" dirty="0" smtClean="0">
                <a:solidFill>
                  <a:schemeClr val="tx1"/>
                </a:solidFill>
                <a:latin typeface="+mn-lt"/>
              </a:rPr>
              <a:t>Public Official Bonds</a:t>
            </a:r>
          </a:p>
          <a:p>
            <a:pPr marL="342900" indent="-342900" algn="l">
              <a:buFont typeface="Wingdings" pitchFamily="2" charset="2"/>
              <a:buChar char="§"/>
            </a:pPr>
            <a:endParaRPr lang="en-US" sz="1600" b="0" dirty="0" smtClean="0">
              <a:solidFill>
                <a:schemeClr val="tx1"/>
              </a:solidFill>
              <a:latin typeface="+mn-lt"/>
            </a:endParaRPr>
          </a:p>
          <a:p>
            <a:pPr marL="342900" indent="-342900" algn="l">
              <a:buFont typeface="Wingdings" pitchFamily="2" charset="2"/>
              <a:buChar char="§"/>
            </a:pPr>
            <a:r>
              <a:rPr lang="en-US" sz="1600" b="0" dirty="0" smtClean="0">
                <a:solidFill>
                  <a:schemeClr val="tx1"/>
                </a:solidFill>
                <a:latin typeface="+mn-lt"/>
              </a:rPr>
              <a:t>Court Bonds</a:t>
            </a:r>
          </a:p>
          <a:p>
            <a:pPr marL="342900" indent="-342900" algn="l">
              <a:buFont typeface="Wingdings" pitchFamily="2" charset="2"/>
              <a:buChar char="§"/>
            </a:pPr>
            <a:endParaRPr lang="en-US" sz="1600" b="0" dirty="0" smtClean="0">
              <a:solidFill>
                <a:schemeClr val="tx1"/>
              </a:solidFill>
              <a:latin typeface="+mn-lt"/>
            </a:endParaRPr>
          </a:p>
          <a:p>
            <a:pPr marL="342900" indent="-342900" algn="l">
              <a:buFont typeface="Wingdings" pitchFamily="2" charset="2"/>
              <a:buChar char="§"/>
            </a:pPr>
            <a:r>
              <a:rPr lang="en-US" sz="1600" b="0" dirty="0" smtClean="0">
                <a:solidFill>
                  <a:schemeClr val="tx1"/>
                </a:solidFill>
                <a:latin typeface="+mn-lt"/>
              </a:rPr>
              <a:t>Miscellaneous Bonds</a:t>
            </a:r>
            <a:endParaRPr lang="en-US" sz="1600" b="0" dirty="0">
              <a:solidFill>
                <a:schemeClr val="tx1"/>
              </a:solidFill>
              <a:latin typeface="+mn-lt"/>
            </a:endParaRPr>
          </a:p>
        </p:txBody>
      </p:sp>
      <p:sp>
        <p:nvSpPr>
          <p:cNvPr id="7" name="TextBox 6"/>
          <p:cNvSpPr txBox="1"/>
          <p:nvPr/>
        </p:nvSpPr>
        <p:spPr>
          <a:xfrm>
            <a:off x="304800" y="3581400"/>
            <a:ext cx="8458200" cy="1975926"/>
          </a:xfrm>
          <a:prstGeom prst="rect">
            <a:avLst/>
          </a:prstGeom>
          <a:noFill/>
        </p:spPr>
        <p:txBody>
          <a:bodyPr wrap="square" rtlCol="0">
            <a:spAutoFit/>
          </a:bodyPr>
          <a:lstStyle/>
          <a:p>
            <a:pPr marL="342900" indent="-342900" algn="just"/>
            <a:r>
              <a:rPr lang="en-US" sz="1600" dirty="0" smtClean="0">
                <a:solidFill>
                  <a:schemeClr val="tx1"/>
                </a:solidFill>
                <a:latin typeface="+mn-lt"/>
              </a:rPr>
              <a:t>Note:</a:t>
            </a:r>
          </a:p>
          <a:p>
            <a:pPr marL="342900" indent="-342900" algn="just">
              <a:buFont typeface="Wingdings" pitchFamily="2" charset="2"/>
              <a:buChar char="§"/>
            </a:pPr>
            <a:r>
              <a:rPr lang="en-US" sz="1600" b="0" dirty="0" smtClean="0">
                <a:solidFill>
                  <a:schemeClr val="tx1"/>
                </a:solidFill>
                <a:latin typeface="+mn-lt"/>
              </a:rPr>
              <a:t>Although principal is responsible for furnishing the bonds required of the obligee, surety bond forms are frequently provided by the obligee</a:t>
            </a:r>
          </a:p>
          <a:p>
            <a:pPr marL="342900" indent="-342900" algn="just">
              <a:buFont typeface="Wingdings" pitchFamily="2" charset="2"/>
              <a:buChar char="§"/>
            </a:pPr>
            <a:r>
              <a:rPr lang="en-US" sz="1600" b="0" dirty="0" smtClean="0">
                <a:solidFill>
                  <a:schemeClr val="tx1"/>
                </a:solidFill>
                <a:latin typeface="+mn-lt"/>
              </a:rPr>
              <a:t>In some cases, obligee may specify a bond form from an unrelated organization, such as the American Institute of Architects (AIA).</a:t>
            </a:r>
          </a:p>
          <a:p>
            <a:pPr marL="342900" indent="-342900" algn="just">
              <a:buFont typeface="Wingdings" pitchFamily="2" charset="2"/>
              <a:buChar char="§"/>
            </a:pPr>
            <a:r>
              <a:rPr lang="en-US" sz="1600" b="0" dirty="0" smtClean="0">
                <a:solidFill>
                  <a:schemeClr val="tx1"/>
                </a:solidFill>
                <a:latin typeface="+mn-lt"/>
              </a:rPr>
              <a:t>In some cases, surety may have a form that is acceptable to the obligee, if the obligee does not provide or specify a bond form.</a:t>
            </a:r>
          </a:p>
          <a:p>
            <a:pPr marL="342900" indent="-342900" algn="just">
              <a:buFont typeface="Wingdings" pitchFamily="2" charset="2"/>
              <a:buChar char="§"/>
            </a:pPr>
            <a:r>
              <a:rPr lang="en-US" sz="1600" b="0" dirty="0" smtClean="0">
                <a:solidFill>
                  <a:schemeClr val="tx1"/>
                </a:solidFill>
                <a:latin typeface="+mn-lt"/>
              </a:rPr>
              <a:t>In some cases, the federal government has drafted and printed standard forms for contract bonds that are required by federal law. </a:t>
            </a:r>
            <a:endParaRPr lang="en-US" sz="1600" b="0" dirty="0">
              <a:solidFill>
                <a:schemeClr val="tx1"/>
              </a:solidFill>
              <a:latin typeface="+mn-lt"/>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Bonds</a:t>
            </a:r>
            <a:endParaRPr lang="en-US" dirty="0"/>
          </a:p>
        </p:txBody>
      </p:sp>
      <p:sp>
        <p:nvSpPr>
          <p:cNvPr id="4" name="Rectangle 8"/>
          <p:cNvSpPr txBox="1">
            <a:spLocks noChangeArrowheads="1"/>
          </p:cNvSpPr>
          <p:nvPr/>
        </p:nvSpPr>
        <p:spPr bwMode="gray">
          <a:xfrm>
            <a:off x="228600" y="1066800"/>
            <a:ext cx="8534400" cy="492443"/>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b="0" dirty="0" smtClean="0"/>
              <a:t>A surety bond guaranteeing the fulfillment of obligations under construction contracts or other types of contracts.</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5" name="TextBox 4"/>
          <p:cNvSpPr txBox="1"/>
          <p:nvPr/>
        </p:nvSpPr>
        <p:spPr>
          <a:xfrm>
            <a:off x="228600" y="1981200"/>
            <a:ext cx="8763000" cy="510909"/>
          </a:xfrm>
          <a:prstGeom prst="rect">
            <a:avLst/>
          </a:prstGeom>
          <a:noFill/>
        </p:spPr>
        <p:txBody>
          <a:bodyPr wrap="square" rtlCol="0">
            <a:spAutoFit/>
          </a:bodyPr>
          <a:lstStyle/>
          <a:p>
            <a:pPr algn="just"/>
            <a:r>
              <a:rPr lang="en-US" sz="1600" b="0" dirty="0" smtClean="0">
                <a:solidFill>
                  <a:schemeClr val="tx1"/>
                </a:solidFill>
                <a:latin typeface="+mn-lt"/>
              </a:rPr>
              <a:t>Contract bonds are often required of individuals or organizations that are contractually obligated to perform work or service for others. </a:t>
            </a:r>
          </a:p>
        </p:txBody>
      </p:sp>
      <p:sp>
        <p:nvSpPr>
          <p:cNvPr id="6" name="TextBox 5"/>
          <p:cNvSpPr txBox="1"/>
          <p:nvPr/>
        </p:nvSpPr>
        <p:spPr>
          <a:xfrm>
            <a:off x="228600" y="2514600"/>
            <a:ext cx="8763000" cy="1138773"/>
          </a:xfrm>
          <a:prstGeom prst="rect">
            <a:avLst/>
          </a:prstGeom>
          <a:noFill/>
        </p:spPr>
        <p:txBody>
          <a:bodyPr wrap="square" rtlCol="0">
            <a:spAutoFit/>
          </a:bodyPr>
          <a:lstStyle/>
          <a:p>
            <a:pPr algn="just"/>
            <a:r>
              <a:rPr lang="en-US" sz="1600" dirty="0" smtClean="0">
                <a:solidFill>
                  <a:schemeClr val="tx1"/>
                </a:solidFill>
                <a:latin typeface="+mn-lt"/>
              </a:rPr>
              <a:t>Miller Act</a:t>
            </a:r>
          </a:p>
          <a:p>
            <a:pPr algn="just"/>
            <a:r>
              <a:rPr lang="en-US" sz="1600" b="0" dirty="0" smtClean="0">
                <a:solidFill>
                  <a:schemeClr val="tx1"/>
                </a:solidFill>
                <a:latin typeface="+mn-lt"/>
              </a:rPr>
              <a:t>A federal statute that governs contracts for the construction, alteration, or repair of any public buildings or public work for the federal government. This act requires that, when construction contracts exceed $100,000, a contractor must furnish a performance bond for the protection of the government and payment bond for the protection of suppliers of labor and materials. </a:t>
            </a:r>
            <a:endParaRPr lang="en-US" sz="1600" b="0" dirty="0">
              <a:solidFill>
                <a:schemeClr val="tx1"/>
              </a:solidFill>
              <a:latin typeface="+mn-lt"/>
            </a:endParaRPr>
          </a:p>
        </p:txBody>
      </p:sp>
      <p:sp>
        <p:nvSpPr>
          <p:cNvPr id="7" name="TextBox 6"/>
          <p:cNvSpPr txBox="1"/>
          <p:nvPr/>
        </p:nvSpPr>
        <p:spPr>
          <a:xfrm>
            <a:off x="228600" y="3962400"/>
            <a:ext cx="8763000" cy="1975926"/>
          </a:xfrm>
          <a:prstGeom prst="rect">
            <a:avLst/>
          </a:prstGeom>
          <a:noFill/>
        </p:spPr>
        <p:txBody>
          <a:bodyPr wrap="square" rtlCol="0">
            <a:spAutoFit/>
          </a:bodyPr>
          <a:lstStyle/>
          <a:p>
            <a:pPr algn="just"/>
            <a:r>
              <a:rPr lang="en-US" sz="1600" dirty="0" smtClean="0">
                <a:solidFill>
                  <a:srgbClr val="00B0F0"/>
                </a:solidFill>
                <a:latin typeface="+mn-lt"/>
              </a:rPr>
              <a:t>Types of Contract Bonds</a:t>
            </a:r>
          </a:p>
          <a:p>
            <a:pPr algn="just"/>
            <a:endParaRPr lang="en-US" sz="1600" dirty="0" smtClean="0">
              <a:solidFill>
                <a:srgbClr val="00B0F0"/>
              </a:solidFill>
              <a:latin typeface="+mn-lt"/>
            </a:endParaRPr>
          </a:p>
          <a:p>
            <a:pPr marL="342900" indent="-342900" algn="just">
              <a:buAutoNum type="arabicPeriod"/>
            </a:pPr>
            <a:r>
              <a:rPr lang="en-US" sz="1600" b="0" dirty="0" smtClean="0">
                <a:solidFill>
                  <a:schemeClr val="tx1"/>
                </a:solidFill>
                <a:latin typeface="+mn-lt"/>
              </a:rPr>
              <a:t>Bid Bond</a:t>
            </a:r>
          </a:p>
          <a:p>
            <a:pPr marL="342900" indent="-342900" algn="just">
              <a:buAutoNum type="arabicPeriod"/>
            </a:pPr>
            <a:r>
              <a:rPr lang="en-US" sz="1600" b="0" dirty="0" smtClean="0">
                <a:solidFill>
                  <a:schemeClr val="tx1"/>
                </a:solidFill>
                <a:latin typeface="+mn-lt"/>
              </a:rPr>
              <a:t>Performance Bond</a:t>
            </a:r>
          </a:p>
          <a:p>
            <a:pPr marL="342900" indent="-342900" algn="just">
              <a:buAutoNum type="arabicPeriod"/>
            </a:pPr>
            <a:r>
              <a:rPr lang="en-US" sz="1600" b="0" dirty="0" smtClean="0">
                <a:solidFill>
                  <a:schemeClr val="tx1"/>
                </a:solidFill>
                <a:latin typeface="+mn-lt"/>
              </a:rPr>
              <a:t>Payment Bond</a:t>
            </a:r>
          </a:p>
          <a:p>
            <a:pPr marL="342900" indent="-342900" algn="just">
              <a:buAutoNum type="arabicPeriod"/>
            </a:pPr>
            <a:r>
              <a:rPr lang="en-US" sz="1600" b="0" dirty="0" smtClean="0">
                <a:solidFill>
                  <a:schemeClr val="tx1"/>
                </a:solidFill>
                <a:latin typeface="+mn-lt"/>
              </a:rPr>
              <a:t>Maintenance Bonds</a:t>
            </a:r>
          </a:p>
          <a:p>
            <a:pPr marL="342900" indent="-342900" algn="just">
              <a:buAutoNum type="arabicPeriod"/>
            </a:pPr>
            <a:r>
              <a:rPr lang="en-US" sz="1600" b="0" dirty="0" smtClean="0">
                <a:solidFill>
                  <a:schemeClr val="tx1"/>
                </a:solidFill>
                <a:latin typeface="+mn-lt"/>
              </a:rPr>
              <a:t>Miscellaneous Contract Bonds</a:t>
            </a:r>
          </a:p>
          <a:p>
            <a:pPr marL="800100" lvl="1" indent="-342900" algn="just">
              <a:buFont typeface="+mj-lt"/>
              <a:buAutoNum type="alphaLcPeriod"/>
            </a:pPr>
            <a:r>
              <a:rPr lang="en-US" sz="1600" b="0" dirty="0" smtClean="0">
                <a:solidFill>
                  <a:schemeClr val="tx1"/>
                </a:solidFill>
                <a:latin typeface="+mn-lt"/>
              </a:rPr>
              <a:t>Subdivision Bond</a:t>
            </a:r>
          </a:p>
          <a:p>
            <a:pPr marL="800100" lvl="1" indent="-342900" algn="just">
              <a:buAutoNum type="alphaLcPeriod"/>
            </a:pPr>
            <a:r>
              <a:rPr lang="en-US" sz="1600" b="0" dirty="0" smtClean="0">
                <a:solidFill>
                  <a:schemeClr val="tx1"/>
                </a:solidFill>
                <a:latin typeface="+mn-lt"/>
              </a:rPr>
              <a:t>Supply Contract Bond</a:t>
            </a:r>
            <a:endParaRPr lang="en-US" sz="1600" b="0" dirty="0">
              <a:solidFill>
                <a:schemeClr val="tx1"/>
              </a:solidFill>
              <a:latin typeface="+mn-lt"/>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Bonds (Contd.)</a:t>
            </a:r>
            <a:endParaRPr lang="en-US" dirty="0"/>
          </a:p>
        </p:txBody>
      </p:sp>
      <p:sp>
        <p:nvSpPr>
          <p:cNvPr id="5" name="Rectangle 8"/>
          <p:cNvSpPr txBox="1">
            <a:spLocks noChangeArrowheads="1"/>
          </p:cNvSpPr>
          <p:nvPr/>
        </p:nvSpPr>
        <p:spPr bwMode="gray">
          <a:xfrm>
            <a:off x="228600" y="1066800"/>
            <a:ext cx="8534400" cy="738664"/>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dirty="0" smtClean="0"/>
              <a:t>Bid Bond </a:t>
            </a:r>
            <a:r>
              <a:rPr lang="en-US" sz="1600" b="0" dirty="0" smtClean="0"/>
              <a:t>- A contract bond guaranteeing that a contractor bidding on a construction or supply contract will enter into the contract and will provide a performance bond if the bid is accepted.</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6" name="Rectangle 8"/>
          <p:cNvSpPr txBox="1">
            <a:spLocks noChangeArrowheads="1"/>
          </p:cNvSpPr>
          <p:nvPr/>
        </p:nvSpPr>
        <p:spPr bwMode="gray">
          <a:xfrm>
            <a:off x="228600" y="1981200"/>
            <a:ext cx="8534400" cy="492443"/>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dirty="0" smtClean="0"/>
              <a:t>Performance Bond </a:t>
            </a:r>
            <a:r>
              <a:rPr lang="en-US" sz="1600" b="0" dirty="0" smtClean="0"/>
              <a:t>- A contract bond guaranteeing that a contractor’s work will be </a:t>
            </a:r>
            <a:r>
              <a:rPr lang="en-US" sz="1600" b="0" dirty="0" smtClean="0"/>
              <a:t>completed according to plans and specifications.</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7" name="Rectangle 8"/>
          <p:cNvSpPr txBox="1">
            <a:spLocks noChangeArrowheads="1"/>
          </p:cNvSpPr>
          <p:nvPr/>
        </p:nvSpPr>
        <p:spPr bwMode="gray">
          <a:xfrm>
            <a:off x="228600" y="2743200"/>
            <a:ext cx="8534400" cy="246221"/>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dirty="0" smtClean="0"/>
              <a:t>Payment Bond </a:t>
            </a:r>
            <a:r>
              <a:rPr lang="en-US" sz="1600" b="0" dirty="0" smtClean="0"/>
              <a:t>- A contract bond guaranteeing that the project will be free of liens.</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8" name="Rectangle 8"/>
          <p:cNvSpPr txBox="1">
            <a:spLocks noChangeArrowheads="1"/>
          </p:cNvSpPr>
          <p:nvPr/>
        </p:nvSpPr>
        <p:spPr bwMode="gray">
          <a:xfrm>
            <a:off x="228600" y="3200400"/>
            <a:ext cx="8534400" cy="492443"/>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dirty="0" smtClean="0"/>
              <a:t>Maintenance Bond </a:t>
            </a:r>
            <a:r>
              <a:rPr lang="en-US" sz="1600" b="0" dirty="0" smtClean="0"/>
              <a:t>- A contract bond guaranteeing that the work will be free from defects in materials and workmanship for a specified period after the project is completed.</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9" name="Rectangle 8"/>
          <p:cNvSpPr txBox="1">
            <a:spLocks noChangeArrowheads="1"/>
          </p:cNvSpPr>
          <p:nvPr/>
        </p:nvSpPr>
        <p:spPr bwMode="gray">
          <a:xfrm>
            <a:off x="228600" y="3886200"/>
            <a:ext cx="8534400" cy="738664"/>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dirty="0" smtClean="0"/>
              <a:t>Subdivision Bond </a:t>
            </a:r>
            <a:r>
              <a:rPr lang="en-US" sz="1600" b="0" dirty="0" smtClean="0"/>
              <a:t>- A contract bond guaranteeing a local government authority that a subdivision developer will complete the subdivision in accordance with approved proposals and at the developer’s expense..</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10" name="Rectangle 8"/>
          <p:cNvSpPr txBox="1">
            <a:spLocks noChangeArrowheads="1"/>
          </p:cNvSpPr>
          <p:nvPr/>
        </p:nvSpPr>
        <p:spPr bwMode="gray">
          <a:xfrm>
            <a:off x="228600" y="4876800"/>
            <a:ext cx="8534400" cy="492443"/>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dirty="0" smtClean="0"/>
              <a:t>Supply Contract Bond </a:t>
            </a:r>
            <a:r>
              <a:rPr lang="en-US" sz="1600" b="0" dirty="0" smtClean="0"/>
              <a:t>- A contract bond guaranteeing that a supplier will perform the designated supply contract according to specifications.</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fill="hold"/>
                                        <p:tgtEl>
                                          <p:spTgt spid="8"/>
                                        </p:tgtEl>
                                        <p:attrNameLst>
                                          <p:attrName>ppt_x</p:attrName>
                                        </p:attrNameLst>
                                      </p:cBhvr>
                                      <p:tavLst>
                                        <p:tav tm="0">
                                          <p:val>
                                            <p:strVal val="0-#ppt_w/2"/>
                                          </p:val>
                                        </p:tav>
                                        <p:tav tm="100000">
                                          <p:val>
                                            <p:strVal val="#ppt_x"/>
                                          </p:val>
                                        </p:tav>
                                      </p:tavLst>
                                    </p:anim>
                                    <p:anim calcmode="lin" valueType="num">
                                      <p:cBhvr additive="base">
                                        <p:cTn id="26"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0-#ppt_w/2"/>
                                          </p:val>
                                        </p:tav>
                                        <p:tav tm="100000">
                                          <p:val>
                                            <p:strVal val="#ppt_x"/>
                                          </p:val>
                                        </p:tav>
                                      </p:tavLst>
                                    </p:anim>
                                    <p:anim calcmode="lin" valueType="num">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1000" fill="hold"/>
                                        <p:tgtEl>
                                          <p:spTgt spid="10"/>
                                        </p:tgtEl>
                                        <p:attrNameLst>
                                          <p:attrName>ppt_x</p:attrName>
                                        </p:attrNameLst>
                                      </p:cBhvr>
                                      <p:tavLst>
                                        <p:tav tm="0">
                                          <p:val>
                                            <p:strVal val="0-#ppt_w/2"/>
                                          </p:val>
                                        </p:tav>
                                        <p:tav tm="100000">
                                          <p:val>
                                            <p:strVal val="#ppt_x"/>
                                          </p:val>
                                        </p:tav>
                                      </p:tavLst>
                                    </p:anim>
                                    <p:anim calcmode="lin" valueType="num">
                                      <p:cBhvr additive="base">
                                        <p:cTn id="3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and Permit Bonds</a:t>
            </a:r>
            <a:endParaRPr lang="en-US" dirty="0"/>
          </a:p>
        </p:txBody>
      </p:sp>
      <p:sp>
        <p:nvSpPr>
          <p:cNvPr id="4" name="Rectangle 8"/>
          <p:cNvSpPr txBox="1">
            <a:spLocks noChangeArrowheads="1"/>
          </p:cNvSpPr>
          <p:nvPr/>
        </p:nvSpPr>
        <p:spPr bwMode="gray">
          <a:xfrm>
            <a:off x="228600" y="1066800"/>
            <a:ext cx="8610600" cy="738664"/>
          </a:xfrm>
          <a:prstGeom prst="rect">
            <a:avLst/>
          </a:prstGeom>
          <a:ln w="9525" cap="flat" cmpd="sng" algn="ctr">
            <a:solidFill>
              <a:schemeClr val="dk1">
                <a:shade val="95000"/>
                <a:satMod val="105000"/>
              </a:schemeClr>
            </a:solidFill>
            <a:prstDash val="solid"/>
            <a:miter lim="800000"/>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spAutoFit/>
          </a:bodyPr>
          <a:lstStyle/>
          <a:p>
            <a:pPr marL="342900" lvl="1" indent="-228600" algn="l">
              <a:lnSpc>
                <a:spcPct val="100000"/>
              </a:lnSpc>
              <a:spcAft>
                <a:spcPct val="50000"/>
              </a:spcAft>
              <a:buClr>
                <a:srgbClr val="008000"/>
              </a:buClr>
              <a:buFont typeface="Wingdings" pitchFamily="2" charset="2"/>
              <a:buChar char="§"/>
            </a:pPr>
            <a:r>
              <a:rPr lang="en-US" sz="1600" b="0" dirty="0" smtClean="0"/>
              <a:t>Surety bonds that provide payment to the obligee (the state, city, or other public entity) for loss or damage resulting from violations of the duties and obligations imposed on the licensee or permit holder.</a:t>
            </a:r>
            <a:endParaRPr kumimoji="0" lang="en-US" sz="1600" b="0" i="0" u="none" strike="noStrike" kern="0" cap="none" spc="0" normalizeH="0" baseline="0" noProof="0" dirty="0" smtClean="0">
              <a:ln>
                <a:noFill/>
              </a:ln>
              <a:solidFill>
                <a:schemeClr val="dk1"/>
              </a:solidFill>
              <a:effectLst/>
              <a:uLnTx/>
              <a:uFillTx/>
              <a:latin typeface="+mj-lt"/>
              <a:ea typeface="+mn-ea"/>
              <a:cs typeface="+mn-cs"/>
            </a:endParaRPr>
          </a:p>
        </p:txBody>
      </p:sp>
      <p:sp>
        <p:nvSpPr>
          <p:cNvPr id="5" name="TextBox 4"/>
          <p:cNvSpPr txBox="1"/>
          <p:nvPr/>
        </p:nvSpPr>
        <p:spPr>
          <a:xfrm>
            <a:off x="228600" y="2057400"/>
            <a:ext cx="8763000" cy="1766637"/>
          </a:xfrm>
          <a:prstGeom prst="rect">
            <a:avLst/>
          </a:prstGeom>
          <a:noFill/>
        </p:spPr>
        <p:txBody>
          <a:bodyPr wrap="square" rtlCol="0">
            <a:spAutoFit/>
          </a:bodyPr>
          <a:lstStyle/>
          <a:p>
            <a:pPr algn="just"/>
            <a:r>
              <a:rPr lang="en-US" sz="1600" dirty="0" smtClean="0">
                <a:solidFill>
                  <a:srgbClr val="0070C0"/>
                </a:solidFill>
                <a:latin typeface="+mn-lt"/>
              </a:rPr>
              <a:t>Characteristics of License and Permit Bonds</a:t>
            </a:r>
          </a:p>
          <a:p>
            <a:pPr algn="just"/>
            <a:endParaRPr lang="en-US" sz="1600" dirty="0" smtClean="0">
              <a:solidFill>
                <a:srgbClr val="0070C0"/>
              </a:solidFill>
              <a:latin typeface="+mn-lt"/>
            </a:endParaRPr>
          </a:p>
          <a:p>
            <a:pPr marL="342900" indent="-342900" algn="just">
              <a:buFont typeface="Wingdings" pitchFamily="2" charset="2"/>
              <a:buChar char="§"/>
            </a:pPr>
            <a:r>
              <a:rPr lang="en-US" sz="1600" b="0" dirty="0" smtClean="0">
                <a:solidFill>
                  <a:schemeClr val="tx1"/>
                </a:solidFill>
                <a:latin typeface="+mn-lt"/>
              </a:rPr>
              <a:t>Usually written for one-year term, although they can terminate sooner or run indefinitely until canceled, depending on reasons for their use. </a:t>
            </a:r>
          </a:p>
          <a:p>
            <a:pPr marL="342900" indent="-342900" algn="just">
              <a:buFont typeface="Wingdings" pitchFamily="2" charset="2"/>
              <a:buChar char="§"/>
            </a:pPr>
            <a:r>
              <a:rPr lang="en-US" sz="1600" b="0" dirty="0" smtClean="0">
                <a:solidFill>
                  <a:schemeClr val="tx1"/>
                </a:solidFill>
                <a:latin typeface="+mn-lt"/>
              </a:rPr>
              <a:t>As the bonds are statutory, they contain language reflecting the requirements of the underlying statutes</a:t>
            </a:r>
          </a:p>
          <a:p>
            <a:pPr marL="342900" indent="-342900" algn="just">
              <a:buFont typeface="Wingdings" pitchFamily="2" charset="2"/>
              <a:buChar char="§"/>
            </a:pPr>
            <a:r>
              <a:rPr lang="en-US" sz="1600" b="0" dirty="0" smtClean="0">
                <a:solidFill>
                  <a:schemeClr val="tx1"/>
                </a:solidFill>
                <a:latin typeface="+mn-lt"/>
              </a:rPr>
              <a:t>Whether these bonds are cancelable or not depends on the law for which they are issued or the cancellation provision on the bond form. </a:t>
            </a:r>
          </a:p>
        </p:txBody>
      </p:sp>
      <p:sp>
        <p:nvSpPr>
          <p:cNvPr id="6" name="TextBox 5"/>
          <p:cNvSpPr txBox="1"/>
          <p:nvPr/>
        </p:nvSpPr>
        <p:spPr>
          <a:xfrm>
            <a:off x="228600" y="4176963"/>
            <a:ext cx="8763000" cy="1766637"/>
          </a:xfrm>
          <a:prstGeom prst="rect">
            <a:avLst/>
          </a:prstGeom>
          <a:noFill/>
        </p:spPr>
        <p:txBody>
          <a:bodyPr wrap="square" rtlCol="0">
            <a:spAutoFit/>
          </a:bodyPr>
          <a:lstStyle/>
          <a:p>
            <a:pPr algn="l"/>
            <a:r>
              <a:rPr lang="en-US" sz="1600" dirty="0" smtClean="0">
                <a:solidFill>
                  <a:srgbClr val="0070C0"/>
                </a:solidFill>
                <a:latin typeface="+mn-lt"/>
              </a:rPr>
              <a:t>Classifications of License and Permit Bonds</a:t>
            </a:r>
          </a:p>
          <a:p>
            <a:pPr algn="l"/>
            <a:endParaRPr lang="en-US" sz="1600" dirty="0" smtClean="0">
              <a:solidFill>
                <a:srgbClr val="0070C0"/>
              </a:solidFill>
              <a:latin typeface="+mn-lt"/>
            </a:endParaRPr>
          </a:p>
          <a:p>
            <a:pPr marL="342900" indent="-342900" algn="l">
              <a:buFont typeface="Wingdings" pitchFamily="2" charset="2"/>
              <a:buChar char="§"/>
            </a:pPr>
            <a:r>
              <a:rPr lang="en-US" sz="1600" b="0" dirty="0" smtClean="0">
                <a:solidFill>
                  <a:schemeClr val="tx1"/>
                </a:solidFill>
                <a:latin typeface="+mn-lt"/>
              </a:rPr>
              <a:t>Compliance –only bonds</a:t>
            </a:r>
          </a:p>
          <a:p>
            <a:pPr marL="342900" indent="-342900" algn="l">
              <a:buFont typeface="Wingdings" pitchFamily="2" charset="2"/>
              <a:buChar char="§"/>
            </a:pPr>
            <a:r>
              <a:rPr lang="en-US" sz="1600" b="0" dirty="0" smtClean="0">
                <a:solidFill>
                  <a:schemeClr val="tx1"/>
                </a:solidFill>
                <a:latin typeface="+mn-lt"/>
              </a:rPr>
              <a:t>Compliance bonds with third party liability</a:t>
            </a:r>
          </a:p>
          <a:p>
            <a:pPr marL="342900" indent="-342900" algn="l">
              <a:buFont typeface="Wingdings" pitchFamily="2" charset="2"/>
              <a:buChar char="§"/>
            </a:pPr>
            <a:r>
              <a:rPr lang="en-US" sz="1600" b="0" dirty="0" smtClean="0">
                <a:solidFill>
                  <a:schemeClr val="tx1"/>
                </a:solidFill>
                <a:latin typeface="+mn-lt"/>
              </a:rPr>
              <a:t>Forfeiture bonds</a:t>
            </a:r>
          </a:p>
          <a:p>
            <a:pPr marL="342900" indent="-342900" algn="l">
              <a:buFont typeface="Wingdings" pitchFamily="2" charset="2"/>
              <a:buChar char="§"/>
            </a:pPr>
            <a:r>
              <a:rPr lang="en-US" sz="1600" b="0" dirty="0" smtClean="0">
                <a:solidFill>
                  <a:schemeClr val="tx1"/>
                </a:solidFill>
                <a:latin typeface="+mn-lt"/>
              </a:rPr>
              <a:t>Payment of tax or fee bonds</a:t>
            </a:r>
          </a:p>
          <a:p>
            <a:pPr marL="342900" indent="-342900" algn="l">
              <a:buFont typeface="Wingdings" pitchFamily="2" charset="2"/>
              <a:buChar char="§"/>
            </a:pPr>
            <a:r>
              <a:rPr lang="en-US" sz="1600" b="0" dirty="0" smtClean="0">
                <a:solidFill>
                  <a:schemeClr val="tx1"/>
                </a:solidFill>
                <a:latin typeface="+mn-lt"/>
              </a:rPr>
              <a:t>Merchandising and dealer bonds</a:t>
            </a:r>
          </a:p>
          <a:p>
            <a:pPr marL="342900" indent="-342900" algn="l">
              <a:buFont typeface="Wingdings" pitchFamily="2" charset="2"/>
              <a:buChar char="§"/>
            </a:pPr>
            <a:r>
              <a:rPr lang="en-US" sz="1600" b="0" dirty="0" smtClean="0">
                <a:solidFill>
                  <a:schemeClr val="tx1"/>
                </a:solidFill>
                <a:latin typeface="+mn-lt"/>
              </a:rPr>
              <a:t>Reclamation and environmental protection bonds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gemini CIBA Template">
  <a:themeElements>
    <a:clrScheme name="Capgemini CIBA Template 5">
      <a:dk1>
        <a:srgbClr val="333333"/>
      </a:dk1>
      <a:lt1>
        <a:srgbClr val="FFFFFF"/>
      </a:lt1>
      <a:dk2>
        <a:srgbClr val="003366"/>
      </a:dk2>
      <a:lt2>
        <a:srgbClr val="C0C0C0"/>
      </a:lt2>
      <a:accent1>
        <a:srgbClr val="A3DAEB"/>
      </a:accent1>
      <a:accent2>
        <a:srgbClr val="CC0000"/>
      </a:accent2>
      <a:accent3>
        <a:srgbClr val="FFFFFF"/>
      </a:accent3>
      <a:accent4>
        <a:srgbClr val="2A2A2A"/>
      </a:accent4>
      <a:accent5>
        <a:srgbClr val="CEEAF3"/>
      </a:accent5>
      <a:accent6>
        <a:srgbClr val="B90000"/>
      </a:accent6>
      <a:hlink>
        <a:srgbClr val="009BCC"/>
      </a:hlink>
      <a:folHlink>
        <a:srgbClr val="A79993"/>
      </a:folHlink>
    </a:clrScheme>
    <a:fontScheme name="Capgemini CIB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alpha val="30196"/>
          </a:srgbClr>
        </a:solidFill>
        <a:ln w="9525">
          <a:solidFill>
            <a:schemeClr val="tx1"/>
          </a:solidFill>
          <a:round/>
          <a:headEnd/>
          <a:tailEnd/>
        </a:ln>
      </a:spPr>
      <a:bodyPr wrap="none" anchor="ctr"/>
      <a:lstStyle>
        <a:defPPr algn="l" eaLnBrk="1" hangingPunct="1">
          <a:lnSpc>
            <a:spcPct val="100000"/>
          </a:lnSpc>
          <a:defRPr sz="1800" b="0">
            <a:solidFill>
              <a:schemeClr val="tx1"/>
            </a:solidFill>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lg" len="lg"/>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Capgemini CIBA Template 1">
        <a:dk1>
          <a:srgbClr val="C0C0C0"/>
        </a:dk1>
        <a:lt1>
          <a:srgbClr val="FFFFFF"/>
        </a:lt1>
        <a:dk2>
          <a:srgbClr val="003366"/>
        </a:dk2>
        <a:lt2>
          <a:srgbClr val="FFFFFF"/>
        </a:lt2>
        <a:accent1>
          <a:srgbClr val="A3DAEB"/>
        </a:accent1>
        <a:accent2>
          <a:srgbClr val="CFC7C3"/>
        </a:accent2>
        <a:accent3>
          <a:srgbClr val="AAADB8"/>
        </a:accent3>
        <a:accent4>
          <a:srgbClr val="DADADA"/>
        </a:accent4>
        <a:accent5>
          <a:srgbClr val="CEEAF3"/>
        </a:accent5>
        <a:accent6>
          <a:srgbClr val="BBB4B0"/>
        </a:accent6>
        <a:hlink>
          <a:srgbClr val="009BCC"/>
        </a:hlink>
        <a:folHlink>
          <a:srgbClr val="9B8C85"/>
        </a:folHlink>
      </a:clrScheme>
      <a:clrMap bg1="dk2" tx1="lt1" bg2="dk1" tx2="lt2" accent1="accent1" accent2="accent2" accent3="accent3" accent4="accent4" accent5="accent5" accent6="accent6" hlink="hlink" folHlink="folHlink"/>
    </a:extraClrScheme>
    <a:extraClrScheme>
      <a:clrScheme name="Capgemini CIBA Template 2">
        <a:dk1>
          <a:srgbClr val="333333"/>
        </a:dk1>
        <a:lt1>
          <a:srgbClr val="FFFFFF"/>
        </a:lt1>
        <a:dk2>
          <a:srgbClr val="003366"/>
        </a:dk2>
        <a:lt2>
          <a:srgbClr val="C0C0C0"/>
        </a:lt2>
        <a:accent1>
          <a:srgbClr val="A3DAEB"/>
        </a:accent1>
        <a:accent2>
          <a:srgbClr val="CBC3BF"/>
        </a:accent2>
        <a:accent3>
          <a:srgbClr val="FFFFFF"/>
        </a:accent3>
        <a:accent4>
          <a:srgbClr val="2A2A2A"/>
        </a:accent4>
        <a:accent5>
          <a:srgbClr val="CEEAF3"/>
        </a:accent5>
        <a:accent6>
          <a:srgbClr val="B8B0AD"/>
        </a:accent6>
        <a:hlink>
          <a:srgbClr val="009BCC"/>
        </a:hlink>
        <a:folHlink>
          <a:srgbClr val="A79993"/>
        </a:folHlink>
      </a:clrScheme>
      <a:clrMap bg1="lt1" tx1="dk1" bg2="lt2" tx2="dk2" accent1="accent1" accent2="accent2" accent3="accent3" accent4="accent4" accent5="accent5" accent6="accent6" hlink="hlink" folHlink="folHlink"/>
    </a:extraClrScheme>
    <a:extraClrScheme>
      <a:clrScheme name="Capgemini CIBA Template 3">
        <a:dk1>
          <a:srgbClr val="333333"/>
        </a:dk1>
        <a:lt1>
          <a:srgbClr val="FFFFFF"/>
        </a:lt1>
        <a:dk2>
          <a:srgbClr val="003366"/>
        </a:dk2>
        <a:lt2>
          <a:srgbClr val="C0C0C0"/>
        </a:lt2>
        <a:accent1>
          <a:srgbClr val="A3DAEB"/>
        </a:accent1>
        <a:accent2>
          <a:srgbClr val="FF9900"/>
        </a:accent2>
        <a:accent3>
          <a:srgbClr val="FFFFFF"/>
        </a:accent3>
        <a:accent4>
          <a:srgbClr val="2A2A2A"/>
        </a:accent4>
        <a:accent5>
          <a:srgbClr val="CEEAF3"/>
        </a:accent5>
        <a:accent6>
          <a:srgbClr val="E78A00"/>
        </a:accent6>
        <a:hlink>
          <a:srgbClr val="009BCC"/>
        </a:hlink>
        <a:folHlink>
          <a:srgbClr val="A79993"/>
        </a:folHlink>
      </a:clrScheme>
      <a:clrMap bg1="lt1" tx1="dk1" bg2="lt2" tx2="dk2" accent1="accent1" accent2="accent2" accent3="accent3" accent4="accent4" accent5="accent5" accent6="accent6" hlink="hlink" folHlink="folHlink"/>
    </a:extraClrScheme>
    <a:extraClrScheme>
      <a:clrScheme name="Capgemini CIBA Template 4">
        <a:dk1>
          <a:srgbClr val="333333"/>
        </a:dk1>
        <a:lt1>
          <a:srgbClr val="FFFFFF"/>
        </a:lt1>
        <a:dk2>
          <a:srgbClr val="003366"/>
        </a:dk2>
        <a:lt2>
          <a:srgbClr val="C0C0C0"/>
        </a:lt2>
        <a:accent1>
          <a:srgbClr val="A3DAEB"/>
        </a:accent1>
        <a:accent2>
          <a:srgbClr val="990000"/>
        </a:accent2>
        <a:accent3>
          <a:srgbClr val="FFFFFF"/>
        </a:accent3>
        <a:accent4>
          <a:srgbClr val="2A2A2A"/>
        </a:accent4>
        <a:accent5>
          <a:srgbClr val="CEEAF3"/>
        </a:accent5>
        <a:accent6>
          <a:srgbClr val="8A0000"/>
        </a:accent6>
        <a:hlink>
          <a:srgbClr val="009BCC"/>
        </a:hlink>
        <a:folHlink>
          <a:srgbClr val="A79993"/>
        </a:folHlink>
      </a:clrScheme>
      <a:clrMap bg1="lt1" tx1="dk1" bg2="lt2" tx2="dk2" accent1="accent1" accent2="accent2" accent3="accent3" accent4="accent4" accent5="accent5" accent6="accent6" hlink="hlink" folHlink="folHlink"/>
    </a:extraClrScheme>
    <a:extraClrScheme>
      <a:clrScheme name="Capgemini CIBA Template 5">
        <a:dk1>
          <a:srgbClr val="333333"/>
        </a:dk1>
        <a:lt1>
          <a:srgbClr val="FFFFFF"/>
        </a:lt1>
        <a:dk2>
          <a:srgbClr val="003366"/>
        </a:dk2>
        <a:lt2>
          <a:srgbClr val="C0C0C0"/>
        </a:lt2>
        <a:accent1>
          <a:srgbClr val="A3DAEB"/>
        </a:accent1>
        <a:accent2>
          <a:srgbClr val="CC0000"/>
        </a:accent2>
        <a:accent3>
          <a:srgbClr val="FFFFFF"/>
        </a:accent3>
        <a:accent4>
          <a:srgbClr val="2A2A2A"/>
        </a:accent4>
        <a:accent5>
          <a:srgbClr val="CEEAF3"/>
        </a:accent5>
        <a:accent6>
          <a:srgbClr val="B90000"/>
        </a:accent6>
        <a:hlink>
          <a:srgbClr val="009BCC"/>
        </a:hlink>
        <a:folHlink>
          <a:srgbClr val="A7999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lg" len="lg"/>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lg" len="lg"/>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Deck for Regence_New_V_0_2</Template>
  <TotalTime>16692</TotalTime>
  <Words>1269</Words>
  <Application>Microsoft Office PowerPoint</Application>
  <PresentationFormat>On-screen Show (4:3)</PresentationFormat>
  <Paragraphs>180</Paragraphs>
  <Slides>15</Slides>
  <Notes>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Capgemini CIBA Template</vt:lpstr>
      <vt:lpstr>Custom Design</vt:lpstr>
      <vt:lpstr>SURETY BONDS</vt:lpstr>
      <vt:lpstr>Introduction</vt:lpstr>
      <vt:lpstr>Surety Bonds Vs Insurance (Contd.)</vt:lpstr>
      <vt:lpstr>Surety Bonds Vs Insurance (Contd.)</vt:lpstr>
      <vt:lpstr>Other Characteristics of Surety Bonds</vt:lpstr>
      <vt:lpstr>General Types of Surety Bonds</vt:lpstr>
      <vt:lpstr>Contract Bonds</vt:lpstr>
      <vt:lpstr>Contract Bonds (Contd.)</vt:lpstr>
      <vt:lpstr>License and Permit Bonds</vt:lpstr>
      <vt:lpstr>Public Official Bonds</vt:lpstr>
      <vt:lpstr>Court Bonds</vt:lpstr>
      <vt:lpstr>Miscellaneous Bonds</vt:lpstr>
      <vt:lpstr>Key Terms &amp; Phrases (Recap)</vt:lpstr>
      <vt:lpstr>Questions</vt:lpstr>
      <vt:lpstr>Slide 15</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Capgemini</dc:creator>
  <cp:lastModifiedBy>Mohiyuddin Imran Shaik</cp:lastModifiedBy>
  <cp:revision>669</cp:revision>
  <dcterms:created xsi:type="dcterms:W3CDTF">2007-06-25T07:00:42Z</dcterms:created>
  <dcterms:modified xsi:type="dcterms:W3CDTF">2012-01-06T10:26:29Z</dcterms:modified>
</cp:coreProperties>
</file>