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33"/>
  </p:notesMasterIdLst>
  <p:handoutMasterIdLst>
    <p:handoutMasterId r:id="rId34"/>
  </p:handoutMasterIdLst>
  <p:sldIdLst>
    <p:sldId id="289" r:id="rId5"/>
    <p:sldId id="288" r:id="rId6"/>
    <p:sldId id="276" r:id="rId7"/>
    <p:sldId id="290" r:id="rId8"/>
    <p:sldId id="305" r:id="rId9"/>
    <p:sldId id="306" r:id="rId10"/>
    <p:sldId id="291" r:id="rId11"/>
    <p:sldId id="300" r:id="rId12"/>
    <p:sldId id="292" r:id="rId13"/>
    <p:sldId id="295" r:id="rId14"/>
    <p:sldId id="296" r:id="rId15"/>
    <p:sldId id="283" r:id="rId16"/>
    <p:sldId id="297" r:id="rId17"/>
    <p:sldId id="257" r:id="rId18"/>
    <p:sldId id="264" r:id="rId19"/>
    <p:sldId id="265" r:id="rId20"/>
    <p:sldId id="268" r:id="rId21"/>
    <p:sldId id="263" r:id="rId22"/>
    <p:sldId id="266" r:id="rId23"/>
    <p:sldId id="301" r:id="rId24"/>
    <p:sldId id="302" r:id="rId25"/>
    <p:sldId id="293" r:id="rId26"/>
    <p:sldId id="303" r:id="rId27"/>
    <p:sldId id="304" r:id="rId28"/>
    <p:sldId id="294" r:id="rId29"/>
    <p:sldId id="298" r:id="rId30"/>
    <p:sldId id="299" r:id="rId31"/>
    <p:sldId id="2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9186D-6E9B-475A-9228-3F404C24B85A}" v="40" dt="2024-05-30T04:05:36.359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I%20GF63\Downloads\label_api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label_api!$G$2:$G$7</c:f>
              <c:strCache>
                <c:ptCount val="6"/>
                <c:pt idx="0">
                  <c:v>adware</c:v>
                </c:pt>
                <c:pt idx="1">
                  <c:v>backdoor</c:v>
                </c:pt>
                <c:pt idx="2">
                  <c:v>worm</c:v>
                </c:pt>
                <c:pt idx="3">
                  <c:v>keylogger</c:v>
                </c:pt>
                <c:pt idx="4">
                  <c:v>trojan</c:v>
                </c:pt>
                <c:pt idx="5">
                  <c:v>ransomeware</c:v>
                </c:pt>
              </c:strCache>
            </c:strRef>
          </c:cat>
          <c:val>
            <c:numRef>
              <c:f>label_api!$H$2:$H$7</c:f>
              <c:numCache>
                <c:formatCode>General</c:formatCode>
                <c:ptCount val="6"/>
                <c:pt idx="0">
                  <c:v>44</c:v>
                </c:pt>
                <c:pt idx="1">
                  <c:v>147</c:v>
                </c:pt>
                <c:pt idx="2">
                  <c:v>31</c:v>
                </c:pt>
                <c:pt idx="3">
                  <c:v>25</c:v>
                </c:pt>
                <c:pt idx="4">
                  <c:v>31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BA-4DA6-8C2C-DE8115B47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7823055"/>
        <c:axId val="1717823535"/>
      </c:barChart>
      <c:catAx>
        <c:axId val="171782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823535"/>
        <c:crosses val="autoZero"/>
        <c:auto val="1"/>
        <c:lblAlgn val="ctr"/>
        <c:lblOffset val="100"/>
        <c:noMultiLvlLbl val="0"/>
      </c:catAx>
      <c:valAx>
        <c:axId val="171782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7823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wareSamples/Malware-Feed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Nguồn mã độc 2c4bab3df593ba1d36894e3d911de51d76972b6504d94be22d659cff1325822e  em lấy từ </a:t>
            </a:r>
            <a:r>
              <a:rPr lang="en-US" dirty="0" err="1">
                <a:hlinkClick r:id="rId3"/>
              </a:rPr>
              <a:t>MalwareSamples</a:t>
            </a:r>
            <a:r>
              <a:rPr lang="en-US" dirty="0">
                <a:hlinkClick r:id="rId3"/>
              </a:rPr>
              <a:t>/Malware-Feed: Bringing you the best of the worst files on the Internet. (github.com)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1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effectLst/>
              </a:rPr>
              <a:t>Malware Sample Exchange</a:t>
            </a:r>
            <a:r>
              <a:rPr lang="en-US" dirty="0">
                <a:effectLst/>
              </a:rPr>
              <a:t> (no date) </a:t>
            </a:r>
            <a:r>
              <a:rPr lang="en-US" i="1" dirty="0" err="1">
                <a:effectLst/>
              </a:rPr>
              <a:t>MalwareBazaar</a:t>
            </a:r>
            <a:r>
              <a:rPr lang="en-US" dirty="0">
                <a:effectLst/>
              </a:rPr>
              <a:t>. Available at: https://bazaar.abuse.ch/ (Accessed: 30 May 2024).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2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2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Dữ liệu 3 mô hình nhánh phụ sẽ được huấn luyện riêng lẽ và kết quả sẽ là tham số đầu vào khi cho vào mô hình tổng quát -&gt; Tăng tốc độ máy học giảm thời gian huấn luyện.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1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ithcm-my.sharepoint.com/:v:/g/personal/20521143_ms_uit_edu_vn/EcAeUZCPBv1NofwwKsVCazUBzmR2a37kE5Urwth13COf4Q?nav=eyJyZWZlcnJhbEluZm8iOnsicmVmZXJyYWxBcHAiOiJTdHJlYW1XZWJBcHAiLCJyZWZlcnJhbFZpZXciOiJTaGFyZURpYWxvZy1MaW5rIiwicmVmZXJyYWxBcHBQbGF0Zm9ybSI6IldlYiIsInJlZmVycmFsTW9kZSI6InZpZXcifX0%3D&amp;e=Raaoy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114800" algn="l"/>
              </a:tabLst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chế hoạt động mã độc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u="sng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 G23</a:t>
            </a:r>
            <a:br>
              <a:rPr lang="en-US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1400" dirty="0" err="1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NT230.O21.ANTT</a:t>
            </a:r>
            <a:br>
              <a:rPr lang="en-US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81A6-4FEB-1816-CD2A-4D34ACB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88849"/>
            <a:ext cx="9906000" cy="1021080"/>
          </a:xfrm>
        </p:spPr>
        <p:txBody>
          <a:bodyPr>
            <a:normAutofit fontScale="90000"/>
          </a:bodyPr>
          <a:lstStyle/>
          <a:p>
            <a:r>
              <a:rPr lang="vi-VN" sz="4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 hình thu thập Mẫu dữ  liệu từ tệp tin mã độc : </a:t>
            </a:r>
            <a:b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77A001-7978-4DDE-D6DF-352474422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374484"/>
            <a:ext cx="8553450" cy="47946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68D0A2-B629-100A-F4B4-8B936E4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81A6-4FEB-1816-CD2A-4D34ACB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88849"/>
            <a:ext cx="9906000" cy="1021080"/>
          </a:xfrm>
        </p:spPr>
        <p:txBody>
          <a:bodyPr>
            <a:normAutofit fontScale="90000"/>
          </a:bodyPr>
          <a:lstStyle/>
          <a:p>
            <a:r>
              <a:rPr lang="vi-VN" sz="4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tổng quan về mẫu dữ liệu tự thu thập</a:t>
            </a:r>
            <a:b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015AFB-8955-8E8F-E6DD-6B94A830F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60563"/>
              </p:ext>
            </p:extLst>
          </p:nvPr>
        </p:nvGraphicFramePr>
        <p:xfrm>
          <a:off x="1143000" y="1524001"/>
          <a:ext cx="9906000" cy="464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6C7A-C680-FDC5-AFDB-CE6D486A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8276400" cy="3354992"/>
          </a:xfrm>
          <a:noFill/>
        </p:spPr>
        <p:txBody>
          <a:bodyPr>
            <a:noAutofit/>
          </a:bodyPr>
          <a:lstStyle/>
          <a:p>
            <a:r>
              <a:rPr lang="vi-VN" dirty="0"/>
              <a:t>Các đặc tính  mô hình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endParaRPr lang="en-US" dirty="0"/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CEBA-6840-AE80-76B9-1880D0CE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5195"/>
            <a:ext cx="9831107" cy="1505493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tính cho mô hình học máy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9D64E-4CCF-6A07-10EE-4A5ED0517B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A931D-3E00-7451-D190-86119A3A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690688"/>
            <a:ext cx="10399776" cy="4629387"/>
          </a:xfrm>
        </p:spPr>
        <p:txBody>
          <a:bodyPr>
            <a:noAutofit/>
          </a:bodyPr>
          <a:lstStyle/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code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chuỗi các bytecode của mẫu mã độc.</a:t>
            </a:r>
          </a:p>
          <a:p>
            <a:pPr lvl="1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lý: được chuyển thành số duy nhất. Ví dụ A, B, C sẽ thành 10, 11, 12.</a:t>
            </a:r>
          </a:p>
          <a:p>
            <a:pPr lvl="1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Lấy tối đa là 2 triệu bytecode cho mỗi mẫu mã độc, nếu số bytecode nhỏ hơn sẽ được padding.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API: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chuỗi các lời gọi API</a:t>
            </a:r>
          </a:p>
          <a:p>
            <a:pPr lvl="1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lời gọi hệ thống sẽ gán là 1 nếu được sử dụng, 0 là không sử dụng trong mẫu mã độc</a:t>
            </a:r>
          </a:p>
          <a:p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Chuỗi các mã lệnh hợp ngữ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(Chỉ sử dụng instrucion mnemonic): ví dụ add, jmp, call, v.v</a:t>
            </a:r>
          </a:p>
          <a:p>
            <a:pPr marL="457200" lvl="1" indent="0"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lý: Được ánh xạ thành số duy nhất. Và lấy tối đa 50000 lệnh, nếu nhỏ hơn sẽ được padding.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167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triển khai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			         bytecode        		  instruction mnemonic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BB9408-BE18-4DE1-F56F-861FFA58A266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916805" y="2021867"/>
            <a:ext cx="2950345" cy="4068763"/>
          </a:xfrm>
          <a:solidFill>
            <a:schemeClr val="bg1"/>
          </a:solidFill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ED213A-8967-58F8-24C0-32655EA900C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>
          <a:xfrm>
            <a:off x="3867150" y="2071027"/>
            <a:ext cx="3790949" cy="4068763"/>
          </a:xfrm>
          <a:solidFill>
            <a:schemeClr val="bg1"/>
          </a:solidFill>
        </p:spPr>
      </p:pic>
      <p:pic>
        <p:nvPicPr>
          <p:cNvPr id="9" name="Picture 8" descr="A diagram of a process&#10;&#10;Description automatically generated">
            <a:extLst>
              <a:ext uri="{FF2B5EF4-FFF2-40B4-BE49-F238E27FC236}">
                <a16:creationId xmlns:a16="http://schemas.microsoft.com/office/drawing/2014/main" id="{E6D12E85-68E2-B74C-2AE8-4842F7051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555" y="2106930"/>
            <a:ext cx="4427220" cy="40328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77A91-5B98-184A-14AE-96D80ED9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vi-VN" dirty="0"/>
              <a:t>Mô hình tổng quát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diagram of a complex component&#10;&#10;Description automatically generated">
            <a:extLst>
              <a:ext uri="{FF2B5EF4-FFF2-40B4-BE49-F238E27FC236}">
                <a16:creationId xmlns:a16="http://schemas.microsoft.com/office/drawing/2014/main" id="{6662914F-4B95-0C86-C43D-0DD69450065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377190" y="1738894"/>
            <a:ext cx="10293858" cy="44075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F2485-38A2-731A-120B-2B97F5B3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3245101-3922-E87A-84DB-58B4F0CFA2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492072" y="1990360"/>
            <a:ext cx="7059592" cy="4279644"/>
          </a:xfrm>
        </p:spPr>
        <p:txBody>
          <a:bodyPr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thực hiện demo  loại mã độc backdoor có sha256 là 2c4bab3df593ba1d36894e3d911de51d76972b6504d94be22d659cff1325822e </a:t>
            </a: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BA8A34-F636-F1EA-4038-5696A28B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cách chiết xuất đặc tính từ file mã độc thực thi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174CC6-E818-BF81-DB0E-A8F363165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7059"/>
            <a:ext cx="7245096" cy="3986246"/>
          </a:xfrm>
        </p:spPr>
        <p:txBody>
          <a:bodyPr/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triết xuất 3 đặc tính là :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Chuỗi bytecode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Chuỗi mnemonic opcode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Các lời gọi API window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985F523-EAEA-FF1E-7217-18A53A66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32" y="5191560"/>
            <a:ext cx="1219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DEMO triết xuất đặc tính từ tệp tin mã độc .webm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A9C983-4888-BDC0-0CDA-32DBD36C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đánh 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vi-VN" sz="24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2400" kern="1400" dirty="0">
              <a:solidFill>
                <a:srgbClr val="2121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vi-VN" sz="24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Precicion</a:t>
            </a:r>
            <a:endParaRPr lang="en-US" sz="2400" kern="1400" dirty="0">
              <a:solidFill>
                <a:srgbClr val="2121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vi-VN" sz="24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n-US" sz="2400" kern="1400" dirty="0">
              <a:solidFill>
                <a:srgbClr val="2121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vi-VN" sz="24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vi-VN" sz="2400" kern="1400" dirty="0">
                <a:solidFill>
                  <a:srgbClr val="2121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sz="2400" kern="1400" dirty="0">
              <a:solidFill>
                <a:srgbClr val="2121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41D65-B2DD-DCA6-84AE-B280552A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vi-VN" dirty="0"/>
              <a:t>Kết quả trên tập dữ liệu microsoft malware classification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249680" y="1987670"/>
            <a:ext cx="6974711" cy="42976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biểu đồ đánh giá kết quả cho phân loại dữ liệu.</a:t>
            </a:r>
          </a:p>
          <a:p>
            <a:pPr marL="457200" lvl="1" indent="0">
              <a:buNone/>
            </a:pPr>
            <a:endParaRPr lang="vi-VN" dirty="0"/>
          </a:p>
          <a:p>
            <a:pPr marL="457200" lvl="1" indent="0">
              <a:buNone/>
            </a:pPr>
            <a:endParaRPr lang="vi-VN" dirty="0"/>
          </a:p>
          <a:p>
            <a:pPr lvl="1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33F336-4D6F-6964-297F-1E80F1641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2797733"/>
              </p:ext>
            </p:extLst>
          </p:nvPr>
        </p:nvGraphicFramePr>
        <p:xfrm>
          <a:off x="1249680" y="2058664"/>
          <a:ext cx="9476233" cy="36576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764232">
                  <a:extLst>
                    <a:ext uri="{9D8B030D-6E8A-4147-A177-3AD203B41FA5}">
                      <a16:colId xmlns:a16="http://schemas.microsoft.com/office/drawing/2014/main" val="1409979485"/>
                    </a:ext>
                  </a:extLst>
                </a:gridCol>
                <a:gridCol w="1679519">
                  <a:extLst>
                    <a:ext uri="{9D8B030D-6E8A-4147-A177-3AD203B41FA5}">
                      <a16:colId xmlns:a16="http://schemas.microsoft.com/office/drawing/2014/main" val="3572473247"/>
                    </a:ext>
                  </a:extLst>
                </a:gridCol>
                <a:gridCol w="1821367">
                  <a:extLst>
                    <a:ext uri="{9D8B030D-6E8A-4147-A177-3AD203B41FA5}">
                      <a16:colId xmlns:a16="http://schemas.microsoft.com/office/drawing/2014/main" val="1558051201"/>
                    </a:ext>
                  </a:extLst>
                </a:gridCol>
                <a:gridCol w="1403705">
                  <a:extLst>
                    <a:ext uri="{9D8B030D-6E8A-4147-A177-3AD203B41FA5}">
                      <a16:colId xmlns:a16="http://schemas.microsoft.com/office/drawing/2014/main" val="432013991"/>
                    </a:ext>
                  </a:extLst>
                </a:gridCol>
                <a:gridCol w="1403705">
                  <a:extLst>
                    <a:ext uri="{9D8B030D-6E8A-4147-A177-3AD203B41FA5}">
                      <a16:colId xmlns:a16="http://schemas.microsoft.com/office/drawing/2014/main" val="2520598737"/>
                    </a:ext>
                  </a:extLst>
                </a:gridCol>
                <a:gridCol w="1403705">
                  <a:extLst>
                    <a:ext uri="{9D8B030D-6E8A-4147-A177-3AD203B41FA5}">
                      <a16:colId xmlns:a16="http://schemas.microsoft.com/office/drawing/2014/main" val="3608103289"/>
                    </a:ext>
                  </a:extLst>
                </a:gridCol>
              </a:tblGrid>
              <a:tr h="12442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hình dựa trên đặc tính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mất mát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trung bình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trung bình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trung bình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extLst>
                  <a:ext uri="{0D108BD9-81ED-4DB2-BD59-A6C34878D82A}">
                    <a16:rowId xmlns:a16="http://schemas.microsoft.com/office/drawing/2014/main" val="3902242407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  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.93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.93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.93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extLst>
                  <a:ext uri="{0D108BD9-81ED-4DB2-BD59-A6C34878D82A}">
                    <a16:rowId xmlns:a16="http://schemas.microsoft.com/office/drawing/2014/main" val="2565796554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0.312  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0.91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.76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extLst>
                  <a:ext uri="{0D108BD9-81ED-4DB2-BD59-A6C34878D82A}">
                    <a16:rowId xmlns:a16="http://schemas.microsoft.com/office/drawing/2014/main" val="2307633120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Opcodes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0.138  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0.968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.93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.93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extLst>
                  <a:ext uri="{0D108BD9-81ED-4DB2-BD59-A6C34878D82A}">
                    <a16:rowId xmlns:a16="http://schemas.microsoft.com/office/drawing/2014/main" val="4258522864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HYDRA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vi-VN" sz="3000" kern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3000" kern="1400" dirty="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85" marR="38585" marT="0" marB="0"/>
                </a:tc>
                <a:extLst>
                  <a:ext uri="{0D108BD9-81ED-4DB2-BD59-A6C34878D82A}">
                    <a16:rowId xmlns:a16="http://schemas.microsoft.com/office/drawing/2014/main" val="243037976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322F-DF33-6A71-A588-9DFA9E63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509286"/>
            <a:ext cx="5146104" cy="5617194"/>
          </a:xfrm>
          <a:noFill/>
        </p:spPr>
        <p:txBody>
          <a:bodyPr anchor="ctr"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 đề tài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Giới thiệu về tập dữ liệu sử dụng và mô hình thu thập dữ liệu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Các đặc tính cho học sâu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Các mô hình học sâu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 cách chiết xuất các đặc tính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Kết quả huấn luyện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5D75-7EC9-EFA5-1F57-41A3A8F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3EDE-049D-BE47-3C8A-DA18EB04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6" y="835153"/>
            <a:ext cx="9906000" cy="1382156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tập dataset microsoft malware classfication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7CBA-239D-4870-6B5D-AE74B83F2EB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99845" y="2338308"/>
            <a:ext cx="5096155" cy="4297679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confusion matrix của mô hình đặc tính API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1293D4-160E-1603-209D-09A186DF2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90"/>
          <a:stretch/>
        </p:blipFill>
        <p:spPr bwMode="auto">
          <a:xfrm>
            <a:off x="1106424" y="3146717"/>
            <a:ext cx="4668285" cy="3142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3ECDD7-7A7E-B6A3-97A0-19CF3D64D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r="36682" b="4580"/>
          <a:stretch/>
        </p:blipFill>
        <p:spPr bwMode="auto">
          <a:xfrm>
            <a:off x="7020363" y="3146718"/>
            <a:ext cx="4435810" cy="31421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ACD964-BD34-4604-40F4-1C354F02C4DF}"/>
              </a:ext>
            </a:extLst>
          </p:cNvPr>
          <p:cNvSpPr txBox="1">
            <a:spLocks/>
          </p:cNvSpPr>
          <p:nvPr/>
        </p:nvSpPr>
        <p:spPr>
          <a:xfrm>
            <a:off x="6952585" y="2332213"/>
            <a:ext cx="4861463" cy="429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confusion matrix của mô hình đặc tính chuỗi bytecode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8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3EDE-049D-BE47-3C8A-DA18EB04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373" y="733102"/>
            <a:ext cx="10008296" cy="1456775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tập dataset microsoft malware classfication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7CBA-239D-4870-6B5D-AE74B83F2EB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53614" y="2200603"/>
            <a:ext cx="5254001" cy="4529701"/>
          </a:xfrm>
        </p:spPr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confusion matrix của mô hình đặc tính chuỗi mnemonic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ACD964-BD34-4604-40F4-1C354F02C4DF}"/>
              </a:ext>
            </a:extLst>
          </p:cNvPr>
          <p:cNvSpPr txBox="1">
            <a:spLocks/>
          </p:cNvSpPr>
          <p:nvPr/>
        </p:nvSpPr>
        <p:spPr>
          <a:xfrm>
            <a:off x="6630767" y="2215110"/>
            <a:ext cx="5561233" cy="452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confusion matrix của mô hình kết hợp 3 đặc tính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82063C-93AD-5FF9-F8F2-65A583D5D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600" y="3056901"/>
            <a:ext cx="5142015" cy="306799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694653-33C2-074A-6832-CF7F60EA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7264" y="2029968"/>
            <a:ext cx="3472206" cy="4529702"/>
          </a:xfrm>
        </p:spPr>
        <p:txBody>
          <a:bodyPr>
            <a:norm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815059F-82E0-8CAC-FDF7-30F7830FF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8" b="8130"/>
          <a:stretch/>
        </p:blipFill>
        <p:spPr bwMode="auto">
          <a:xfrm>
            <a:off x="6759207" y="2997952"/>
            <a:ext cx="5152939" cy="33050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6342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vi-VN" dirty="0"/>
              <a:t>Kết quả trên tập dữ liệu thu thập trên tệp tin thực thi(Tập train)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249680" y="1987670"/>
            <a:ext cx="6974711" cy="429767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biểu đồ đánh giá kết quả cho phân loại dữ liệu.</a:t>
            </a:r>
          </a:p>
          <a:p>
            <a:pPr marL="457200" lvl="1" indent="0">
              <a:buNone/>
            </a:pPr>
            <a:endParaRPr lang="vi-VN" dirty="0"/>
          </a:p>
          <a:p>
            <a:pPr marL="457200" lvl="1" indent="0">
              <a:buNone/>
            </a:pPr>
            <a:endParaRPr lang="vi-VN" dirty="0"/>
          </a:p>
          <a:p>
            <a:pPr lvl="1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33F336-4D6F-6964-297F-1E80F1641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654185"/>
              </p:ext>
            </p:extLst>
          </p:nvPr>
        </p:nvGraphicFramePr>
        <p:xfrm>
          <a:off x="1249680" y="2058664"/>
          <a:ext cx="9476233" cy="307301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764232">
                  <a:extLst>
                    <a:ext uri="{9D8B030D-6E8A-4147-A177-3AD203B41FA5}">
                      <a16:colId xmlns:a16="http://schemas.microsoft.com/office/drawing/2014/main" val="1409979485"/>
                    </a:ext>
                  </a:extLst>
                </a:gridCol>
                <a:gridCol w="1679519">
                  <a:extLst>
                    <a:ext uri="{9D8B030D-6E8A-4147-A177-3AD203B41FA5}">
                      <a16:colId xmlns:a16="http://schemas.microsoft.com/office/drawing/2014/main" val="3572473247"/>
                    </a:ext>
                  </a:extLst>
                </a:gridCol>
                <a:gridCol w="1821367">
                  <a:extLst>
                    <a:ext uri="{9D8B030D-6E8A-4147-A177-3AD203B41FA5}">
                      <a16:colId xmlns:a16="http://schemas.microsoft.com/office/drawing/2014/main" val="1558051201"/>
                    </a:ext>
                  </a:extLst>
                </a:gridCol>
                <a:gridCol w="1403705">
                  <a:extLst>
                    <a:ext uri="{9D8B030D-6E8A-4147-A177-3AD203B41FA5}">
                      <a16:colId xmlns:a16="http://schemas.microsoft.com/office/drawing/2014/main" val="432013991"/>
                    </a:ext>
                  </a:extLst>
                </a:gridCol>
                <a:gridCol w="1403705">
                  <a:extLst>
                    <a:ext uri="{9D8B030D-6E8A-4147-A177-3AD203B41FA5}">
                      <a16:colId xmlns:a16="http://schemas.microsoft.com/office/drawing/2014/main" val="2520598737"/>
                    </a:ext>
                  </a:extLst>
                </a:gridCol>
                <a:gridCol w="1403705">
                  <a:extLst>
                    <a:ext uri="{9D8B030D-6E8A-4147-A177-3AD203B41FA5}">
                      <a16:colId xmlns:a16="http://schemas.microsoft.com/office/drawing/2014/main" val="3608103289"/>
                    </a:ext>
                  </a:extLst>
                </a:gridCol>
              </a:tblGrid>
              <a:tr h="12442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 dirty="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Mô hình đặc tính</a:t>
                      </a:r>
                      <a:endParaRPr lang="en-US" sz="3000" kern="1400" dirty="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 dirty="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mất mát</a:t>
                      </a:r>
                      <a:endParaRPr lang="en-US" sz="3000" kern="1400" dirty="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2242407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9410" algn="l"/>
                        </a:tabLs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Opcodes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796554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633120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Bytes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522864"/>
                  </a:ext>
                </a:extLst>
              </a:tr>
              <a:tr h="311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HYDRA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 dirty="0">
                          <a:solidFill>
                            <a:srgbClr val="2121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3000" kern="1400" dirty="0">
                        <a:solidFill>
                          <a:srgbClr val="212120"/>
                        </a:solidFill>
                        <a:effectLst/>
                        <a:latin typeface="UTM Neo Sans Intel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03797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B630C-2B2D-7173-84EF-5E5C999F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7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54EB-7129-31FC-E0AD-F63E1064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28B9-CF57-7BD8-4A04-1D85A421C97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08058-0729-E9D5-B82D-D849077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41999F-227F-0E4B-C846-B07E2F6E5205}"/>
              </a:ext>
            </a:extLst>
          </p:cNvPr>
          <p:cNvSpPr txBox="1">
            <a:spLocks/>
          </p:cNvSpPr>
          <p:nvPr/>
        </p:nvSpPr>
        <p:spPr>
          <a:xfrm>
            <a:off x="1143000" y="458782"/>
            <a:ext cx="10008296" cy="1456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tập dataset tự thu thập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9E415F-9602-D972-ECA0-ECFA13544C32}"/>
              </a:ext>
            </a:extLst>
          </p:cNvPr>
          <p:cNvSpPr txBox="1">
            <a:spLocks/>
          </p:cNvSpPr>
          <p:nvPr/>
        </p:nvSpPr>
        <p:spPr>
          <a:xfrm>
            <a:off x="1210241" y="1926283"/>
            <a:ext cx="5254001" cy="452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confusion matrix của mô hình đặc tính chuỗi mnemonic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D1D489-B22F-4697-F667-4475180D49AC}"/>
              </a:ext>
            </a:extLst>
          </p:cNvPr>
          <p:cNvSpPr txBox="1">
            <a:spLocks/>
          </p:cNvSpPr>
          <p:nvPr/>
        </p:nvSpPr>
        <p:spPr>
          <a:xfrm>
            <a:off x="6787394" y="1940790"/>
            <a:ext cx="5561233" cy="452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confusion matrix của mô hình đặc tính API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9B51F0A-4921-DBC1-26FD-6868BABD1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r="28084" b="382"/>
          <a:stretch/>
        </p:blipFill>
        <p:spPr bwMode="auto">
          <a:xfrm>
            <a:off x="963857" y="2820458"/>
            <a:ext cx="5258691" cy="31113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613946F-509C-3EC9-279B-BB7C28DCC1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3" r="1425"/>
          <a:stretch/>
        </p:blipFill>
        <p:spPr bwMode="auto">
          <a:xfrm>
            <a:off x="6995160" y="2758969"/>
            <a:ext cx="4476151" cy="3234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201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54EB-7129-31FC-E0AD-F63E1064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28B9-CF57-7BD8-4A04-1D85A421C97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08058-0729-E9D5-B82D-D849077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41999F-227F-0E4B-C846-B07E2F6E5205}"/>
              </a:ext>
            </a:extLst>
          </p:cNvPr>
          <p:cNvSpPr txBox="1">
            <a:spLocks/>
          </p:cNvSpPr>
          <p:nvPr/>
        </p:nvSpPr>
        <p:spPr>
          <a:xfrm>
            <a:off x="1143000" y="458782"/>
            <a:ext cx="10008296" cy="14567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tập dataset tự thu thập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9E415F-9602-D972-ECA0-ECFA13544C32}"/>
              </a:ext>
            </a:extLst>
          </p:cNvPr>
          <p:cNvSpPr txBox="1">
            <a:spLocks/>
          </p:cNvSpPr>
          <p:nvPr/>
        </p:nvSpPr>
        <p:spPr>
          <a:xfrm>
            <a:off x="1210241" y="1926283"/>
            <a:ext cx="5254001" cy="452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confusion matrix của mô hình đặc tính chuỗi Byte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D1D489-B22F-4697-F667-4475180D49AC}"/>
              </a:ext>
            </a:extLst>
          </p:cNvPr>
          <p:cNvSpPr txBox="1">
            <a:spLocks/>
          </p:cNvSpPr>
          <p:nvPr/>
        </p:nvSpPr>
        <p:spPr>
          <a:xfrm>
            <a:off x="6787394" y="1940790"/>
            <a:ext cx="5561233" cy="452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confusion matrix của mô hình kết hợp 3 đặc tính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FF0F91-76C7-C5D1-7B65-9446B7A6E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" t="1291" r="25931" b="-3701"/>
          <a:stretch/>
        </p:blipFill>
        <p:spPr bwMode="auto">
          <a:xfrm>
            <a:off x="1351178" y="2759550"/>
            <a:ext cx="4744822" cy="28921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F2B8F10-B8E6-5128-6947-2944E9F2A9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49" y="2774604"/>
            <a:ext cx="4589028" cy="28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7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3B11-B248-7790-528A-B174D830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trên tập dữ liệu thu thập trên tệp tin thực thi(Tập test)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E2ADF6-A0DA-FF11-4BD1-B48CA515BD88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812853949"/>
              </p:ext>
            </p:extLst>
          </p:nvPr>
        </p:nvGraphicFramePr>
        <p:xfrm>
          <a:off x="1030224" y="1987670"/>
          <a:ext cx="9906000" cy="433692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006338">
                  <a:extLst>
                    <a:ext uri="{9D8B030D-6E8A-4147-A177-3AD203B41FA5}">
                      <a16:colId xmlns:a16="http://schemas.microsoft.com/office/drawing/2014/main" val="1116647925"/>
                    </a:ext>
                  </a:extLst>
                </a:gridCol>
                <a:gridCol w="1542698">
                  <a:extLst>
                    <a:ext uri="{9D8B030D-6E8A-4147-A177-3AD203B41FA5}">
                      <a16:colId xmlns:a16="http://schemas.microsoft.com/office/drawing/2014/main" val="1920070906"/>
                    </a:ext>
                  </a:extLst>
                </a:gridCol>
                <a:gridCol w="1611474">
                  <a:extLst>
                    <a:ext uri="{9D8B030D-6E8A-4147-A177-3AD203B41FA5}">
                      <a16:colId xmlns:a16="http://schemas.microsoft.com/office/drawing/2014/main" val="3498684190"/>
                    </a:ext>
                  </a:extLst>
                </a:gridCol>
                <a:gridCol w="1607917">
                  <a:extLst>
                    <a:ext uri="{9D8B030D-6E8A-4147-A177-3AD203B41FA5}">
                      <a16:colId xmlns:a16="http://schemas.microsoft.com/office/drawing/2014/main" val="1967450012"/>
                    </a:ext>
                  </a:extLst>
                </a:gridCol>
                <a:gridCol w="1574715">
                  <a:extLst>
                    <a:ext uri="{9D8B030D-6E8A-4147-A177-3AD203B41FA5}">
                      <a16:colId xmlns:a16="http://schemas.microsoft.com/office/drawing/2014/main" val="2787645927"/>
                    </a:ext>
                  </a:extLst>
                </a:gridCol>
                <a:gridCol w="1562858">
                  <a:extLst>
                    <a:ext uri="{9D8B030D-6E8A-4147-A177-3AD203B41FA5}">
                      <a16:colId xmlns:a16="http://schemas.microsoft.com/office/drawing/2014/main" val="1214318865"/>
                    </a:ext>
                  </a:extLst>
                </a:gridCol>
              </a:tblGrid>
              <a:tr h="1858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hình đặc tính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mất mát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3000" kern="1400" dirty="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341322"/>
                  </a:ext>
                </a:extLst>
              </a:tr>
              <a:tr h="6195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9410" algn="l"/>
                        </a:tabLst>
                      </a:pPr>
                      <a:r>
                        <a:rPr lang="vi-VN" sz="3000" kern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Opcodes</a:t>
                      </a:r>
                      <a:endParaRPr lang="en-US" sz="3000" kern="1400" dirty="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324061"/>
                  </a:ext>
                </a:extLst>
              </a:tr>
              <a:tr h="6195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0.615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647448"/>
                  </a:ext>
                </a:extLst>
              </a:tr>
              <a:tr h="6195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7007891"/>
                  </a:ext>
                </a:extLst>
              </a:tr>
              <a:tr h="6195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HYDRA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0.615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sz="3000" kern="140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3000" kern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3000" kern="1400" dirty="0">
                        <a:solidFill>
                          <a:srgbClr val="21212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375000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CB1C-35A7-AC94-53DA-C1359BB443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C19B-6834-2369-9AAF-9D8C900F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53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88A4-DC5A-68E4-E9B3-EAEA2A91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E91E-AC2E-890A-6B7A-EE17B3AC484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tập dữ liệu microsoft malware classification thì mô hình HYDRA đạt kết quả tốt nhất về accuracy, precision, recall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tập dữ liệu tự thu thập thì mô hình HYDRA cũng đạt kết quả tương tự.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tính Bytes, opcode và API là hiệu quả để phân loại các mã độc.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điểm: phương pháp học giám sát nên cần mẫu mã độc đã phân loại để huấn luyện</a:t>
            </a: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25C4-98B7-F5B7-259B-EE701D5076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7B935-769F-0434-54C0-8ACA1708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B1F7-BA57-DC23-190D-472DC96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3045-BF70-56F3-DA4C-04EEE0A9377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toàn bộ code và dataset: https://drive.google.com/drive/folders/1_86OHLXP4-WkbGf1VDpIN_5G4q79Un4c?usp=sharing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21F74-C6FC-6A06-0596-D03001CED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55DC2-8356-0816-F9FA-322A421F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C6CEA-36D3-43BA-8257-6CA67C80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882" y="1779151"/>
            <a:ext cx="3669918" cy="34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008" y="846439"/>
            <a:ext cx="7555992" cy="3526778"/>
          </a:xfrm>
          <a:noFill/>
        </p:spPr>
        <p:txBody>
          <a:bodyPr anchor="b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các thầy và các bạn đã lắng nghe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3CC1-8EBB-331E-1B6C-AE84F656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64421"/>
          </a:xfrm>
        </p:spPr>
        <p:txBody>
          <a:bodyPr>
            <a:norm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vi-VN" sz="3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 đồ án tiếng anh: </a:t>
            </a:r>
            <a:r>
              <a:rPr lang="en-US" sz="3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HYDRA: A multimodal deep learning framework for malware classification</a:t>
            </a:r>
            <a:br>
              <a:rPr lang="en-US" sz="3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 việt: HYDRA áp dụng nhiều mô hình máy học để phân loại mã độc</a:t>
            </a:r>
            <a:br>
              <a:rPr lang="en-US" sz="3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72034-66A1-DDDE-FDAC-48B55D683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C25E-A511-FB43-FE9D-44216CA1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3CC1-8EBB-331E-1B6C-AE84F656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407" y="281115"/>
            <a:ext cx="10243069" cy="1401381"/>
          </a:xfrm>
        </p:spPr>
        <p:txBody>
          <a:bodyPr>
            <a:norm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vi-VN" sz="3000" kern="140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pháp phân loại mã độc truyền thống</a:t>
            </a:r>
            <a:br>
              <a:rPr lang="en-US" sz="3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C25E-A511-FB43-FE9D-44216CA1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5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48F031-AC0D-E920-B710-D556D1C89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1D5BA-C208-202F-6A60-4C0E9665D690}"/>
              </a:ext>
            </a:extLst>
          </p:cNvPr>
          <p:cNvSpPr txBox="1"/>
          <p:nvPr/>
        </p:nvSpPr>
        <p:spPr>
          <a:xfrm>
            <a:off x="2157984" y="1755648"/>
            <a:ext cx="7927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Kỹ năng của chuyên gia để phân tích và trích xuất các đặc trưng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máy bằng kỹ thuật end-to-end: Là phương pháp học từ đầu đến cuối, học trực tiếp từ dữ liệu thô (ví dụ như mẫu mã độc nguyên bản) mà không cần trích xuất đặc trưng.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3CC1-8EBB-331E-1B6C-AE84F6565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407" y="281115"/>
            <a:ext cx="10243069" cy="1401381"/>
          </a:xfrm>
        </p:spPr>
        <p:txBody>
          <a:bodyPr>
            <a:norm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vi-VN" sz="3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pháp phân loại mã độc HYDRA</a:t>
            </a:r>
            <a:br>
              <a:rPr lang="en-US" sz="3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C25E-A511-FB43-FE9D-44216CA1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48F031-AC0D-E920-B710-D556D1C89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1D5BA-C208-202F-6A60-4C0E9665D690}"/>
              </a:ext>
            </a:extLst>
          </p:cNvPr>
          <p:cNvSpPr txBox="1"/>
          <p:nvPr/>
        </p:nvSpPr>
        <p:spPr>
          <a:xfrm>
            <a:off x="2066544" y="1755648"/>
            <a:ext cx="792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Triết xuất đặc trưng từ dữ liệu ví dụ API, Bytecode, mnemonic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5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0440-3C3C-1B28-B18E-0B45AC4C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Tập dữ 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CC59-3FAF-40F7-8043-20A3178F8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0" y="1543210"/>
            <a:ext cx="9906000" cy="4024424"/>
          </a:xfrm>
        </p:spPr>
        <p:txBody>
          <a:bodyPr/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Malware classfication . </a:t>
            </a:r>
            <a:endParaRPr lang="en-US" sz="1800" kern="1400" dirty="0">
              <a:solidFill>
                <a:srgbClr val="2121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 thước khi giải nén là 1 nửa Terabyte.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 hơn 20000 mẫu mã độc trong đó hơn 10868 mẫu đã gán nhãn.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dạng tệp tin gồm file bytes và file .asm. Cả 2 loại file này tương ứng với tên file là mã hash duy nhất cho mẫu mã độc. File .asm được tạo ra bằng IDA pro. </a:t>
            </a:r>
          </a:p>
          <a:p>
            <a:pPr marL="457200">
              <a:spcBef>
                <a:spcPts val="0"/>
              </a:spcBef>
            </a:pPr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 dữ liệu này chứa tổng 9 loại mã độc. Mỗi file mã độc được gán một mã hash duy nhất</a:t>
            </a:r>
            <a:endParaRPr lang="en-US" sz="1800" kern="1400" dirty="0">
              <a:solidFill>
                <a:srgbClr val="2121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400" dirty="0">
              <a:solidFill>
                <a:srgbClr val="21212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3CABC3-FEEC-EA8B-B7AB-236C32453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8" r="12634" b="-2394"/>
          <a:stretch/>
        </p:blipFill>
        <p:spPr bwMode="auto">
          <a:xfrm>
            <a:off x="1806384" y="3360616"/>
            <a:ext cx="6939090" cy="2845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2CD8F-C84B-E74C-44C7-80E32A87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C776-4C6D-2CC1-EA38-722AE3C6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219B60-DEE1-3783-FB28-CE45C4526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36" t="9936" r="336" b="-9936"/>
          <a:stretch/>
        </p:blipFill>
        <p:spPr>
          <a:xfrm>
            <a:off x="6263900" y="825702"/>
            <a:ext cx="5676901" cy="52065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D4634-ACFC-0A3F-090D-2EAF22DA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E2A83-01B3-CD0F-6388-F2F4CF9D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49" y="308379"/>
            <a:ext cx="6012701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81A6-4FEB-1816-CD2A-4D34ACB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88849"/>
            <a:ext cx="9906000" cy="1021080"/>
          </a:xfrm>
        </p:spPr>
        <p:txBody>
          <a:bodyPr>
            <a:normAutofit fontScale="90000"/>
          </a:bodyPr>
          <a:lstStyle/>
          <a:p>
            <a:r>
              <a:rPr lang="vi-VN" sz="40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 dữ liệu em sử dụng từ microsoft malware classification: </a:t>
            </a:r>
            <a:b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graph of a number of classes&#10;&#10;Description automatically generated">
            <a:extLst>
              <a:ext uri="{FF2B5EF4-FFF2-40B4-BE49-F238E27FC236}">
                <a16:creationId xmlns:a16="http://schemas.microsoft.com/office/drawing/2014/main" id="{8A87FD80-9699-9374-88A2-4A3998D8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60" y="2711768"/>
            <a:ext cx="7618476" cy="4024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C5E27-D7F5-E5F0-4D94-7E268061913D}"/>
              </a:ext>
            </a:extLst>
          </p:cNvPr>
          <p:cNvSpPr txBox="1"/>
          <p:nvPr/>
        </p:nvSpPr>
        <p:spPr>
          <a:xfrm>
            <a:off x="1069848" y="1234440"/>
            <a:ext cx="10052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sử dụng mẫu đã gán nhãn. Tổng là 62% kích thước  của dữ liệu gốc</a:t>
            </a:r>
            <a:b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 tập dữ liệu sử dụng  là 6612 mẫu file asm và 6612 mẫu file bytes. </a:t>
            </a:r>
            <a:b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 kích thước tập dữ liệu khi giải nén là gần 200 G.</a:t>
            </a:r>
            <a:b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 dữ liệu trên được chia theo tỉ lệ là 80 % tương ứng với 5289 mẫu để huấn luyện bà 20 % tương ứng với 1323 mẫu để đánh giá mô hình sau khi huấn luyện.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35690-A573-90C6-86EB-B1F62FB8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3672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purl.org/dc/dcmitype/"/>
    <ds:schemaRef ds:uri="16c05727-aa75-4e4a-9b5f-8a80a1165891"/>
    <ds:schemaRef ds:uri="http://schemas.microsoft.com/sharepoint/v3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{C7F59CEB-557C-44CD-B7A3-856419D59B21}tf22797433_win32</Template>
  <TotalTime>174</TotalTime>
  <Words>1227</Words>
  <Application>Microsoft Office PowerPoint</Application>
  <PresentationFormat>Widescreen</PresentationFormat>
  <Paragraphs>206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Arial</vt:lpstr>
      <vt:lpstr>Calibri</vt:lpstr>
      <vt:lpstr>Times New Roman</vt:lpstr>
      <vt:lpstr>Univers Condensed Light</vt:lpstr>
      <vt:lpstr>UTM Neo Sans Intel</vt:lpstr>
      <vt:lpstr>Walbaum Display Light</vt:lpstr>
      <vt:lpstr>Wingdings</vt:lpstr>
      <vt:lpstr>AngleLinesVTI</vt:lpstr>
      <vt:lpstr>Cơ chế hoạt động mã độc Nhóm G23 Lớp: NT230.O21.ANTT </vt:lpstr>
      <vt:lpstr>AGENDA</vt:lpstr>
      <vt:lpstr>Giới thiệu đề tài</vt:lpstr>
      <vt:lpstr>Tên đồ án tiếng anh: HYDRA: A multimodal deep learning framework for malware classification Tiếng việt: HYDRA áp dụng nhiều mô hình máy học để phân loại mã độc </vt:lpstr>
      <vt:lpstr>Phương pháp phân loại mã độc truyền thống </vt:lpstr>
      <vt:lpstr>Phương pháp phân loại mã độc HYDRA </vt:lpstr>
      <vt:lpstr>Tập dữ liệu</vt:lpstr>
      <vt:lpstr>PowerPoint Presentation</vt:lpstr>
      <vt:lpstr>Mẫu dữ liệu em sử dụng từ microsoft malware classification:   </vt:lpstr>
      <vt:lpstr>Mô hình thu thập Mẫu dữ  liệu từ tệp tin mã độc :   </vt:lpstr>
      <vt:lpstr> tổng quan về mẫu dữ liệu tự thu thập  </vt:lpstr>
      <vt:lpstr>Các đặc tính  mô hình</vt:lpstr>
      <vt:lpstr>Đặc tính cho mô hình học máy</vt:lpstr>
      <vt:lpstr>Mô hình triển khai</vt:lpstr>
      <vt:lpstr>API            bytecode            instruction mnemonic</vt:lpstr>
      <vt:lpstr>Mô hình tổng quát</vt:lpstr>
      <vt:lpstr>Demo cách chiết xuất đặc tính từ file mã độc thực thi</vt:lpstr>
      <vt:lpstr>Phương pháp đánh giá</vt:lpstr>
      <vt:lpstr>Kết quả trên tập dữ liệu microsoft malware classification </vt:lpstr>
      <vt:lpstr>Kết quả confusion matrix trên tập dataset microsoft malware classfication</vt:lpstr>
      <vt:lpstr>Kết quả confusion matrix trên tập dataset microsoft malware classfication</vt:lpstr>
      <vt:lpstr>Kết quả trên tập dữ liệu thu thập trên tệp tin thực thi(Tập train)</vt:lpstr>
      <vt:lpstr>PowerPoint Presentation</vt:lpstr>
      <vt:lpstr>PowerPoint Presentation</vt:lpstr>
      <vt:lpstr>Kết quả trên tập dữ liệu thu thập trên tệp tin thực thi(Tập test)</vt:lpstr>
      <vt:lpstr>Kết luận</vt:lpstr>
      <vt:lpstr>PowerPoint Presentation</vt:lpstr>
      <vt:lpstr>Cảm ơn các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chế hoạt động mã độc</dc:title>
  <dc:creator>Nguyễn Thành Công</dc:creator>
  <cp:lastModifiedBy>Nguyễn Thành Công</cp:lastModifiedBy>
  <cp:revision>2</cp:revision>
  <dcterms:created xsi:type="dcterms:W3CDTF">2024-05-08T22:47:25Z</dcterms:created>
  <dcterms:modified xsi:type="dcterms:W3CDTF">2024-06-29T04:05:03Z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