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8288000" cy="10287000"/>
  <p:notesSz cx="6858000" cy="9144000"/>
  <p:embeddedFontLst>
    <p:embeddedFont>
      <p:font typeface="DM Sans Bold" charset="1" panose="00000000000000000000"/>
      <p:regular r:id="rId43"/>
    </p:embeddedFont>
    <p:embeddedFont>
      <p:font typeface="DM Sans Italics" charset="1" panose="00000000000000000000"/>
      <p:regular r:id="rId44"/>
    </p:embeddedFont>
    <p:embeddedFont>
      <p:font typeface="DM Sans" charset="1" panose="00000000000000000000"/>
      <p:regular r:id="rId45"/>
    </p:embeddedFont>
    <p:embeddedFont>
      <p:font typeface="Canva Sans 2" charset="1" panose="020B0503030501040103"/>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notesMasters/notesMaster1.xml" Type="http://schemas.openxmlformats.org/officeDocument/2006/relationships/notesMaster"/><Relationship Id="rId48" Target="theme/theme2.xml" Type="http://schemas.openxmlformats.org/officeDocument/2006/relationships/theme"/><Relationship Id="rId49" Target="notesSlides/notesSlide1.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ACL: </a:t>
            </a:r>
          </a:p>
          <a:p>
            <a:r>
              <a:rPr lang="en-US"/>
              <a:t>- Low cost price</a:t>
            </a:r>
          </a:p>
          <a:p>
            <a:r>
              <a:rPr lang="en-US"/>
              <a:t> -Control network traffic</a:t>
            </a:r>
          </a:p>
          <a:p>
            <a:r>
              <a:rPr lang="en-US"/>
              <a:t> - classify network traffic.</a:t>
            </a:r>
          </a:p>
          <a:p>
            <a:r>
              <a:rPr lang="en-US"/>
              <a:t>- Control access</a:t>
            </a:r>
          </a:p>
          <a:p>
            <a:r>
              <a:rPr lang="en-US"/>
              <a:t>---------------------------</a:t>
            </a:r>
          </a:p>
          <a:p>
            <a:r>
              <a:rPr lang="en-US"/>
              <a:t>DBF</a:t>
            </a:r>
          </a:p>
          <a:p>
            <a:r>
              <a:rPr lang="en-US"/>
              <a:t>- white list and backlist</a:t>
            </a:r>
          </a:p>
          <a:p>
            <a:r>
              <a:rPr lang="en-US"/>
              <a:t>- real time security alert</a:t>
            </a:r>
          </a:p>
          <a:p>
            <a:r>
              <a:rPr lang="en-US"/>
              <a:t>- log</a:t>
            </a:r>
          </a:p>
          <a:p>
            <a:r>
              <a:rPr lang="en-US"/>
              <a:t>- block SQLi from whitelist</a:t>
            </a:r>
          </a:p>
          <a:p>
            <a:r>
              <a:rPr lang="en-US"/>
              <a:t>- reporting</a:t>
            </a:r>
          </a:p>
          <a:p>
            <a:r>
              <a:rPr lang="en-US"/>
              <a:t>- User Role Auditing</a:t>
            </a:r>
          </a:p>
          <a:p>
            <a:r>
              <a:rPr lang="en-US"/>
              <a:t>- blocking</a:t>
            </a:r>
          </a:p>
          <a:p>
            <a:r>
              <a:rPr lang="en-US"/>
              <a:t>- monitoring</a:t>
            </a:r>
          </a:p>
          <a:p>
            <a:r>
              <a:rPr lang="en-US"/>
              <a:t>- blocks unauthorized</a:t>
            </a:r>
          </a:p>
          <a:p>
            <a:r>
              <a:rPr lang="en-US"/>
              <a:t>SQL traffic on the network before it reaches the database</a:t>
            </a:r>
          </a:p>
          <a:p>
            <a:r>
              <a:rPr lang="en-US"/>
              <a:t>-  substitute it with a harmless SQL</a:t>
            </a:r>
          </a:p>
          <a:p>
            <a:r>
              <a:rPr lang="en-US"/>
              <a:t>- Data masking(obfuscated)</a:t>
            </a:r>
          </a:p>
          <a:p>
            <a:r>
              <a:rPr lang="en-US"/>
              <a:t>---------------------------</a:t>
            </a:r>
          </a:p>
          <a:p>
            <a:r>
              <a:rPr lang="en-US"/>
              <a:t> EDR:</a:t>
            </a:r>
          </a:p>
          <a:p>
            <a:r>
              <a:rPr lang="en-US"/>
              <a:t>- Endpoint visibility</a:t>
            </a:r>
          </a:p>
          <a:p>
            <a:r>
              <a:rPr lang="en-US"/>
              <a:t>    +) Process</a:t>
            </a:r>
          </a:p>
          <a:p>
            <a:r>
              <a:rPr lang="en-US"/>
              <a:t>    +) file </a:t>
            </a:r>
          </a:p>
          <a:p>
            <a:r>
              <a:rPr lang="en-US"/>
              <a:t>    +) Decrypt endpoint </a:t>
            </a:r>
          </a:p>
          <a:p>
            <a:r>
              <a:rPr lang="en-US"/>
              <a:t>-  Alert</a:t>
            </a:r>
          </a:p>
          <a:p>
            <a:r>
              <a:rPr lang="en-US"/>
              <a:t>-  allow or block a file</a:t>
            </a:r>
          </a:p>
          <a:p>
            <a:r>
              <a:rPr lang="en-US"/>
              <a:t>- stop and quarantine a file</a:t>
            </a:r>
          </a:p>
          <a:p>
            <a:r>
              <a:rPr lang="en-US"/>
              <a:t>- </a:t>
            </a:r>
          </a:p>
          <a:p>
            <a:r>
              <a:rPr lang="en-US"/>
              <a:t>registry and file system changes</a:t>
            </a:r>
          </a:p>
          <a:p>
            <a:r>
              <a:rPr lang="en-US"/>
              <a:t>- APT attack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10007" y="3216407"/>
            <a:ext cx="12867987" cy="1927195"/>
          </a:xfrm>
          <a:prstGeom prst="rect">
            <a:avLst/>
          </a:prstGeom>
        </p:spPr>
        <p:txBody>
          <a:bodyPr anchor="t" rtlCol="false" tIns="0" lIns="0" bIns="0" rIns="0">
            <a:spAutoFit/>
          </a:bodyPr>
          <a:lstStyle/>
          <a:p>
            <a:pPr algn="ctr">
              <a:lnSpc>
                <a:spcPts val="5000"/>
              </a:lnSpc>
            </a:pPr>
            <a:r>
              <a:rPr lang="en-US" b="true" sz="5000">
                <a:solidFill>
                  <a:srgbClr val="FFFFFF"/>
                </a:solidFill>
                <a:latin typeface="DM Sans Bold"/>
                <a:ea typeface="DM Sans Bold"/>
                <a:cs typeface="DM Sans Bold"/>
                <a:sym typeface="DM Sans Bold"/>
              </a:rPr>
              <a:t>BÁO CÁO CUỐI KỲ </a:t>
            </a:r>
          </a:p>
          <a:p>
            <a:pPr algn="ctr">
              <a:lnSpc>
                <a:spcPts val="5000"/>
              </a:lnSpc>
            </a:pPr>
          </a:p>
          <a:p>
            <a:pPr algn="ctr">
              <a:lnSpc>
                <a:spcPts val="5000"/>
              </a:lnSpc>
            </a:pPr>
            <a:r>
              <a:rPr lang="en-US" b="true" sz="5000">
                <a:solidFill>
                  <a:srgbClr val="FFFFFF"/>
                </a:solidFill>
                <a:latin typeface="DM Sans Bold"/>
                <a:ea typeface="DM Sans Bold"/>
                <a:cs typeface="DM Sans Bold"/>
                <a:sym typeface="DM Sans Bold"/>
              </a:rPr>
              <a:t>QUẢN LÝ RỦI RO VÀ ATTT DOANH NGHIỆP</a:t>
            </a:r>
          </a:p>
        </p:txBody>
      </p:sp>
      <p:sp>
        <p:nvSpPr>
          <p:cNvPr name="TextBox 7" id="7"/>
          <p:cNvSpPr txBox="true"/>
          <p:nvPr/>
        </p:nvSpPr>
        <p:spPr>
          <a:xfrm rot="0">
            <a:off x="10203684" y="6640827"/>
            <a:ext cx="5722116" cy="523180"/>
          </a:xfrm>
          <a:prstGeom prst="rect">
            <a:avLst/>
          </a:prstGeom>
        </p:spPr>
        <p:txBody>
          <a:bodyPr anchor="t" rtlCol="false" tIns="0" lIns="0" bIns="0" rIns="0">
            <a:spAutoFit/>
          </a:bodyPr>
          <a:lstStyle/>
          <a:p>
            <a:pPr algn="r">
              <a:lnSpc>
                <a:spcPts val="4070"/>
              </a:lnSpc>
            </a:pPr>
            <a:r>
              <a:rPr lang="en-US" sz="3700" i="true">
                <a:solidFill>
                  <a:srgbClr val="FFFFFF"/>
                </a:solidFill>
                <a:latin typeface="DM Sans Italics"/>
                <a:ea typeface="DM Sans Italics"/>
                <a:cs typeface="DM Sans Italics"/>
                <a:sym typeface="DM Sans Italics"/>
              </a:rPr>
              <a:t>Giảng viên: Nguyễn Duy</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7509" y="1714462"/>
            <a:ext cx="14625221" cy="8141373"/>
          </a:xfrm>
          <a:custGeom>
            <a:avLst/>
            <a:gdLst/>
            <a:ahLst/>
            <a:cxnLst/>
            <a:rect r="r" b="b" t="t" l="l"/>
            <a:pathLst>
              <a:path h="8141373" w="14625221">
                <a:moveTo>
                  <a:pt x="0" y="0"/>
                </a:moveTo>
                <a:lnTo>
                  <a:pt x="14625220" y="0"/>
                </a:lnTo>
                <a:lnTo>
                  <a:pt x="14625220" y="8141372"/>
                </a:lnTo>
                <a:lnTo>
                  <a:pt x="0" y="8141372"/>
                </a:lnTo>
                <a:lnTo>
                  <a:pt x="0" y="0"/>
                </a:lnTo>
                <a:close/>
              </a:path>
            </a:pathLst>
          </a:custGeom>
          <a:blipFill>
            <a:blip r:embed="rId4"/>
            <a:stretch>
              <a:fillRect l="0" t="0" r="0" b="0"/>
            </a:stretch>
          </a:blipFill>
        </p:spPr>
      </p:sp>
      <p:sp>
        <p:nvSpPr>
          <p:cNvPr name="TextBox 4" id="4"/>
          <p:cNvSpPr txBox="true"/>
          <p:nvPr/>
        </p:nvSpPr>
        <p:spPr>
          <a:xfrm rot="0">
            <a:off x="1028700" y="1066800"/>
            <a:ext cx="6726444" cy="647662"/>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Mô hình tổng thể</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192206" y="3895722"/>
            <a:ext cx="7281098" cy="2114330"/>
          </a:xfrm>
          <a:prstGeom prst="rect">
            <a:avLst/>
          </a:prstGeom>
        </p:spPr>
        <p:txBody>
          <a:bodyPr anchor="t" rtlCol="false" tIns="0" lIns="0" bIns="0" rIns="0">
            <a:spAutoFit/>
          </a:bodyPr>
          <a:lstStyle/>
          <a:p>
            <a:pPr algn="r">
              <a:lnSpc>
                <a:spcPts val="8250"/>
              </a:lnSpc>
            </a:pPr>
            <a:r>
              <a:rPr lang="en-US" b="true" sz="7500">
                <a:solidFill>
                  <a:srgbClr val="FFFFFF"/>
                </a:solidFill>
                <a:latin typeface="DM Sans Bold"/>
                <a:ea typeface="DM Sans Bold"/>
                <a:cs typeface="DM Sans Bold"/>
                <a:sym typeface="DM Sans Bold"/>
              </a:rPr>
              <a:t>VẼ MÔ HÌNH CHI TIẾT</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43121" y="-2151424"/>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1847850"/>
            <a:ext cx="1938412" cy="1003220"/>
          </a:xfrm>
          <a:prstGeom prst="rect">
            <a:avLst/>
          </a:prstGeom>
        </p:spPr>
        <p:txBody>
          <a:bodyPr anchor="t" rtlCol="false" tIns="0" lIns="0" bIns="0" rIns="0">
            <a:spAutoFit/>
          </a:bodyPr>
          <a:lstStyle/>
          <a:p>
            <a:pPr algn="l">
              <a:lnSpc>
                <a:spcPts val="7700"/>
              </a:lnSpc>
            </a:pPr>
            <a:r>
              <a:rPr lang="en-US" b="true" sz="7000">
                <a:solidFill>
                  <a:srgbClr val="FFFFFF"/>
                </a:solidFill>
                <a:latin typeface="DM Sans Bold"/>
                <a:ea typeface="DM Sans Bold"/>
                <a:cs typeface="DM Sans Bold"/>
                <a:sym typeface="DM Sans Bold"/>
              </a:rPr>
              <a:t>3.B</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1147" y="1074630"/>
            <a:ext cx="17185706" cy="8183670"/>
          </a:xfrm>
          <a:custGeom>
            <a:avLst/>
            <a:gdLst/>
            <a:ahLst/>
            <a:cxnLst/>
            <a:rect r="r" b="b" t="t" l="l"/>
            <a:pathLst>
              <a:path h="8183670" w="17185706">
                <a:moveTo>
                  <a:pt x="0" y="0"/>
                </a:moveTo>
                <a:lnTo>
                  <a:pt x="17185706" y="0"/>
                </a:lnTo>
                <a:lnTo>
                  <a:pt x="17185706" y="8183670"/>
                </a:lnTo>
                <a:lnTo>
                  <a:pt x="0" y="818367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4270" y="917062"/>
            <a:ext cx="15179460" cy="8452876"/>
          </a:xfrm>
          <a:custGeom>
            <a:avLst/>
            <a:gdLst/>
            <a:ahLst/>
            <a:cxnLst/>
            <a:rect r="r" b="b" t="t" l="l"/>
            <a:pathLst>
              <a:path h="8452876" w="15179460">
                <a:moveTo>
                  <a:pt x="0" y="0"/>
                </a:moveTo>
                <a:lnTo>
                  <a:pt x="15179460" y="0"/>
                </a:lnTo>
                <a:lnTo>
                  <a:pt x="15179460" y="8452876"/>
                </a:lnTo>
                <a:lnTo>
                  <a:pt x="0" y="8452876"/>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01312" y="3895722"/>
            <a:ext cx="7571992" cy="2114330"/>
          </a:xfrm>
          <a:prstGeom prst="rect">
            <a:avLst/>
          </a:prstGeom>
        </p:spPr>
        <p:txBody>
          <a:bodyPr anchor="t" rtlCol="false" tIns="0" lIns="0" bIns="0" rIns="0">
            <a:spAutoFit/>
          </a:bodyPr>
          <a:lstStyle/>
          <a:p>
            <a:pPr algn="r">
              <a:lnSpc>
                <a:spcPts val="8250"/>
              </a:lnSpc>
            </a:pPr>
            <a:r>
              <a:rPr lang="en-US" b="true" sz="7500">
                <a:solidFill>
                  <a:srgbClr val="FFFFFF"/>
                </a:solidFill>
                <a:latin typeface="DM Sans Bold"/>
                <a:ea typeface="DM Sans Bold"/>
                <a:cs typeface="DM Sans Bold"/>
                <a:sym typeface="DM Sans Bold"/>
              </a:rPr>
              <a:t>THUYẾT MINH GIẢI PHÁP</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43121" y="-2151424"/>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1847850"/>
            <a:ext cx="1938412" cy="1003220"/>
          </a:xfrm>
          <a:prstGeom prst="rect">
            <a:avLst/>
          </a:prstGeom>
        </p:spPr>
        <p:txBody>
          <a:bodyPr anchor="t" rtlCol="false" tIns="0" lIns="0" bIns="0" rIns="0">
            <a:spAutoFit/>
          </a:bodyPr>
          <a:lstStyle/>
          <a:p>
            <a:pPr algn="l">
              <a:lnSpc>
                <a:spcPts val="7700"/>
              </a:lnSpc>
            </a:pPr>
            <a:r>
              <a:rPr lang="en-US" b="true" sz="7000">
                <a:solidFill>
                  <a:srgbClr val="FFFFFF"/>
                </a:solidFill>
                <a:latin typeface="DM Sans Bold"/>
                <a:ea typeface="DM Sans Bold"/>
                <a:cs typeface="DM Sans Bold"/>
                <a:sym typeface="DM Sans Bold"/>
              </a:rPr>
              <a:t>3.C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34417" y="2004184"/>
            <a:ext cx="13219166" cy="6278631"/>
          </a:xfrm>
          <a:custGeom>
            <a:avLst/>
            <a:gdLst/>
            <a:ahLst/>
            <a:cxnLst/>
            <a:rect r="r" b="b" t="t" l="l"/>
            <a:pathLst>
              <a:path h="6278631" w="13219166">
                <a:moveTo>
                  <a:pt x="0" y="0"/>
                </a:moveTo>
                <a:lnTo>
                  <a:pt x="13219166" y="0"/>
                </a:lnTo>
                <a:lnTo>
                  <a:pt x="13219166" y="6278632"/>
                </a:lnTo>
                <a:lnTo>
                  <a:pt x="0" y="6278632"/>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531124" y="2971806"/>
            <a:ext cx="17484980" cy="5723967"/>
          </a:xfrm>
          <a:custGeom>
            <a:avLst/>
            <a:gdLst/>
            <a:ahLst/>
            <a:cxnLst/>
            <a:rect r="r" b="b" t="t" l="l"/>
            <a:pathLst>
              <a:path h="5723967" w="17484980">
                <a:moveTo>
                  <a:pt x="0" y="0"/>
                </a:moveTo>
                <a:lnTo>
                  <a:pt x="17484980" y="0"/>
                </a:lnTo>
                <a:lnTo>
                  <a:pt x="17484980" y="5723966"/>
                </a:lnTo>
                <a:lnTo>
                  <a:pt x="0" y="5723966"/>
                </a:lnTo>
                <a:lnTo>
                  <a:pt x="0" y="0"/>
                </a:lnTo>
                <a:close/>
              </a:path>
            </a:pathLst>
          </a:custGeom>
          <a:blipFill>
            <a:blip r:embed="rId5"/>
            <a:stretch>
              <a:fillRect l="-708" t="0" r="-708" b="0"/>
            </a:stretch>
          </a:blipFill>
        </p:spPr>
      </p:sp>
      <p:sp>
        <p:nvSpPr>
          <p:cNvPr name="TextBox 4" id="4"/>
          <p:cNvSpPr txBox="true"/>
          <p:nvPr/>
        </p:nvSpPr>
        <p:spPr>
          <a:xfrm rot="0">
            <a:off x="1028700" y="1066800"/>
            <a:ext cx="6726444" cy="1905006"/>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Cisco NGFW </a:t>
            </a:r>
          </a:p>
          <a:p>
            <a:pPr algn="l">
              <a:lnSpc>
                <a:spcPts val="4950"/>
              </a:lnSpc>
            </a:pPr>
          </a:p>
          <a:p>
            <a:pPr algn="l">
              <a:lnSpc>
                <a:spcPts val="495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756395"/>
            <a:ext cx="15726888" cy="8501905"/>
          </a:xfrm>
          <a:custGeom>
            <a:avLst/>
            <a:gdLst/>
            <a:ahLst/>
            <a:cxnLst/>
            <a:rect r="r" b="b" t="t" l="l"/>
            <a:pathLst>
              <a:path h="8501905" w="15726888">
                <a:moveTo>
                  <a:pt x="0" y="0"/>
                </a:moveTo>
                <a:lnTo>
                  <a:pt x="15726888" y="0"/>
                </a:lnTo>
                <a:lnTo>
                  <a:pt x="15726888" y="8501905"/>
                </a:lnTo>
                <a:lnTo>
                  <a:pt x="0" y="8501905"/>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84778" y="706319"/>
            <a:ext cx="11614112" cy="8551981"/>
          </a:xfrm>
          <a:custGeom>
            <a:avLst/>
            <a:gdLst/>
            <a:ahLst/>
            <a:cxnLst/>
            <a:rect r="r" b="b" t="t" l="l"/>
            <a:pathLst>
              <a:path h="8551981" w="11614112">
                <a:moveTo>
                  <a:pt x="0" y="0"/>
                </a:moveTo>
                <a:lnTo>
                  <a:pt x="11614112" y="0"/>
                </a:lnTo>
                <a:lnTo>
                  <a:pt x="11614112" y="8551981"/>
                </a:lnTo>
                <a:lnTo>
                  <a:pt x="0" y="8551981"/>
                </a:lnTo>
                <a:lnTo>
                  <a:pt x="0" y="0"/>
                </a:lnTo>
                <a:close/>
              </a:path>
            </a:pathLst>
          </a:custGeom>
          <a:blipFill>
            <a:blip r:embed="rId2"/>
            <a:stretch>
              <a:fillRect l="0" t="-1221" r="0" b="-1221"/>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8703" y="1355909"/>
            <a:ext cx="15860597" cy="7756119"/>
          </a:xfrm>
          <a:custGeom>
            <a:avLst/>
            <a:gdLst/>
            <a:ahLst/>
            <a:cxnLst/>
            <a:rect r="r" b="b" t="t" l="l"/>
            <a:pathLst>
              <a:path h="7756119" w="15860597">
                <a:moveTo>
                  <a:pt x="0" y="0"/>
                </a:moveTo>
                <a:lnTo>
                  <a:pt x="15860597" y="0"/>
                </a:lnTo>
                <a:lnTo>
                  <a:pt x="15860597" y="7756119"/>
                </a:lnTo>
                <a:lnTo>
                  <a:pt x="0" y="7756119"/>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146961" y="3208652"/>
            <a:ext cx="8954141" cy="4091870"/>
          </a:xfrm>
          <a:prstGeom prst="rect">
            <a:avLst/>
          </a:prstGeom>
        </p:spPr>
        <p:txBody>
          <a:bodyPr anchor="t" rtlCol="false" tIns="0" lIns="0" bIns="0" rIns="0">
            <a:spAutoFit/>
          </a:bodyPr>
          <a:lstStyle/>
          <a:p>
            <a:pPr algn="just">
              <a:lnSpc>
                <a:spcPts val="5000"/>
              </a:lnSpc>
            </a:pPr>
            <a:r>
              <a:rPr lang="en-US" b="true" sz="5000">
                <a:solidFill>
                  <a:srgbClr val="FFFFFF"/>
                </a:solidFill>
                <a:latin typeface="DM Sans Bold"/>
                <a:ea typeface="DM Sans Bold"/>
                <a:cs typeface="DM Sans Bold"/>
                <a:sym typeface="DM Sans Bold"/>
              </a:rPr>
              <a:t>NHÓM 13</a:t>
            </a:r>
          </a:p>
          <a:p>
            <a:pPr algn="just">
              <a:lnSpc>
                <a:spcPts val="4500"/>
              </a:lnSpc>
            </a:pPr>
          </a:p>
          <a:p>
            <a:pPr algn="r">
              <a:lnSpc>
                <a:spcPts val="4500"/>
              </a:lnSpc>
            </a:pPr>
            <a:r>
              <a:rPr lang="en-US" sz="4500">
                <a:solidFill>
                  <a:srgbClr val="FFFFFF"/>
                </a:solidFill>
                <a:latin typeface="DM Sans"/>
                <a:ea typeface="DM Sans"/>
                <a:cs typeface="DM Sans"/>
                <a:sym typeface="DM Sans"/>
              </a:rPr>
              <a:t>CAO NGUYỄN MINH KHÔI</a:t>
            </a:r>
          </a:p>
          <a:p>
            <a:pPr algn="r">
              <a:lnSpc>
                <a:spcPts val="4500"/>
              </a:lnSpc>
            </a:pPr>
            <a:r>
              <a:rPr lang="en-US" sz="4500">
                <a:solidFill>
                  <a:srgbClr val="FFFFFF"/>
                </a:solidFill>
                <a:latin typeface="DM Sans"/>
                <a:ea typeface="DM Sans"/>
                <a:cs typeface="DM Sans"/>
                <a:sym typeface="DM Sans"/>
              </a:rPr>
              <a:t>TẠ QUỐC KHANG</a:t>
            </a:r>
          </a:p>
          <a:p>
            <a:pPr algn="r">
              <a:lnSpc>
                <a:spcPts val="4500"/>
              </a:lnSpc>
            </a:pPr>
            <a:r>
              <a:rPr lang="en-US" sz="4500">
                <a:solidFill>
                  <a:srgbClr val="FFFFFF"/>
                </a:solidFill>
                <a:latin typeface="DM Sans"/>
                <a:ea typeface="DM Sans"/>
                <a:cs typeface="DM Sans"/>
                <a:sym typeface="DM Sans"/>
              </a:rPr>
              <a:t>NGUYỄN THÀNH CÔNG</a:t>
            </a:r>
          </a:p>
          <a:p>
            <a:pPr algn="r">
              <a:lnSpc>
                <a:spcPts val="4500"/>
              </a:lnSpc>
            </a:pPr>
            <a:r>
              <a:rPr lang="en-US" sz="4500">
                <a:solidFill>
                  <a:srgbClr val="FFFFFF"/>
                </a:solidFill>
                <a:latin typeface="DM Sans"/>
                <a:ea typeface="DM Sans"/>
                <a:cs typeface="DM Sans"/>
                <a:sym typeface="DM Sans"/>
              </a:rPr>
              <a:t>DANH HỮU NGHĨA</a:t>
            </a:r>
          </a:p>
          <a:p>
            <a:pPr algn="just">
              <a:lnSpc>
                <a:spcPts val="4500"/>
              </a:lnSpc>
            </a:pPr>
          </a:p>
        </p:txBody>
      </p:sp>
      <p:sp>
        <p:nvSpPr>
          <p:cNvPr name="Freeform 7" id="7"/>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3565" y="1028700"/>
            <a:ext cx="15755735" cy="8485341"/>
          </a:xfrm>
          <a:custGeom>
            <a:avLst/>
            <a:gdLst/>
            <a:ahLst/>
            <a:cxnLst/>
            <a:rect r="r" b="b" t="t" l="l"/>
            <a:pathLst>
              <a:path h="8485341" w="15755735">
                <a:moveTo>
                  <a:pt x="0" y="0"/>
                </a:moveTo>
                <a:lnTo>
                  <a:pt x="15755735" y="0"/>
                </a:lnTo>
                <a:lnTo>
                  <a:pt x="15755735" y="8485341"/>
                </a:lnTo>
                <a:lnTo>
                  <a:pt x="0" y="8485341"/>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346717"/>
            <a:ext cx="16230600" cy="7593565"/>
          </a:xfrm>
          <a:custGeom>
            <a:avLst/>
            <a:gdLst/>
            <a:ahLst/>
            <a:cxnLst/>
            <a:rect r="r" b="b" t="t" l="l"/>
            <a:pathLst>
              <a:path h="7593565" w="16230600">
                <a:moveTo>
                  <a:pt x="0" y="0"/>
                </a:moveTo>
                <a:lnTo>
                  <a:pt x="16230600" y="0"/>
                </a:lnTo>
                <a:lnTo>
                  <a:pt x="16230600" y="7593566"/>
                </a:lnTo>
                <a:lnTo>
                  <a:pt x="0" y="7593566"/>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6424" y="1028700"/>
            <a:ext cx="16747968" cy="7664449"/>
          </a:xfrm>
          <a:custGeom>
            <a:avLst/>
            <a:gdLst/>
            <a:ahLst/>
            <a:cxnLst/>
            <a:rect r="r" b="b" t="t" l="l"/>
            <a:pathLst>
              <a:path h="7664449" w="16747968">
                <a:moveTo>
                  <a:pt x="0" y="0"/>
                </a:moveTo>
                <a:lnTo>
                  <a:pt x="16747968" y="0"/>
                </a:lnTo>
                <a:lnTo>
                  <a:pt x="16747968" y="7664449"/>
                </a:lnTo>
                <a:lnTo>
                  <a:pt x="0" y="7664449"/>
                </a:lnTo>
                <a:lnTo>
                  <a:pt x="0" y="0"/>
                </a:lnTo>
                <a:close/>
              </a:path>
            </a:pathLst>
          </a:custGeom>
          <a:blipFill>
            <a:blip r:embed="rId2"/>
            <a:stretch>
              <a:fillRect l="0" t="-3658" r="0" b="-3658"/>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9879" y="731673"/>
            <a:ext cx="14883505" cy="8715476"/>
          </a:xfrm>
          <a:custGeom>
            <a:avLst/>
            <a:gdLst/>
            <a:ahLst/>
            <a:cxnLst/>
            <a:rect r="r" b="b" t="t" l="l"/>
            <a:pathLst>
              <a:path h="8715476" w="14883505">
                <a:moveTo>
                  <a:pt x="0" y="0"/>
                </a:moveTo>
                <a:lnTo>
                  <a:pt x="14883505" y="0"/>
                </a:lnTo>
                <a:lnTo>
                  <a:pt x="14883505" y="8715476"/>
                </a:lnTo>
                <a:lnTo>
                  <a:pt x="0" y="8715476"/>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4933" y="748826"/>
            <a:ext cx="14907820" cy="8509474"/>
          </a:xfrm>
          <a:custGeom>
            <a:avLst/>
            <a:gdLst/>
            <a:ahLst/>
            <a:cxnLst/>
            <a:rect r="r" b="b" t="t" l="l"/>
            <a:pathLst>
              <a:path h="8509474" w="14907820">
                <a:moveTo>
                  <a:pt x="0" y="0"/>
                </a:moveTo>
                <a:lnTo>
                  <a:pt x="14907820" y="0"/>
                </a:lnTo>
                <a:lnTo>
                  <a:pt x="14907820" y="8509474"/>
                </a:lnTo>
                <a:lnTo>
                  <a:pt x="0" y="8509474"/>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6026" y="663969"/>
            <a:ext cx="16563274" cy="8782661"/>
          </a:xfrm>
          <a:custGeom>
            <a:avLst/>
            <a:gdLst/>
            <a:ahLst/>
            <a:cxnLst/>
            <a:rect r="r" b="b" t="t" l="l"/>
            <a:pathLst>
              <a:path h="8782661" w="16563274">
                <a:moveTo>
                  <a:pt x="0" y="0"/>
                </a:moveTo>
                <a:lnTo>
                  <a:pt x="16563274" y="0"/>
                </a:lnTo>
                <a:lnTo>
                  <a:pt x="16563274" y="8782662"/>
                </a:lnTo>
                <a:lnTo>
                  <a:pt x="0" y="8782662"/>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09075"/>
            <a:ext cx="18288000" cy="7949225"/>
          </a:xfrm>
          <a:custGeom>
            <a:avLst/>
            <a:gdLst/>
            <a:ahLst/>
            <a:cxnLst/>
            <a:rect r="r" b="b" t="t" l="l"/>
            <a:pathLst>
              <a:path h="7949225" w="18288000">
                <a:moveTo>
                  <a:pt x="0" y="0"/>
                </a:moveTo>
                <a:lnTo>
                  <a:pt x="18288000" y="0"/>
                </a:lnTo>
                <a:lnTo>
                  <a:pt x="18288000" y="7949225"/>
                </a:lnTo>
                <a:lnTo>
                  <a:pt x="0" y="7949225"/>
                </a:lnTo>
                <a:lnTo>
                  <a:pt x="0" y="0"/>
                </a:lnTo>
                <a:close/>
              </a:path>
            </a:pathLst>
          </a:custGeom>
          <a:blipFill>
            <a:blip r:embed="rId2"/>
            <a:stretch>
              <a:fillRect l="-1139" t="0" r="-4664"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6216" y="1193826"/>
            <a:ext cx="15183640" cy="7730357"/>
          </a:xfrm>
          <a:custGeom>
            <a:avLst/>
            <a:gdLst/>
            <a:ahLst/>
            <a:cxnLst/>
            <a:rect r="r" b="b" t="t" l="l"/>
            <a:pathLst>
              <a:path h="7730357" w="15183640">
                <a:moveTo>
                  <a:pt x="0" y="0"/>
                </a:moveTo>
                <a:lnTo>
                  <a:pt x="15183640" y="0"/>
                </a:lnTo>
                <a:lnTo>
                  <a:pt x="15183640" y="7730356"/>
                </a:lnTo>
                <a:lnTo>
                  <a:pt x="0" y="7730356"/>
                </a:lnTo>
                <a:lnTo>
                  <a:pt x="0" y="0"/>
                </a:lnTo>
                <a:close/>
              </a:path>
            </a:pathLst>
          </a:custGeom>
          <a:blipFill>
            <a:blip r:embed="rId2"/>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216" y="658146"/>
            <a:ext cx="17852784" cy="8877113"/>
          </a:xfrm>
          <a:custGeom>
            <a:avLst/>
            <a:gdLst/>
            <a:ahLst/>
            <a:cxnLst/>
            <a:rect r="r" b="b" t="t" l="l"/>
            <a:pathLst>
              <a:path h="8877113" w="17852784">
                <a:moveTo>
                  <a:pt x="0" y="0"/>
                </a:moveTo>
                <a:lnTo>
                  <a:pt x="17852784" y="0"/>
                </a:lnTo>
                <a:lnTo>
                  <a:pt x="17852784" y="8877113"/>
                </a:lnTo>
                <a:lnTo>
                  <a:pt x="0" y="8877113"/>
                </a:lnTo>
                <a:lnTo>
                  <a:pt x="0" y="0"/>
                </a:lnTo>
                <a:close/>
              </a:path>
            </a:pathLst>
          </a:custGeom>
          <a:blipFill>
            <a:blip r:embed="rId2"/>
            <a:stretch>
              <a:fillRect l="-3162" t="-2080" r="-2529"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6835" y="811405"/>
            <a:ext cx="16626613" cy="8446895"/>
          </a:xfrm>
          <a:custGeom>
            <a:avLst/>
            <a:gdLst/>
            <a:ahLst/>
            <a:cxnLst/>
            <a:rect r="r" b="b" t="t" l="l"/>
            <a:pathLst>
              <a:path h="8446895" w="16626613">
                <a:moveTo>
                  <a:pt x="0" y="0"/>
                </a:moveTo>
                <a:lnTo>
                  <a:pt x="16626613" y="0"/>
                </a:lnTo>
                <a:lnTo>
                  <a:pt x="16626613" y="8446895"/>
                </a:lnTo>
                <a:lnTo>
                  <a:pt x="0" y="8446895"/>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759210" y="7143750"/>
            <a:ext cx="5500090" cy="1066690"/>
          </a:xfrm>
          <a:prstGeom prst="rect">
            <a:avLst/>
          </a:prstGeom>
        </p:spPr>
        <p:txBody>
          <a:bodyPr anchor="t" rtlCol="false" tIns="0" lIns="0" bIns="0" rIns="0">
            <a:spAutoFit/>
          </a:bodyPr>
          <a:lstStyle/>
          <a:p>
            <a:pPr algn="r">
              <a:lnSpc>
                <a:spcPts val="8250"/>
              </a:lnSpc>
            </a:pPr>
            <a:r>
              <a:rPr lang="en-US" b="true" sz="7500">
                <a:solidFill>
                  <a:srgbClr val="8CA9AD"/>
                </a:solidFill>
                <a:latin typeface="DM Sans Bold"/>
                <a:ea typeface="DM Sans Bold"/>
                <a:cs typeface="DM Sans Bold"/>
                <a:sym typeface="DM Sans Bold"/>
              </a:rPr>
              <a:t>NỘI DUNG</a:t>
            </a:r>
          </a:p>
        </p:txBody>
      </p:sp>
      <p:sp>
        <p:nvSpPr>
          <p:cNvPr name="TextBox 4" id="4"/>
          <p:cNvSpPr txBox="true"/>
          <p:nvPr/>
        </p:nvSpPr>
        <p:spPr>
          <a:xfrm rot="0">
            <a:off x="2417556" y="2333944"/>
            <a:ext cx="1938412" cy="1003291"/>
          </a:xfrm>
          <a:prstGeom prst="rect">
            <a:avLst/>
          </a:prstGeom>
        </p:spPr>
        <p:txBody>
          <a:bodyPr anchor="t" rtlCol="false" tIns="0" lIns="0" bIns="0" rIns="0">
            <a:spAutoFit/>
          </a:bodyPr>
          <a:lstStyle/>
          <a:p>
            <a:pPr algn="l">
              <a:lnSpc>
                <a:spcPts val="7700"/>
              </a:lnSpc>
            </a:pPr>
            <a:r>
              <a:rPr lang="en-US" b="true" sz="7000">
                <a:solidFill>
                  <a:srgbClr val="8CA9AD"/>
                </a:solidFill>
                <a:latin typeface="DM Sans Bold"/>
                <a:ea typeface="DM Sans Bold"/>
                <a:cs typeface="DM Sans Bold"/>
                <a:sym typeface="DM Sans Bold"/>
              </a:rPr>
              <a:t>1.</a:t>
            </a:r>
          </a:p>
        </p:txBody>
      </p:sp>
      <p:sp>
        <p:nvSpPr>
          <p:cNvPr name="TextBox 5" id="5"/>
          <p:cNvSpPr txBox="true"/>
          <p:nvPr/>
        </p:nvSpPr>
        <p:spPr>
          <a:xfrm rot="0">
            <a:off x="2417556" y="3855931"/>
            <a:ext cx="1938412" cy="1003291"/>
          </a:xfrm>
          <a:prstGeom prst="rect">
            <a:avLst/>
          </a:prstGeom>
        </p:spPr>
        <p:txBody>
          <a:bodyPr anchor="t" rtlCol="false" tIns="0" lIns="0" bIns="0" rIns="0">
            <a:spAutoFit/>
          </a:bodyPr>
          <a:lstStyle/>
          <a:p>
            <a:pPr algn="l">
              <a:lnSpc>
                <a:spcPts val="7700"/>
              </a:lnSpc>
            </a:pPr>
            <a:r>
              <a:rPr lang="en-US" b="true" sz="7000">
                <a:solidFill>
                  <a:srgbClr val="8CA9AD"/>
                </a:solidFill>
                <a:latin typeface="DM Sans Bold"/>
                <a:ea typeface="DM Sans Bold"/>
                <a:cs typeface="DM Sans Bold"/>
                <a:sym typeface="DM Sans Bold"/>
              </a:rPr>
              <a:t>2.</a:t>
            </a:r>
          </a:p>
        </p:txBody>
      </p:sp>
      <p:sp>
        <p:nvSpPr>
          <p:cNvPr name="TextBox 6" id="6"/>
          <p:cNvSpPr txBox="true"/>
          <p:nvPr/>
        </p:nvSpPr>
        <p:spPr>
          <a:xfrm rot="0">
            <a:off x="4355969" y="2570460"/>
            <a:ext cx="6726444" cy="987271"/>
          </a:xfrm>
          <a:prstGeom prst="rect">
            <a:avLst/>
          </a:prstGeom>
        </p:spPr>
        <p:txBody>
          <a:bodyPr anchor="t" rtlCol="false" tIns="0" lIns="0" bIns="0" rIns="0">
            <a:spAutoFit/>
          </a:bodyPr>
          <a:lstStyle/>
          <a:p>
            <a:pPr algn="l">
              <a:lnSpc>
                <a:spcPts val="3850"/>
              </a:lnSpc>
            </a:pPr>
            <a:r>
              <a:rPr lang="en-US" b="true" sz="3500">
                <a:solidFill>
                  <a:srgbClr val="737373"/>
                </a:solidFill>
                <a:latin typeface="DM Sans Bold"/>
                <a:ea typeface="DM Sans Bold"/>
                <a:cs typeface="DM Sans Bold"/>
                <a:sym typeface="DM Sans Bold"/>
              </a:rPr>
              <a:t>NHỮNG ĐIỂM YẾU CỦA MÔ HÌNH HIỆN TẠI</a:t>
            </a:r>
          </a:p>
        </p:txBody>
      </p:sp>
      <p:sp>
        <p:nvSpPr>
          <p:cNvPr name="TextBox 7" id="7"/>
          <p:cNvSpPr txBox="true"/>
          <p:nvPr/>
        </p:nvSpPr>
        <p:spPr>
          <a:xfrm rot="0">
            <a:off x="4355969" y="4092447"/>
            <a:ext cx="6993326" cy="987271"/>
          </a:xfrm>
          <a:prstGeom prst="rect">
            <a:avLst/>
          </a:prstGeom>
        </p:spPr>
        <p:txBody>
          <a:bodyPr anchor="t" rtlCol="false" tIns="0" lIns="0" bIns="0" rIns="0">
            <a:spAutoFit/>
          </a:bodyPr>
          <a:lstStyle/>
          <a:p>
            <a:pPr algn="l">
              <a:lnSpc>
                <a:spcPts val="3850"/>
              </a:lnSpc>
            </a:pPr>
            <a:r>
              <a:rPr lang="en-US" b="true" sz="3500">
                <a:solidFill>
                  <a:srgbClr val="737373"/>
                </a:solidFill>
                <a:latin typeface="DM Sans Bold"/>
                <a:ea typeface="DM Sans Bold"/>
                <a:cs typeface="DM Sans Bold"/>
                <a:sym typeface="DM Sans Bold"/>
              </a:rPr>
              <a:t>NHỮNG RỦI RO LIÊN QUAN ĐẾN MẤT MÁT DỮ LIỆU</a:t>
            </a:r>
          </a:p>
        </p:txBody>
      </p:sp>
      <p:sp>
        <p:nvSpPr>
          <p:cNvPr name="Freeform 8" id="8"/>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4661" y="688984"/>
            <a:ext cx="15661569" cy="8933497"/>
          </a:xfrm>
          <a:custGeom>
            <a:avLst/>
            <a:gdLst/>
            <a:ahLst/>
            <a:cxnLst/>
            <a:rect r="r" b="b" t="t" l="l"/>
            <a:pathLst>
              <a:path h="8933497" w="15661569">
                <a:moveTo>
                  <a:pt x="0" y="0"/>
                </a:moveTo>
                <a:lnTo>
                  <a:pt x="15661568" y="0"/>
                </a:lnTo>
                <a:lnTo>
                  <a:pt x="15661568" y="8933497"/>
                </a:lnTo>
                <a:lnTo>
                  <a:pt x="0" y="8933497"/>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01312" y="3895722"/>
            <a:ext cx="7571992" cy="2114330"/>
          </a:xfrm>
          <a:prstGeom prst="rect">
            <a:avLst/>
          </a:prstGeom>
        </p:spPr>
        <p:txBody>
          <a:bodyPr anchor="t" rtlCol="false" tIns="0" lIns="0" bIns="0" rIns="0">
            <a:spAutoFit/>
          </a:bodyPr>
          <a:lstStyle/>
          <a:p>
            <a:pPr algn="r">
              <a:lnSpc>
                <a:spcPts val="8250"/>
              </a:lnSpc>
            </a:pPr>
            <a:r>
              <a:rPr lang="en-US" b="true" sz="7500">
                <a:solidFill>
                  <a:srgbClr val="FFFFFF"/>
                </a:solidFill>
                <a:latin typeface="DM Sans Bold"/>
                <a:ea typeface="DM Sans Bold"/>
                <a:cs typeface="DM Sans Bold"/>
                <a:sym typeface="DM Sans Bold"/>
              </a:rPr>
              <a:t>XÂY DỰNG CHÍNH SÁCH</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43121" y="-2151424"/>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1847850"/>
            <a:ext cx="1938412" cy="1003220"/>
          </a:xfrm>
          <a:prstGeom prst="rect">
            <a:avLst/>
          </a:prstGeom>
        </p:spPr>
        <p:txBody>
          <a:bodyPr anchor="t" rtlCol="false" tIns="0" lIns="0" bIns="0" rIns="0">
            <a:spAutoFit/>
          </a:bodyPr>
          <a:lstStyle/>
          <a:p>
            <a:pPr algn="l">
              <a:lnSpc>
                <a:spcPts val="7700"/>
              </a:lnSpc>
            </a:pPr>
            <a:r>
              <a:rPr lang="en-US" b="true" sz="7000">
                <a:solidFill>
                  <a:srgbClr val="FFFFFF"/>
                </a:solidFill>
                <a:latin typeface="DM Sans Bold"/>
                <a:ea typeface="DM Sans Bold"/>
                <a:cs typeface="DM Sans Bold"/>
                <a:sym typeface="DM Sans Bold"/>
              </a:rPr>
              <a:t>4.</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17556" y="4756447"/>
            <a:ext cx="6726444" cy="866758"/>
          </a:xfrm>
          <a:prstGeom prst="rect">
            <a:avLst/>
          </a:prstGeom>
        </p:spPr>
        <p:txBody>
          <a:bodyPr anchor="t" rtlCol="false" tIns="0" lIns="0" bIns="0" rIns="0">
            <a:spAutoFit/>
          </a:bodyPr>
          <a:lstStyle/>
          <a:p>
            <a:pPr algn="l">
              <a:lnSpc>
                <a:spcPts val="6600"/>
              </a:lnSpc>
            </a:pPr>
            <a:r>
              <a:rPr lang="en-US" b="true" sz="6000">
                <a:solidFill>
                  <a:srgbClr val="8CA9AD"/>
                </a:solidFill>
                <a:latin typeface="DM Sans Bold"/>
                <a:ea typeface="DM Sans Bold"/>
                <a:cs typeface="DM Sans Bold"/>
                <a:sym typeface="DM Sans Bold"/>
              </a:rPr>
              <a:t>IDPS</a:t>
            </a:r>
          </a:p>
        </p:txBody>
      </p:sp>
      <p:sp>
        <p:nvSpPr>
          <p:cNvPr name="TextBox 5" id="5"/>
          <p:cNvSpPr txBox="true"/>
          <p:nvPr/>
        </p:nvSpPr>
        <p:spPr>
          <a:xfrm rot="0">
            <a:off x="9144000" y="1842062"/>
            <a:ext cx="6726444" cy="866758"/>
          </a:xfrm>
          <a:prstGeom prst="rect">
            <a:avLst/>
          </a:prstGeom>
        </p:spPr>
        <p:txBody>
          <a:bodyPr anchor="t" rtlCol="false" tIns="0" lIns="0" bIns="0" rIns="0">
            <a:spAutoFit/>
          </a:bodyPr>
          <a:lstStyle/>
          <a:p>
            <a:pPr algn="r">
              <a:lnSpc>
                <a:spcPts val="6600"/>
              </a:lnSpc>
            </a:pPr>
            <a:r>
              <a:rPr lang="en-US" b="true" sz="6000">
                <a:solidFill>
                  <a:srgbClr val="8CA9AD"/>
                </a:solidFill>
                <a:latin typeface="DM Sans Bold"/>
                <a:ea typeface="DM Sans Bold"/>
                <a:cs typeface="DM Sans Bold"/>
                <a:sym typeface="DM Sans Bold"/>
              </a:rPr>
              <a:t>FIREWALL</a:t>
            </a:r>
          </a:p>
        </p:txBody>
      </p:sp>
      <p:sp>
        <p:nvSpPr>
          <p:cNvPr name="TextBox 6" id="6"/>
          <p:cNvSpPr txBox="true"/>
          <p:nvPr/>
        </p:nvSpPr>
        <p:spPr>
          <a:xfrm rot="0">
            <a:off x="2417556" y="5842302"/>
            <a:ext cx="5953371" cy="3415998"/>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-Đặt 1 IDPS trước các public gateway để filter các traffic public đi từ bên ngoài vào mạng nội bộ, đồng thời giảm tải traffic cho router gateway. </a:t>
            </a:r>
          </a:p>
          <a:p>
            <a:pPr algn="l">
              <a:lnSpc>
                <a:spcPts val="3850"/>
              </a:lnSpc>
            </a:pPr>
          </a:p>
        </p:txBody>
      </p:sp>
      <p:sp>
        <p:nvSpPr>
          <p:cNvPr name="TextBox 7" id="7"/>
          <p:cNvSpPr txBox="true"/>
          <p:nvPr/>
        </p:nvSpPr>
        <p:spPr>
          <a:xfrm rot="0">
            <a:off x="9917073" y="2927917"/>
            <a:ext cx="5953371" cy="6330956"/>
          </a:xfrm>
          <a:prstGeom prst="rect">
            <a:avLst/>
          </a:prstGeom>
        </p:spPr>
        <p:txBody>
          <a:bodyPr anchor="t" rtlCol="false" tIns="0" lIns="0" bIns="0" rIns="0">
            <a:spAutoFit/>
          </a:bodyPr>
          <a:lstStyle/>
          <a:p>
            <a:pPr algn="r">
              <a:lnSpc>
                <a:spcPts val="3850"/>
              </a:lnSpc>
            </a:pPr>
            <a:r>
              <a:rPr lang="en-US" sz="3500">
                <a:solidFill>
                  <a:srgbClr val="737373"/>
                </a:solidFill>
                <a:latin typeface="DM Sans"/>
                <a:ea typeface="DM Sans"/>
                <a:cs typeface="DM Sans"/>
                <a:sym typeface="DM Sans"/>
              </a:rPr>
              <a:t>-Đặt firewall phía sau router để giám sát các traffic mạng đi đến mạng nội bộ. Dùng NGFW để filter cũng như phát hiện các cuộc tấn công dựa vào các signature base.</a:t>
            </a:r>
          </a:p>
          <a:p>
            <a:pPr algn="r">
              <a:lnSpc>
                <a:spcPts val="3850"/>
              </a:lnSpc>
            </a:pPr>
            <a:r>
              <a:rPr lang="en-US" sz="3500">
                <a:solidFill>
                  <a:srgbClr val="737373"/>
                </a:solidFill>
                <a:latin typeface="DM Sans"/>
                <a:ea typeface="DM Sans"/>
                <a:cs typeface="DM Sans"/>
                <a:sym typeface="DM Sans"/>
              </a:rPr>
              <a:t>-Ngoài ra, NGFW còn có khả năng đọc vào payload của các gói tin, dựa vào đó chúng ta có thể ngăn chặn các cuộc tấn công liên quan đến tầng application.</a:t>
            </a:r>
          </a:p>
          <a:p>
            <a:pPr algn="r">
              <a:lnSpc>
                <a:spcPts val="3850"/>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66800"/>
            <a:ext cx="6726444" cy="647706"/>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Chính sách cho Firewall</a:t>
            </a:r>
          </a:p>
        </p:txBody>
      </p:sp>
      <p:sp>
        <p:nvSpPr>
          <p:cNvPr name="TextBox 4" id="4"/>
          <p:cNvSpPr txBox="true"/>
          <p:nvPr/>
        </p:nvSpPr>
        <p:spPr>
          <a:xfrm rot="0">
            <a:off x="1028700" y="2288465"/>
            <a:ext cx="6508714" cy="6330956"/>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- 1: Tất cả các giao dịch không được ủy quyền đều sẽ bị chặn.</a:t>
            </a:r>
          </a:p>
          <a:p>
            <a:pPr algn="l">
              <a:lnSpc>
                <a:spcPts val="3850"/>
              </a:lnSpc>
            </a:pPr>
            <a:r>
              <a:rPr lang="en-US" sz="3500">
                <a:solidFill>
                  <a:srgbClr val="737373"/>
                </a:solidFill>
                <a:latin typeface="DM Sans"/>
                <a:ea typeface="DM Sans"/>
                <a:cs typeface="DM Sans"/>
                <a:sym typeface="DM Sans"/>
              </a:rPr>
              <a:t>- 2: Tất cả các cổng không cần thiết sẽ bị đóng.</a:t>
            </a:r>
          </a:p>
          <a:p>
            <a:pPr algn="l">
              <a:lnSpc>
                <a:spcPts val="3850"/>
              </a:lnSpc>
            </a:pPr>
            <a:r>
              <a:rPr lang="en-US" sz="3500">
                <a:solidFill>
                  <a:srgbClr val="737373"/>
                </a:solidFill>
                <a:latin typeface="DM Sans"/>
                <a:ea typeface="DM Sans"/>
                <a:cs typeface="DM Sans"/>
                <a:sym typeface="DM Sans"/>
              </a:rPr>
              <a:t>- 3: Địa chỉ IP nằm ngoài danh sách trắng sẽ bị chặn.</a:t>
            </a:r>
          </a:p>
          <a:p>
            <a:pPr algn="l">
              <a:lnSpc>
                <a:spcPts val="3850"/>
              </a:lnSpc>
            </a:pPr>
            <a:r>
              <a:rPr lang="en-US" sz="3500">
                <a:solidFill>
                  <a:srgbClr val="737373"/>
                </a:solidFill>
                <a:latin typeface="DM Sans"/>
                <a:ea typeface="DM Sans"/>
                <a:cs typeface="DM Sans"/>
                <a:sym typeface="DM Sans"/>
              </a:rPr>
              <a:t>- 4: Thời gian không hoạt động tối đa được cho phép là 15 phút.</a:t>
            </a:r>
          </a:p>
          <a:p>
            <a:pPr algn="l">
              <a:lnSpc>
                <a:spcPts val="3850"/>
              </a:lnSpc>
            </a:pPr>
            <a:r>
              <a:rPr lang="en-US" sz="3500">
                <a:solidFill>
                  <a:srgbClr val="737373"/>
                </a:solidFill>
                <a:latin typeface="DM Sans"/>
                <a:ea typeface="DM Sans"/>
                <a:cs typeface="DM Sans"/>
                <a:sym typeface="DM Sans"/>
              </a:rPr>
              <a:t>- 5: Các phiên bản phần mềm của firewall phải được cập nhật định kỳ.</a:t>
            </a:r>
          </a:p>
          <a:p>
            <a:pPr algn="l">
              <a:lnSpc>
                <a:spcPts val="3850"/>
              </a:lnSpc>
            </a:pPr>
          </a:p>
        </p:txBody>
      </p:sp>
      <p:sp>
        <p:nvSpPr>
          <p:cNvPr name="TextBox 5" id="5"/>
          <p:cNvSpPr txBox="true"/>
          <p:nvPr/>
        </p:nvSpPr>
        <p:spPr>
          <a:xfrm rot="0">
            <a:off x="10750586" y="2288465"/>
            <a:ext cx="6508714" cy="6330956"/>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- 6: Được yêu cầu xác thực hai yếu tố để truy cập vào hệ thống quản lý firewall.</a:t>
            </a:r>
          </a:p>
          <a:p>
            <a:pPr algn="l">
              <a:lnSpc>
                <a:spcPts val="3850"/>
              </a:lnSpc>
            </a:pPr>
            <a:r>
              <a:rPr lang="en-US" sz="3500">
                <a:solidFill>
                  <a:srgbClr val="737373"/>
                </a:solidFill>
                <a:latin typeface="DM Sans"/>
                <a:ea typeface="DM Sans"/>
                <a:cs typeface="DM Sans"/>
                <a:sym typeface="DM Sans"/>
              </a:rPr>
              <a:t>- 7: Không cho phép quyền truy cập SSH từ internet công cộng.</a:t>
            </a:r>
          </a:p>
          <a:p>
            <a:pPr algn="l">
              <a:lnSpc>
                <a:spcPts val="3850"/>
              </a:lnSpc>
            </a:pPr>
            <a:r>
              <a:rPr lang="en-US" sz="3500">
                <a:solidFill>
                  <a:srgbClr val="737373"/>
                </a:solidFill>
                <a:latin typeface="DM Sans"/>
                <a:ea typeface="DM Sans"/>
                <a:cs typeface="DM Sans"/>
                <a:sym typeface="DM Sans"/>
              </a:rPr>
              <a:t>- 8: Ghi lại và lưu trữ tất cả các sự kiện truy cập.</a:t>
            </a:r>
          </a:p>
          <a:p>
            <a:pPr algn="l">
              <a:lnSpc>
                <a:spcPts val="3850"/>
              </a:lnSpc>
            </a:pPr>
            <a:r>
              <a:rPr lang="en-US" sz="3500">
                <a:solidFill>
                  <a:srgbClr val="737373"/>
                </a:solidFill>
                <a:latin typeface="DM Sans"/>
                <a:ea typeface="DM Sans"/>
                <a:cs typeface="DM Sans"/>
                <a:sym typeface="DM Sans"/>
              </a:rPr>
              <a:t>- 9: Tỉ lệ gói tin bị từ chối trên tổng số gói tin phải được giám sát.</a:t>
            </a:r>
          </a:p>
          <a:p>
            <a:pPr algn="l">
              <a:lnSpc>
                <a:spcPts val="3850"/>
              </a:lnSpc>
            </a:pPr>
            <a:r>
              <a:rPr lang="en-US" sz="3500">
                <a:solidFill>
                  <a:srgbClr val="737373"/>
                </a:solidFill>
                <a:latin typeface="DM Sans"/>
                <a:ea typeface="DM Sans"/>
                <a:cs typeface="DM Sans"/>
                <a:sym typeface="DM Sans"/>
              </a:rPr>
              <a:t>- 10: Đánh giá và kiểm tra cấu hình firewall ít nhất mỗi quý.</a:t>
            </a:r>
          </a:p>
          <a:p>
            <a:pPr algn="l">
              <a:lnSpc>
                <a:spcPts val="3850"/>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591675"/>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66800"/>
            <a:ext cx="16230600" cy="1276356"/>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Chính sách cho IDS/IPS </a:t>
            </a:r>
          </a:p>
          <a:p>
            <a:pPr algn="l">
              <a:lnSpc>
                <a:spcPts val="4950"/>
              </a:lnSpc>
            </a:pPr>
            <a:r>
              <a:rPr lang="en-US" sz="4500" b="true">
                <a:solidFill>
                  <a:srgbClr val="8CA9AD"/>
                </a:solidFill>
                <a:latin typeface="DM Sans Bold"/>
                <a:ea typeface="DM Sans Bold"/>
                <a:cs typeface="DM Sans Bold"/>
                <a:sym typeface="DM Sans Bold"/>
              </a:rPr>
              <a:t>(Hệ thống phát hiện và ngăn chặn xâm nhập):</a:t>
            </a:r>
          </a:p>
        </p:txBody>
      </p:sp>
      <p:sp>
        <p:nvSpPr>
          <p:cNvPr name="TextBox 4" id="4"/>
          <p:cNvSpPr txBox="true"/>
          <p:nvPr/>
        </p:nvSpPr>
        <p:spPr>
          <a:xfrm rot="0">
            <a:off x="1028700" y="2927917"/>
            <a:ext cx="7513620" cy="6816731"/>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- 1: Cập nhật định kỳ các chữ ký và định nghĩa để phát hiện các mối đe dọa mới.</a:t>
            </a:r>
          </a:p>
          <a:p>
            <a:pPr algn="l">
              <a:lnSpc>
                <a:spcPts val="3850"/>
              </a:lnSpc>
            </a:pPr>
            <a:r>
              <a:rPr lang="en-US" sz="3500">
                <a:solidFill>
                  <a:srgbClr val="737373"/>
                </a:solidFill>
                <a:latin typeface="DM Sans"/>
                <a:ea typeface="DM Sans"/>
                <a:cs typeface="DM Sans"/>
                <a:sym typeface="DM Sans"/>
              </a:rPr>
              <a:t>- 2: Ghi lại và lưu trữ tất cả các cảnh báo và sự kiện.</a:t>
            </a:r>
          </a:p>
          <a:p>
            <a:pPr algn="l">
              <a:lnSpc>
                <a:spcPts val="3850"/>
              </a:lnSpc>
            </a:pPr>
            <a:r>
              <a:rPr lang="en-US" sz="3500">
                <a:solidFill>
                  <a:srgbClr val="737373"/>
                </a:solidFill>
                <a:latin typeface="DM Sans"/>
                <a:ea typeface="DM Sans"/>
                <a:cs typeface="DM Sans"/>
                <a:sym typeface="DM Sans"/>
              </a:rPr>
              <a:t>- 3: Tự động chặn các nguồn tấn công sau khi phát hiện.</a:t>
            </a:r>
          </a:p>
          <a:p>
            <a:pPr algn="l">
              <a:lnSpc>
                <a:spcPts val="3850"/>
              </a:lnSpc>
            </a:pPr>
            <a:r>
              <a:rPr lang="en-US" sz="3500">
                <a:solidFill>
                  <a:srgbClr val="737373"/>
                </a:solidFill>
                <a:latin typeface="DM Sans"/>
                <a:ea typeface="DM Sans"/>
                <a:cs typeface="DM Sans"/>
                <a:sym typeface="DM Sans"/>
              </a:rPr>
              <a:t>- 4: Thiết lập cảnh báo trong trường hợp có dấu hiệu xâm nhập nghiêm trọng.</a:t>
            </a:r>
          </a:p>
          <a:p>
            <a:pPr algn="l">
              <a:lnSpc>
                <a:spcPts val="3850"/>
              </a:lnSpc>
            </a:pPr>
            <a:r>
              <a:rPr lang="en-US" sz="3500">
                <a:solidFill>
                  <a:srgbClr val="737373"/>
                </a:solidFill>
                <a:latin typeface="DM Sans"/>
                <a:ea typeface="DM Sans"/>
                <a:cs typeface="DM Sans"/>
                <a:sym typeface="DM Sans"/>
              </a:rPr>
              <a:t>- 5: Kiểm tra tính hiệu quả của IDS/IPS thông qua các bài kiểm tra xâm nhập giả định.</a:t>
            </a:r>
          </a:p>
          <a:p>
            <a:pPr algn="l">
              <a:lnSpc>
                <a:spcPts val="3850"/>
              </a:lnSpc>
            </a:pPr>
          </a:p>
        </p:txBody>
      </p:sp>
      <p:sp>
        <p:nvSpPr>
          <p:cNvPr name="TextBox 5" id="5"/>
          <p:cNvSpPr txBox="true"/>
          <p:nvPr/>
        </p:nvSpPr>
        <p:spPr>
          <a:xfrm rot="0">
            <a:off x="9144000" y="2927917"/>
            <a:ext cx="8115300" cy="6330956"/>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- 6: Không cho phép truy cập IDS/IPS từ internet công cộng.</a:t>
            </a:r>
          </a:p>
          <a:p>
            <a:pPr algn="l">
              <a:lnSpc>
                <a:spcPts val="3850"/>
              </a:lnSpc>
            </a:pPr>
            <a:r>
              <a:rPr lang="en-US" sz="3500">
                <a:solidFill>
                  <a:srgbClr val="737373"/>
                </a:solidFill>
                <a:latin typeface="DM Sans"/>
                <a:ea typeface="DM Sans"/>
                <a:cs typeface="DM Sans"/>
                <a:sym typeface="DM Sans"/>
              </a:rPr>
              <a:t>- 7: Khuyến khích sử dụng mã hóa cho dữ liệu truyền giữa các thành phần của IDS/IPS.</a:t>
            </a:r>
          </a:p>
          <a:p>
            <a:pPr algn="l">
              <a:lnSpc>
                <a:spcPts val="3850"/>
              </a:lnSpc>
            </a:pPr>
            <a:r>
              <a:rPr lang="en-US" sz="3500">
                <a:solidFill>
                  <a:srgbClr val="737373"/>
                </a:solidFill>
                <a:latin typeface="DM Sans"/>
                <a:ea typeface="DM Sans"/>
                <a:cs typeface="DM Sans"/>
                <a:sym typeface="DM Sans"/>
              </a:rPr>
              <a:t>- 8: Ngăn chặn việc truyền thông tin nhạy cảm nếu IDS/IPS phát hiện.</a:t>
            </a:r>
          </a:p>
          <a:p>
            <a:pPr algn="l">
              <a:lnSpc>
                <a:spcPts val="3850"/>
              </a:lnSpc>
            </a:pPr>
            <a:r>
              <a:rPr lang="en-US" sz="3500">
                <a:solidFill>
                  <a:srgbClr val="737373"/>
                </a:solidFill>
                <a:latin typeface="DM Sans"/>
                <a:ea typeface="DM Sans"/>
                <a:cs typeface="DM Sans"/>
                <a:sym typeface="DM Sans"/>
              </a:rPr>
              <a:t>- 9: Kiểm tra và xác minh nguồn gốc của các cảnh báo.</a:t>
            </a:r>
          </a:p>
          <a:p>
            <a:pPr algn="l">
              <a:lnSpc>
                <a:spcPts val="3850"/>
              </a:lnSpc>
            </a:pPr>
            <a:r>
              <a:rPr lang="en-US" sz="3500">
                <a:solidFill>
                  <a:srgbClr val="737373"/>
                </a:solidFill>
                <a:latin typeface="DM Sans"/>
                <a:ea typeface="DM Sans"/>
                <a:cs typeface="DM Sans"/>
                <a:sym typeface="DM Sans"/>
              </a:rPr>
              <a:t>- 10: Tham gia vào các cộng đồng an ninh để cập nhật thông tin về các mối đe dọa mới.</a:t>
            </a:r>
          </a:p>
          <a:p>
            <a:pPr algn="l">
              <a:lnSpc>
                <a:spcPts val="3850"/>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66800"/>
            <a:ext cx="12976243" cy="647706"/>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Chính sách cho kết nối internet và antivirus</a:t>
            </a:r>
          </a:p>
        </p:txBody>
      </p:sp>
      <p:sp>
        <p:nvSpPr>
          <p:cNvPr name="TextBox 4" id="4"/>
          <p:cNvSpPr txBox="true"/>
          <p:nvPr/>
        </p:nvSpPr>
        <p:spPr>
          <a:xfrm rot="0">
            <a:off x="1028700" y="2288465"/>
            <a:ext cx="7513620" cy="6816731"/>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- 1: Tất cả các máy tính trong mạng nội bộ không được phép truy cập internet trực tiếp mà phải thông qua proxy hoặc gateway an ninh.</a:t>
            </a:r>
          </a:p>
          <a:p>
            <a:pPr algn="l">
              <a:lnSpc>
                <a:spcPts val="3850"/>
              </a:lnSpc>
            </a:pPr>
            <a:r>
              <a:rPr lang="en-US" sz="3500">
                <a:solidFill>
                  <a:srgbClr val="737373"/>
                </a:solidFill>
                <a:latin typeface="DM Sans"/>
                <a:ea typeface="DM Sans"/>
                <a:cs typeface="DM Sans"/>
                <a:sym typeface="DM Sans"/>
              </a:rPr>
              <a:t>- 2: Antivirus phải được cài đặt trên tất cả các máy tính và máy chủ.</a:t>
            </a:r>
          </a:p>
          <a:p>
            <a:pPr algn="l">
              <a:lnSpc>
                <a:spcPts val="3850"/>
              </a:lnSpc>
            </a:pPr>
            <a:r>
              <a:rPr lang="en-US" sz="3500">
                <a:solidFill>
                  <a:srgbClr val="737373"/>
                </a:solidFill>
                <a:latin typeface="DM Sans"/>
                <a:ea typeface="DM Sans"/>
                <a:cs typeface="DM Sans"/>
                <a:sym typeface="DM Sans"/>
              </a:rPr>
              <a:t>- 3: Cập nhật định kỳ cơ sở dữ liệu virus.</a:t>
            </a:r>
          </a:p>
          <a:p>
            <a:pPr algn="l">
              <a:lnSpc>
                <a:spcPts val="3850"/>
              </a:lnSpc>
            </a:pPr>
            <a:r>
              <a:rPr lang="en-US" sz="3500">
                <a:solidFill>
                  <a:srgbClr val="737373"/>
                </a:solidFill>
                <a:latin typeface="DM Sans"/>
                <a:ea typeface="DM Sans"/>
                <a:cs typeface="DM Sans"/>
                <a:sym typeface="DM Sans"/>
              </a:rPr>
              <a:t>- 4: Quét toàn bộ hệ thống ít nhất mỗi tuần một lần.</a:t>
            </a:r>
          </a:p>
          <a:p>
            <a:pPr algn="l">
              <a:lnSpc>
                <a:spcPts val="3850"/>
              </a:lnSpc>
            </a:pPr>
            <a:r>
              <a:rPr lang="en-US" sz="3500">
                <a:solidFill>
                  <a:srgbClr val="737373"/>
                </a:solidFill>
                <a:latin typeface="DM Sans"/>
                <a:ea typeface="DM Sans"/>
                <a:cs typeface="DM Sans"/>
                <a:sym typeface="DM Sans"/>
              </a:rPr>
              <a:t>- 5: Khóa tự động các tệp tin hoặc phần mềm nếu được phát hiện là độc hại.</a:t>
            </a:r>
          </a:p>
          <a:p>
            <a:pPr algn="l">
              <a:lnSpc>
                <a:spcPts val="3850"/>
              </a:lnSpc>
            </a:pPr>
          </a:p>
        </p:txBody>
      </p:sp>
      <p:sp>
        <p:nvSpPr>
          <p:cNvPr name="TextBox 5" id="5"/>
          <p:cNvSpPr txBox="true"/>
          <p:nvPr/>
        </p:nvSpPr>
        <p:spPr>
          <a:xfrm rot="0">
            <a:off x="9540674" y="2288465"/>
            <a:ext cx="7718626" cy="7788281"/>
          </a:xfrm>
          <a:prstGeom prst="rect">
            <a:avLst/>
          </a:prstGeom>
        </p:spPr>
        <p:txBody>
          <a:bodyPr anchor="t" rtlCol="false" tIns="0" lIns="0" bIns="0" rIns="0">
            <a:spAutoFit/>
          </a:bodyPr>
          <a:lstStyle/>
          <a:p>
            <a:pPr algn="l">
              <a:lnSpc>
                <a:spcPts val="3850"/>
              </a:lnSpc>
            </a:pPr>
            <a:r>
              <a:rPr lang="en-US" sz="3500">
                <a:solidFill>
                  <a:srgbClr val="737373"/>
                </a:solidFill>
                <a:latin typeface="DM Sans"/>
                <a:ea typeface="DM Sans"/>
                <a:cs typeface="DM Sans"/>
                <a:sym typeface="DM Sans"/>
              </a:rPr>
              <a:t>- 6: Ngăn chặn việc sử dụng ổ USB hoặc thiết bị lưu trữ ngoại vi nếu không được ủy quyền.</a:t>
            </a:r>
          </a:p>
          <a:p>
            <a:pPr algn="l">
              <a:lnSpc>
                <a:spcPts val="3850"/>
              </a:lnSpc>
            </a:pPr>
            <a:r>
              <a:rPr lang="en-US" sz="3500">
                <a:solidFill>
                  <a:srgbClr val="737373"/>
                </a:solidFill>
                <a:latin typeface="DM Sans"/>
                <a:ea typeface="DM Sans"/>
                <a:cs typeface="DM Sans"/>
                <a:sym typeface="DM Sans"/>
              </a:rPr>
              <a:t>- 7: Khuyến khích nhân viên không tải và cài đặt phần mềm không được xác thực.</a:t>
            </a:r>
          </a:p>
          <a:p>
            <a:pPr algn="l">
              <a:lnSpc>
                <a:spcPts val="3850"/>
              </a:lnSpc>
            </a:pPr>
            <a:r>
              <a:rPr lang="en-US" sz="3500">
                <a:solidFill>
                  <a:srgbClr val="737373"/>
                </a:solidFill>
                <a:latin typeface="DM Sans"/>
                <a:ea typeface="DM Sans"/>
                <a:cs typeface="DM Sans"/>
                <a:sym typeface="DM Sans"/>
              </a:rPr>
              <a:t>- 8: Cảnh báo người dùng nếu truy cập vào trang web độc hại hoặc không được tin cậy.</a:t>
            </a:r>
          </a:p>
          <a:p>
            <a:pPr algn="l">
              <a:lnSpc>
                <a:spcPts val="3850"/>
              </a:lnSpc>
            </a:pPr>
            <a:r>
              <a:rPr lang="en-US" sz="3500">
                <a:solidFill>
                  <a:srgbClr val="737373"/>
                </a:solidFill>
                <a:latin typeface="DM Sans"/>
                <a:ea typeface="DM Sans"/>
                <a:cs typeface="DM Sans"/>
                <a:sym typeface="DM Sans"/>
              </a:rPr>
              <a:t>- 9: Ghi lại và lưu trữ tất cả các sự kiện liên quan đến virus hoặc phần mềm độc hại.</a:t>
            </a:r>
          </a:p>
          <a:p>
            <a:pPr algn="l">
              <a:lnSpc>
                <a:spcPts val="3850"/>
              </a:lnSpc>
            </a:pPr>
            <a:r>
              <a:rPr lang="en-US" sz="3500">
                <a:solidFill>
                  <a:srgbClr val="737373"/>
                </a:solidFill>
                <a:latin typeface="DM Sans"/>
                <a:ea typeface="DM Sans"/>
                <a:cs typeface="DM Sans"/>
                <a:sym typeface="DM Sans"/>
              </a:rPr>
              <a:t>- 10: Đào tạo và nâng cao nhận thức cho nhân viên về các mối đe dọa và cách phòng tránh.</a:t>
            </a:r>
          </a:p>
          <a:p>
            <a:pPr algn="l">
              <a:lnSpc>
                <a:spcPts val="3850"/>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66800"/>
            <a:ext cx="12976243" cy="720731"/>
          </a:xfrm>
          <a:prstGeom prst="rect">
            <a:avLst/>
          </a:prstGeom>
        </p:spPr>
        <p:txBody>
          <a:bodyPr anchor="t" rtlCol="false" tIns="0" lIns="0" bIns="0" rIns="0">
            <a:spAutoFit/>
          </a:bodyPr>
          <a:lstStyle/>
          <a:p>
            <a:pPr algn="l">
              <a:lnSpc>
                <a:spcPts val="5500"/>
              </a:lnSpc>
            </a:pPr>
            <a:r>
              <a:rPr lang="en-US" sz="5000" b="true">
                <a:solidFill>
                  <a:srgbClr val="8CA9AD"/>
                </a:solidFill>
                <a:latin typeface="DM Sans Bold"/>
                <a:ea typeface="DM Sans Bold"/>
                <a:cs typeface="DM Sans Bold"/>
                <a:sym typeface="DM Sans Bold"/>
              </a:rPr>
              <a:t>Chính sách end user</a:t>
            </a:r>
          </a:p>
        </p:txBody>
      </p:sp>
      <p:sp>
        <p:nvSpPr>
          <p:cNvPr name="TextBox 4" id="4"/>
          <p:cNvSpPr txBox="true"/>
          <p:nvPr/>
        </p:nvSpPr>
        <p:spPr>
          <a:xfrm rot="0">
            <a:off x="1028700" y="1955794"/>
            <a:ext cx="7513620" cy="7302506"/>
          </a:xfrm>
          <a:prstGeom prst="rect">
            <a:avLst/>
          </a:prstGeom>
        </p:spPr>
        <p:txBody>
          <a:bodyPr anchor="t" rtlCol="false" tIns="0" lIns="0" bIns="0" rIns="0">
            <a:spAutoFit/>
          </a:bodyPr>
          <a:lstStyle/>
          <a:p>
            <a:pPr algn="l" marL="755753" indent="-377876" lvl="1">
              <a:lnSpc>
                <a:spcPts val="3850"/>
              </a:lnSpc>
              <a:buFont typeface="Arial"/>
              <a:buChar char="•"/>
            </a:pPr>
            <a:r>
              <a:rPr lang="en-US" sz="3500">
                <a:solidFill>
                  <a:srgbClr val="737373"/>
                </a:solidFill>
                <a:latin typeface="DM Sans"/>
                <a:ea typeface="DM Sans"/>
                <a:cs typeface="DM Sans"/>
                <a:sym typeface="DM Sans"/>
              </a:rPr>
              <a:t>1.Người dùng cuối phải tuân thủ các quy định về sử dụng hệ thống và dữ liệu.</a:t>
            </a:r>
          </a:p>
          <a:p>
            <a:pPr algn="l" marL="755753" indent="-377876" lvl="1">
              <a:lnSpc>
                <a:spcPts val="3850"/>
              </a:lnSpc>
              <a:buFont typeface="Arial"/>
              <a:buChar char="•"/>
            </a:pPr>
            <a:r>
              <a:rPr lang="en-US" sz="3500">
                <a:solidFill>
                  <a:srgbClr val="737373"/>
                </a:solidFill>
                <a:latin typeface="DM Sans"/>
                <a:ea typeface="DM Sans"/>
                <a:cs typeface="DM Sans"/>
                <a:sym typeface="DM Sans"/>
              </a:rPr>
              <a:t>2.Cần phải tuân theo hướng dẫn an toàn mật khẩu và thực hiện đổi mật khẩu định kỳ.</a:t>
            </a:r>
          </a:p>
          <a:p>
            <a:pPr algn="l" marL="755753" indent="-377876" lvl="1">
              <a:lnSpc>
                <a:spcPts val="3850"/>
              </a:lnSpc>
              <a:buFont typeface="Arial"/>
              <a:buChar char="•"/>
            </a:pPr>
            <a:r>
              <a:rPr lang="en-US" sz="3500">
                <a:solidFill>
                  <a:srgbClr val="737373"/>
                </a:solidFill>
                <a:latin typeface="DM Sans"/>
                <a:ea typeface="DM Sans"/>
                <a:cs typeface="DM Sans"/>
                <a:sym typeface="DM Sans"/>
              </a:rPr>
              <a:t>3.Không chia sẻ thông tin đăng nhập với người khác và luôn khóa máy khi rời khỏi.</a:t>
            </a:r>
          </a:p>
          <a:p>
            <a:pPr algn="l" marL="755753" indent="-377876" lvl="1">
              <a:lnSpc>
                <a:spcPts val="3850"/>
              </a:lnSpc>
              <a:buFont typeface="Arial"/>
              <a:buChar char="•"/>
            </a:pPr>
            <a:r>
              <a:rPr lang="en-US" sz="3500">
                <a:solidFill>
                  <a:srgbClr val="737373"/>
                </a:solidFill>
                <a:latin typeface="DM Sans"/>
                <a:ea typeface="DM Sans"/>
                <a:cs typeface="DM Sans"/>
                <a:sym typeface="DM Sans"/>
              </a:rPr>
              <a:t>4.Cảnh giác với các email và liên kết đáng ngờ, không mở tệp đính kèm không rõ nguồn gốc.</a:t>
            </a:r>
          </a:p>
          <a:p>
            <a:pPr algn="l" marL="755753" indent="-377876" lvl="1">
              <a:lnSpc>
                <a:spcPts val="3850"/>
              </a:lnSpc>
              <a:buFont typeface="Arial"/>
              <a:buChar char="•"/>
            </a:pPr>
            <a:r>
              <a:rPr lang="en-US" sz="3500">
                <a:solidFill>
                  <a:srgbClr val="737373"/>
                </a:solidFill>
                <a:latin typeface="DM Sans"/>
                <a:ea typeface="DM Sans"/>
                <a:cs typeface="DM Sans"/>
                <a:sym typeface="DM Sans"/>
              </a:rPr>
              <a:t>5.Báo cáo ngay lập tức cho bộ phận IT nếu nghi ngờ có hành vi gian lận hoặc xâm nhập.</a:t>
            </a:r>
          </a:p>
        </p:txBody>
      </p:sp>
      <p:sp>
        <p:nvSpPr>
          <p:cNvPr name="TextBox 5" id="5"/>
          <p:cNvSpPr txBox="true"/>
          <p:nvPr/>
        </p:nvSpPr>
        <p:spPr>
          <a:xfrm rot="0">
            <a:off x="8745778" y="1743081"/>
            <a:ext cx="9365739" cy="8274056"/>
          </a:xfrm>
          <a:prstGeom prst="rect">
            <a:avLst/>
          </a:prstGeom>
        </p:spPr>
        <p:txBody>
          <a:bodyPr anchor="t" rtlCol="false" tIns="0" lIns="0" bIns="0" rIns="0">
            <a:spAutoFit/>
          </a:bodyPr>
          <a:lstStyle/>
          <a:p>
            <a:pPr algn="l" marL="755753" indent="-377876" lvl="1">
              <a:lnSpc>
                <a:spcPts val="3850"/>
              </a:lnSpc>
              <a:buFont typeface="Arial"/>
              <a:buChar char="•"/>
            </a:pPr>
            <a:r>
              <a:rPr lang="en-US" sz="3500">
                <a:solidFill>
                  <a:srgbClr val="737373"/>
                </a:solidFill>
                <a:latin typeface="DM Sans"/>
                <a:ea typeface="DM Sans"/>
                <a:cs typeface="DM Sans"/>
                <a:sym typeface="DM Sans"/>
              </a:rPr>
              <a:t>6.Người dùng cuối phải thực hiện các biện pháp bảo vệ thông tin cá nhân và thông tin doanh nghiệp, không được phép chia sẻ trực tiếp trên các nền tảng trực tuyến không được phép.</a:t>
            </a:r>
          </a:p>
          <a:p>
            <a:pPr algn="l" marL="755753" indent="-377876" lvl="1">
              <a:lnSpc>
                <a:spcPts val="3850"/>
              </a:lnSpc>
              <a:buFont typeface="Arial"/>
              <a:buChar char="•"/>
            </a:pPr>
            <a:r>
              <a:rPr lang="en-US" sz="3500">
                <a:solidFill>
                  <a:srgbClr val="737373"/>
                </a:solidFill>
                <a:latin typeface="DM Sans"/>
                <a:ea typeface="DM Sans"/>
                <a:cs typeface="DM Sans"/>
                <a:sym typeface="DM Sans"/>
              </a:rPr>
              <a:t>7</a:t>
            </a:r>
            <a:r>
              <a:rPr lang="en-US" sz="3500">
                <a:solidFill>
                  <a:srgbClr val="737373"/>
                </a:solidFill>
                <a:latin typeface="DM Sans"/>
                <a:ea typeface="DM Sans"/>
                <a:cs typeface="DM Sans"/>
                <a:sym typeface="DM Sans"/>
              </a:rPr>
              <a:t>.Mọi việc cài đặt phần mềm hoặc thay đổi cấu hình hệ thống phải được sự chấp thuận của bộ phận IT.</a:t>
            </a:r>
          </a:p>
          <a:p>
            <a:pPr algn="l" marL="755753" indent="-377876" lvl="1">
              <a:lnSpc>
                <a:spcPts val="3850"/>
              </a:lnSpc>
              <a:buFont typeface="Arial"/>
              <a:buChar char="•"/>
            </a:pPr>
            <a:r>
              <a:rPr lang="en-US" sz="3500">
                <a:solidFill>
                  <a:srgbClr val="737373"/>
                </a:solidFill>
                <a:latin typeface="DM Sans"/>
                <a:ea typeface="DM Sans"/>
                <a:cs typeface="DM Sans"/>
                <a:sym typeface="DM Sans"/>
              </a:rPr>
              <a:t>8</a:t>
            </a:r>
            <a:r>
              <a:rPr lang="en-US" sz="3500">
                <a:solidFill>
                  <a:srgbClr val="737373"/>
                </a:solidFill>
                <a:latin typeface="DM Sans"/>
                <a:ea typeface="DM Sans"/>
                <a:cs typeface="DM Sans"/>
                <a:sym typeface="DM Sans"/>
              </a:rPr>
              <a:t>.Sử dụng các dịch vụ lưu trữ đám mây doanh nghiệp được phê duyệt để đồng bộ và chia sẻ tài liệu làm việc.</a:t>
            </a:r>
          </a:p>
          <a:p>
            <a:pPr algn="l" marL="755753" indent="-377876" lvl="1">
              <a:lnSpc>
                <a:spcPts val="3850"/>
              </a:lnSpc>
              <a:buFont typeface="Arial"/>
              <a:buChar char="•"/>
            </a:pPr>
            <a:r>
              <a:rPr lang="en-US" sz="3500">
                <a:solidFill>
                  <a:srgbClr val="737373"/>
                </a:solidFill>
                <a:latin typeface="DM Sans"/>
                <a:ea typeface="DM Sans"/>
                <a:cs typeface="DM Sans"/>
                <a:sym typeface="DM Sans"/>
              </a:rPr>
              <a:t>9</a:t>
            </a:r>
            <a:r>
              <a:rPr lang="en-US" sz="3500">
                <a:solidFill>
                  <a:srgbClr val="737373"/>
                </a:solidFill>
                <a:latin typeface="DM Sans"/>
                <a:ea typeface="DM Sans"/>
                <a:cs typeface="DM Sans"/>
                <a:sym typeface="DM Sans"/>
              </a:rPr>
              <a:t>.Thực hiện các khóa học an ninh mạng cơ bản được tổ chức định kỳ bởi bộ phận IT.</a:t>
            </a:r>
          </a:p>
          <a:p>
            <a:pPr algn="l" marL="755753" indent="-377876" lvl="1">
              <a:lnSpc>
                <a:spcPts val="3850"/>
              </a:lnSpc>
              <a:buFont typeface="Arial"/>
              <a:buChar char="•"/>
            </a:pPr>
            <a:r>
              <a:rPr lang="en-US" sz="3500">
                <a:solidFill>
                  <a:srgbClr val="737373"/>
                </a:solidFill>
                <a:latin typeface="DM Sans"/>
                <a:ea typeface="DM Sans"/>
                <a:cs typeface="DM Sans"/>
                <a:sym typeface="DM Sans"/>
              </a:rPr>
              <a:t>10</a:t>
            </a:r>
            <a:r>
              <a:rPr lang="en-US" sz="3500">
                <a:solidFill>
                  <a:srgbClr val="737373"/>
                </a:solidFill>
                <a:latin typeface="DM Sans"/>
                <a:ea typeface="DM Sans"/>
                <a:cs typeface="DM Sans"/>
                <a:sym typeface="DM Sans"/>
              </a:rPr>
              <a:t>.Tuân thủ quy trình xử lý và báo cáo sự cố an ninh mạng, bao gồm việc nhận biết và báo cáo các hành vi đáng ngờ.</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2406" y="687385"/>
            <a:ext cx="12976243" cy="720731"/>
          </a:xfrm>
          <a:prstGeom prst="rect">
            <a:avLst/>
          </a:prstGeom>
        </p:spPr>
        <p:txBody>
          <a:bodyPr anchor="t" rtlCol="false" tIns="0" lIns="0" bIns="0" rIns="0">
            <a:spAutoFit/>
          </a:bodyPr>
          <a:lstStyle/>
          <a:p>
            <a:pPr algn="l">
              <a:lnSpc>
                <a:spcPts val="5500"/>
              </a:lnSpc>
            </a:pPr>
            <a:r>
              <a:rPr lang="en-US" sz="5000" b="true">
                <a:solidFill>
                  <a:srgbClr val="8CA9AD"/>
                </a:solidFill>
                <a:latin typeface="DM Sans Bold"/>
                <a:ea typeface="DM Sans Bold"/>
                <a:cs typeface="DM Sans Bold"/>
                <a:sym typeface="DM Sans Bold"/>
              </a:rPr>
              <a:t>Chính sách backup hạ tầng</a:t>
            </a:r>
          </a:p>
        </p:txBody>
      </p:sp>
      <p:sp>
        <p:nvSpPr>
          <p:cNvPr name="TextBox 4" id="4"/>
          <p:cNvSpPr txBox="true"/>
          <p:nvPr/>
        </p:nvSpPr>
        <p:spPr>
          <a:xfrm rot="0">
            <a:off x="1028700" y="1649230"/>
            <a:ext cx="7513620" cy="7302506"/>
          </a:xfrm>
          <a:prstGeom prst="rect">
            <a:avLst/>
          </a:prstGeom>
        </p:spPr>
        <p:txBody>
          <a:bodyPr anchor="t" rtlCol="false" tIns="0" lIns="0" bIns="0" rIns="0">
            <a:spAutoFit/>
          </a:bodyPr>
          <a:lstStyle/>
          <a:p>
            <a:pPr algn="l" marL="755753" indent="-377876" lvl="1">
              <a:lnSpc>
                <a:spcPts val="3850"/>
              </a:lnSpc>
              <a:buFont typeface="Arial"/>
              <a:buChar char="•"/>
            </a:pPr>
            <a:r>
              <a:rPr lang="en-US" sz="3500">
                <a:solidFill>
                  <a:srgbClr val="737373"/>
                </a:solidFill>
                <a:latin typeface="DM Sans"/>
                <a:ea typeface="DM Sans"/>
                <a:cs typeface="DM Sans"/>
                <a:sym typeface="DM Sans"/>
              </a:rPr>
              <a:t>1. Thực hiện sao lưu dữ liệu định kỳ và kiểm tra khả năng phục hồi sao lưu.</a:t>
            </a:r>
          </a:p>
          <a:p>
            <a:pPr algn="l" marL="755753" indent="-377876" lvl="1">
              <a:lnSpc>
                <a:spcPts val="3850"/>
              </a:lnSpc>
              <a:buFont typeface="Arial"/>
              <a:buChar char="•"/>
            </a:pPr>
            <a:r>
              <a:rPr lang="en-US" sz="3500">
                <a:solidFill>
                  <a:srgbClr val="737373"/>
                </a:solidFill>
                <a:latin typeface="DM Sans"/>
                <a:ea typeface="DM Sans"/>
                <a:cs typeface="DM Sans"/>
                <a:sym typeface="DM Sans"/>
              </a:rPr>
              <a:t>2. </a:t>
            </a:r>
            <a:r>
              <a:rPr lang="en-US" sz="3500">
                <a:solidFill>
                  <a:srgbClr val="737373"/>
                </a:solidFill>
                <a:latin typeface="DM Sans"/>
                <a:ea typeface="DM Sans"/>
                <a:cs typeface="DM Sans"/>
                <a:sym typeface="DM Sans"/>
              </a:rPr>
              <a:t>Dữ liệu cần được sao lưu tại ít nhất hai địa điểm lưu trữ độc lập.</a:t>
            </a:r>
          </a:p>
          <a:p>
            <a:pPr algn="l" marL="755753" indent="-377876" lvl="1">
              <a:lnSpc>
                <a:spcPts val="3850"/>
              </a:lnSpc>
              <a:buFont typeface="Arial"/>
              <a:buChar char="•"/>
            </a:pPr>
            <a:r>
              <a:rPr lang="en-US" sz="3500">
                <a:solidFill>
                  <a:srgbClr val="737373"/>
                </a:solidFill>
                <a:latin typeface="DM Sans"/>
                <a:ea typeface="DM Sans"/>
                <a:cs typeface="DM Sans"/>
                <a:sym typeface="DM Sans"/>
              </a:rPr>
              <a:t>3. </a:t>
            </a:r>
            <a:r>
              <a:rPr lang="en-US" sz="3500">
                <a:solidFill>
                  <a:srgbClr val="737373"/>
                </a:solidFill>
                <a:latin typeface="DM Sans"/>
                <a:ea typeface="DM Sans"/>
                <a:cs typeface="DM Sans"/>
                <a:sym typeface="DM Sans"/>
              </a:rPr>
              <a:t>Sao lưu dữ liệu cần được mã hóa để đảm bảo an toàn trong quá trình truyền tải và lưu trữ.</a:t>
            </a:r>
          </a:p>
          <a:p>
            <a:pPr algn="l" marL="755753" indent="-377876" lvl="1">
              <a:lnSpc>
                <a:spcPts val="3850"/>
              </a:lnSpc>
              <a:buFont typeface="Arial"/>
              <a:buChar char="•"/>
            </a:pPr>
            <a:r>
              <a:rPr lang="en-US" sz="3500">
                <a:solidFill>
                  <a:srgbClr val="737373"/>
                </a:solidFill>
                <a:latin typeface="DM Sans"/>
                <a:ea typeface="DM Sans"/>
                <a:cs typeface="DM Sans"/>
                <a:sym typeface="DM Sans"/>
              </a:rPr>
              <a:t>4. </a:t>
            </a:r>
            <a:r>
              <a:rPr lang="en-US" sz="3500">
                <a:solidFill>
                  <a:srgbClr val="737373"/>
                </a:solidFill>
                <a:latin typeface="DM Sans"/>
                <a:ea typeface="DM Sans"/>
                <a:cs typeface="DM Sans"/>
                <a:sym typeface="DM Sans"/>
              </a:rPr>
              <a:t>Xác định rõ ràng trách nhiệm và quy trình khi có sự cố mất mát dữ liệu.</a:t>
            </a:r>
          </a:p>
          <a:p>
            <a:pPr algn="l" marL="755753" indent="-377876" lvl="1">
              <a:lnSpc>
                <a:spcPts val="3850"/>
              </a:lnSpc>
              <a:buFont typeface="Arial"/>
              <a:buChar char="•"/>
            </a:pPr>
            <a:r>
              <a:rPr lang="en-US" sz="3500">
                <a:solidFill>
                  <a:srgbClr val="737373"/>
                </a:solidFill>
                <a:latin typeface="DM Sans"/>
                <a:ea typeface="DM Sans"/>
                <a:cs typeface="DM Sans"/>
                <a:sym typeface="DM Sans"/>
              </a:rPr>
              <a:t>5. </a:t>
            </a:r>
            <a:r>
              <a:rPr lang="en-US" sz="3500">
                <a:solidFill>
                  <a:srgbClr val="737373"/>
                </a:solidFill>
                <a:latin typeface="DM Sans"/>
                <a:ea typeface="DM Sans"/>
                <a:cs typeface="DM Sans"/>
                <a:sym typeface="DM Sans"/>
              </a:rPr>
              <a:t>Đào tạo nhân viên về tầm quan trọng của việc sao lưu dữ liệu và cách thức thực hiện.</a:t>
            </a:r>
          </a:p>
        </p:txBody>
      </p:sp>
      <p:sp>
        <p:nvSpPr>
          <p:cNvPr name="TextBox 5" id="5"/>
          <p:cNvSpPr txBox="true"/>
          <p:nvPr/>
        </p:nvSpPr>
        <p:spPr>
          <a:xfrm rot="0">
            <a:off x="9144000" y="1649230"/>
            <a:ext cx="8651669" cy="7788281"/>
          </a:xfrm>
          <a:prstGeom prst="rect">
            <a:avLst/>
          </a:prstGeom>
        </p:spPr>
        <p:txBody>
          <a:bodyPr anchor="t" rtlCol="false" tIns="0" lIns="0" bIns="0" rIns="0">
            <a:spAutoFit/>
          </a:bodyPr>
          <a:lstStyle/>
          <a:p>
            <a:pPr algn="l" marL="755753" indent="-377876" lvl="1">
              <a:lnSpc>
                <a:spcPts val="3850"/>
              </a:lnSpc>
              <a:buFont typeface="Arial"/>
              <a:buChar char="•"/>
            </a:pPr>
            <a:r>
              <a:rPr lang="en-US" sz="3500">
                <a:solidFill>
                  <a:srgbClr val="737373"/>
                </a:solidFill>
                <a:latin typeface="DM Sans"/>
                <a:ea typeface="DM Sans"/>
                <a:cs typeface="DM Sans"/>
                <a:sym typeface="DM Sans"/>
              </a:rPr>
              <a:t>6. Phân quyền truy cập dữ liệu sao lưu chỉ cho nhân viên có thẩm quyền và theo dõi lịch sử truy cập.</a:t>
            </a:r>
          </a:p>
          <a:p>
            <a:pPr algn="l" marL="755753" indent="-377876" lvl="1">
              <a:lnSpc>
                <a:spcPts val="3850"/>
              </a:lnSpc>
              <a:buFont typeface="Arial"/>
              <a:buChar char="•"/>
            </a:pPr>
            <a:r>
              <a:rPr lang="en-US" sz="3500">
                <a:solidFill>
                  <a:srgbClr val="737373"/>
                </a:solidFill>
                <a:latin typeface="DM Sans"/>
                <a:ea typeface="DM Sans"/>
                <a:cs typeface="DM Sans"/>
                <a:sym typeface="DM Sans"/>
              </a:rPr>
              <a:t>7. </a:t>
            </a:r>
            <a:r>
              <a:rPr lang="en-US" sz="3500">
                <a:solidFill>
                  <a:srgbClr val="737373"/>
                </a:solidFill>
                <a:latin typeface="DM Sans"/>
                <a:ea typeface="DM Sans"/>
                <a:cs typeface="DM Sans"/>
                <a:sym typeface="DM Sans"/>
              </a:rPr>
              <a:t>Kiểm tra định kỳ chất lượng dữ liệu sao lưu để đảm bảo dữ liệu không bị hỏng hoặc thay đổi.</a:t>
            </a:r>
          </a:p>
          <a:p>
            <a:pPr algn="l" marL="755753" indent="-377876" lvl="1">
              <a:lnSpc>
                <a:spcPts val="3850"/>
              </a:lnSpc>
              <a:buFont typeface="Arial"/>
              <a:buChar char="•"/>
            </a:pPr>
            <a:r>
              <a:rPr lang="en-US" sz="3500">
                <a:solidFill>
                  <a:srgbClr val="737373"/>
                </a:solidFill>
                <a:latin typeface="DM Sans"/>
                <a:ea typeface="DM Sans"/>
                <a:cs typeface="DM Sans"/>
                <a:sym typeface="DM Sans"/>
              </a:rPr>
              <a:t>8. </a:t>
            </a:r>
            <a:r>
              <a:rPr lang="en-US" sz="3500">
                <a:solidFill>
                  <a:srgbClr val="737373"/>
                </a:solidFill>
                <a:latin typeface="DM Sans"/>
                <a:ea typeface="DM Sans"/>
                <a:cs typeface="DM Sans"/>
                <a:sym typeface="DM Sans"/>
              </a:rPr>
              <a:t>Lưu trữ bản sao lưu dữ liệu tại một địa điểm lý tưởng ngoài trực tuyến để phòng tránh rủi ro mất mát dữ liệu do tấn công mạng.</a:t>
            </a:r>
          </a:p>
          <a:p>
            <a:pPr algn="l" marL="755753" indent="-377876" lvl="1">
              <a:lnSpc>
                <a:spcPts val="3850"/>
              </a:lnSpc>
              <a:buFont typeface="Arial"/>
              <a:buChar char="•"/>
            </a:pPr>
            <a:r>
              <a:rPr lang="en-US" sz="3500">
                <a:solidFill>
                  <a:srgbClr val="737373"/>
                </a:solidFill>
                <a:latin typeface="DM Sans"/>
                <a:ea typeface="DM Sans"/>
                <a:cs typeface="DM Sans"/>
                <a:sym typeface="DM Sans"/>
              </a:rPr>
              <a:t>9. </a:t>
            </a:r>
            <a:r>
              <a:rPr lang="en-US" sz="3500">
                <a:solidFill>
                  <a:srgbClr val="737373"/>
                </a:solidFill>
                <a:latin typeface="DM Sans"/>
                <a:ea typeface="DM Sans"/>
                <a:cs typeface="DM Sans"/>
                <a:sym typeface="DM Sans"/>
              </a:rPr>
              <a:t>Thiết lập quy trình sao lưu tự động và giám sát để giảm thiểu sai sót do yếu tố con người.</a:t>
            </a:r>
          </a:p>
          <a:p>
            <a:pPr algn="l" marL="755753" indent="-377876" lvl="1">
              <a:lnSpc>
                <a:spcPts val="3850"/>
              </a:lnSpc>
              <a:buFont typeface="Arial"/>
              <a:buChar char="•"/>
            </a:pPr>
            <a:r>
              <a:rPr lang="en-US" sz="3500">
                <a:solidFill>
                  <a:srgbClr val="737373"/>
                </a:solidFill>
                <a:latin typeface="DM Sans"/>
                <a:ea typeface="DM Sans"/>
                <a:cs typeface="DM Sans"/>
                <a:sym typeface="DM Sans"/>
              </a:rPr>
              <a:t>10. </a:t>
            </a:r>
            <a:r>
              <a:rPr lang="en-US" sz="3500">
                <a:solidFill>
                  <a:srgbClr val="737373"/>
                </a:solidFill>
                <a:latin typeface="DM Sans"/>
                <a:ea typeface="DM Sans"/>
                <a:cs typeface="DM Sans"/>
                <a:sym typeface="DM Sans"/>
              </a:rPr>
              <a:t>Thực hiện sao lưu dựa trên cấp độ quan trọng của dữ liệu, sao lưu dữ liệu quan trọng nhiều lần hơn.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759210" y="7143750"/>
            <a:ext cx="5500090" cy="1066690"/>
          </a:xfrm>
          <a:prstGeom prst="rect">
            <a:avLst/>
          </a:prstGeom>
        </p:spPr>
        <p:txBody>
          <a:bodyPr anchor="t" rtlCol="false" tIns="0" lIns="0" bIns="0" rIns="0">
            <a:spAutoFit/>
          </a:bodyPr>
          <a:lstStyle/>
          <a:p>
            <a:pPr algn="r">
              <a:lnSpc>
                <a:spcPts val="8250"/>
              </a:lnSpc>
            </a:pPr>
            <a:r>
              <a:rPr lang="en-US" b="true" sz="7500">
                <a:solidFill>
                  <a:srgbClr val="8CA9AD"/>
                </a:solidFill>
                <a:latin typeface="DM Sans Bold"/>
                <a:ea typeface="DM Sans Bold"/>
                <a:cs typeface="DM Sans Bold"/>
                <a:sym typeface="DM Sans Bold"/>
              </a:rPr>
              <a:t>NỘI DUNG</a:t>
            </a:r>
          </a:p>
        </p:txBody>
      </p:sp>
      <p:sp>
        <p:nvSpPr>
          <p:cNvPr name="TextBox 4" id="4"/>
          <p:cNvSpPr txBox="true"/>
          <p:nvPr/>
        </p:nvSpPr>
        <p:spPr>
          <a:xfrm rot="0">
            <a:off x="2417556" y="2333944"/>
            <a:ext cx="1938412" cy="1003220"/>
          </a:xfrm>
          <a:prstGeom prst="rect">
            <a:avLst/>
          </a:prstGeom>
        </p:spPr>
        <p:txBody>
          <a:bodyPr anchor="t" rtlCol="false" tIns="0" lIns="0" bIns="0" rIns="0">
            <a:spAutoFit/>
          </a:bodyPr>
          <a:lstStyle/>
          <a:p>
            <a:pPr algn="l">
              <a:lnSpc>
                <a:spcPts val="7700"/>
              </a:lnSpc>
            </a:pPr>
            <a:r>
              <a:rPr lang="en-US" b="true" sz="7000">
                <a:solidFill>
                  <a:srgbClr val="8CA9AD"/>
                </a:solidFill>
                <a:latin typeface="DM Sans Bold"/>
                <a:ea typeface="DM Sans Bold"/>
                <a:cs typeface="DM Sans Bold"/>
                <a:sym typeface="DM Sans Bold"/>
              </a:rPr>
              <a:t>3.A</a:t>
            </a:r>
          </a:p>
        </p:txBody>
      </p:sp>
      <p:sp>
        <p:nvSpPr>
          <p:cNvPr name="TextBox 5" id="5"/>
          <p:cNvSpPr txBox="true"/>
          <p:nvPr/>
        </p:nvSpPr>
        <p:spPr>
          <a:xfrm rot="0">
            <a:off x="2417556" y="3855931"/>
            <a:ext cx="1938412" cy="1003220"/>
          </a:xfrm>
          <a:prstGeom prst="rect">
            <a:avLst/>
          </a:prstGeom>
        </p:spPr>
        <p:txBody>
          <a:bodyPr anchor="t" rtlCol="false" tIns="0" lIns="0" bIns="0" rIns="0">
            <a:spAutoFit/>
          </a:bodyPr>
          <a:lstStyle/>
          <a:p>
            <a:pPr algn="l">
              <a:lnSpc>
                <a:spcPts val="7700"/>
              </a:lnSpc>
            </a:pPr>
            <a:r>
              <a:rPr lang="en-US" b="true" sz="7000">
                <a:solidFill>
                  <a:srgbClr val="8CA9AD"/>
                </a:solidFill>
                <a:latin typeface="DM Sans Bold"/>
                <a:ea typeface="DM Sans Bold"/>
                <a:cs typeface="DM Sans Bold"/>
                <a:sym typeface="DM Sans Bold"/>
              </a:rPr>
              <a:t>3.B</a:t>
            </a:r>
          </a:p>
        </p:txBody>
      </p:sp>
      <p:sp>
        <p:nvSpPr>
          <p:cNvPr name="TextBox 6" id="6"/>
          <p:cNvSpPr txBox="true"/>
          <p:nvPr/>
        </p:nvSpPr>
        <p:spPr>
          <a:xfrm rot="0">
            <a:off x="4355969" y="2570460"/>
            <a:ext cx="6726444" cy="501612"/>
          </a:xfrm>
          <a:prstGeom prst="rect">
            <a:avLst/>
          </a:prstGeom>
        </p:spPr>
        <p:txBody>
          <a:bodyPr anchor="t" rtlCol="false" tIns="0" lIns="0" bIns="0" rIns="0">
            <a:spAutoFit/>
          </a:bodyPr>
          <a:lstStyle/>
          <a:p>
            <a:pPr algn="l">
              <a:lnSpc>
                <a:spcPts val="3850"/>
              </a:lnSpc>
            </a:pPr>
            <a:r>
              <a:rPr lang="en-US" b="true" sz="3500">
                <a:solidFill>
                  <a:srgbClr val="737373"/>
                </a:solidFill>
                <a:latin typeface="DM Sans Bold"/>
                <a:ea typeface="DM Sans Bold"/>
                <a:cs typeface="DM Sans Bold"/>
                <a:sym typeface="DM Sans Bold"/>
              </a:rPr>
              <a:t>VẼ MÔ HÌNH TỔNG THỂ</a:t>
            </a:r>
          </a:p>
        </p:txBody>
      </p:sp>
      <p:sp>
        <p:nvSpPr>
          <p:cNvPr name="TextBox 7" id="7"/>
          <p:cNvSpPr txBox="true"/>
          <p:nvPr/>
        </p:nvSpPr>
        <p:spPr>
          <a:xfrm rot="0">
            <a:off x="4355969" y="4092447"/>
            <a:ext cx="6726444" cy="501612"/>
          </a:xfrm>
          <a:prstGeom prst="rect">
            <a:avLst/>
          </a:prstGeom>
        </p:spPr>
        <p:txBody>
          <a:bodyPr anchor="t" rtlCol="false" tIns="0" lIns="0" bIns="0" rIns="0">
            <a:spAutoFit/>
          </a:bodyPr>
          <a:lstStyle/>
          <a:p>
            <a:pPr algn="l">
              <a:lnSpc>
                <a:spcPts val="3850"/>
              </a:lnSpc>
            </a:pPr>
            <a:r>
              <a:rPr lang="en-US" b="true" sz="3500">
                <a:solidFill>
                  <a:srgbClr val="737373"/>
                </a:solidFill>
                <a:latin typeface="DM Sans Bold"/>
                <a:ea typeface="DM Sans Bold"/>
                <a:cs typeface="DM Sans Bold"/>
                <a:sym typeface="DM Sans Bold"/>
              </a:rPr>
              <a:t>VẼ MÔ HÌNH CHI TIẾT</a:t>
            </a:r>
          </a:p>
        </p:txBody>
      </p:sp>
      <p:sp>
        <p:nvSpPr>
          <p:cNvPr name="TextBox 8" id="8"/>
          <p:cNvSpPr txBox="true"/>
          <p:nvPr/>
        </p:nvSpPr>
        <p:spPr>
          <a:xfrm rot="0">
            <a:off x="2417556" y="5377917"/>
            <a:ext cx="1938412" cy="1003220"/>
          </a:xfrm>
          <a:prstGeom prst="rect">
            <a:avLst/>
          </a:prstGeom>
        </p:spPr>
        <p:txBody>
          <a:bodyPr anchor="t" rtlCol="false" tIns="0" lIns="0" bIns="0" rIns="0">
            <a:spAutoFit/>
          </a:bodyPr>
          <a:lstStyle/>
          <a:p>
            <a:pPr algn="l">
              <a:lnSpc>
                <a:spcPts val="7700"/>
              </a:lnSpc>
            </a:pPr>
            <a:r>
              <a:rPr lang="en-US" b="true" sz="7000">
                <a:solidFill>
                  <a:srgbClr val="8CA9AD"/>
                </a:solidFill>
                <a:latin typeface="DM Sans Bold"/>
                <a:ea typeface="DM Sans Bold"/>
                <a:cs typeface="DM Sans Bold"/>
                <a:sym typeface="DM Sans Bold"/>
              </a:rPr>
              <a:t>3.C</a:t>
            </a:r>
          </a:p>
        </p:txBody>
      </p:sp>
      <p:sp>
        <p:nvSpPr>
          <p:cNvPr name="TextBox 9" id="9"/>
          <p:cNvSpPr txBox="true"/>
          <p:nvPr/>
        </p:nvSpPr>
        <p:spPr>
          <a:xfrm rot="0">
            <a:off x="4355969" y="5614434"/>
            <a:ext cx="7942909" cy="501612"/>
          </a:xfrm>
          <a:prstGeom prst="rect">
            <a:avLst/>
          </a:prstGeom>
        </p:spPr>
        <p:txBody>
          <a:bodyPr anchor="t" rtlCol="false" tIns="0" lIns="0" bIns="0" rIns="0">
            <a:spAutoFit/>
          </a:bodyPr>
          <a:lstStyle/>
          <a:p>
            <a:pPr algn="l">
              <a:lnSpc>
                <a:spcPts val="3850"/>
              </a:lnSpc>
            </a:pPr>
            <a:r>
              <a:rPr lang="en-US" b="true" sz="3500">
                <a:solidFill>
                  <a:srgbClr val="737373"/>
                </a:solidFill>
                <a:latin typeface="DM Sans Bold"/>
                <a:ea typeface="DM Sans Bold"/>
                <a:cs typeface="DM Sans Bold"/>
                <a:sym typeface="DM Sans Bold"/>
              </a:rPr>
              <a:t>THUYẾT MINH GIẢI PHÁP TỪNG PHẦN</a:t>
            </a:r>
          </a:p>
        </p:txBody>
      </p:sp>
      <p:sp>
        <p:nvSpPr>
          <p:cNvPr name="TextBox 10" id="10"/>
          <p:cNvSpPr txBox="true"/>
          <p:nvPr/>
        </p:nvSpPr>
        <p:spPr>
          <a:xfrm rot="0">
            <a:off x="2417556" y="6899904"/>
            <a:ext cx="1938412" cy="1003220"/>
          </a:xfrm>
          <a:prstGeom prst="rect">
            <a:avLst/>
          </a:prstGeom>
        </p:spPr>
        <p:txBody>
          <a:bodyPr anchor="t" rtlCol="false" tIns="0" lIns="0" bIns="0" rIns="0">
            <a:spAutoFit/>
          </a:bodyPr>
          <a:lstStyle/>
          <a:p>
            <a:pPr algn="l">
              <a:lnSpc>
                <a:spcPts val="7700"/>
              </a:lnSpc>
            </a:pPr>
            <a:r>
              <a:rPr lang="en-US" b="true" sz="7000">
                <a:solidFill>
                  <a:srgbClr val="8CA9AD"/>
                </a:solidFill>
                <a:latin typeface="DM Sans Bold"/>
                <a:ea typeface="DM Sans Bold"/>
                <a:cs typeface="DM Sans Bold"/>
                <a:sym typeface="DM Sans Bold"/>
              </a:rPr>
              <a:t>4.</a:t>
            </a:r>
          </a:p>
        </p:txBody>
      </p:sp>
      <p:sp>
        <p:nvSpPr>
          <p:cNvPr name="TextBox 11" id="11"/>
          <p:cNvSpPr txBox="true"/>
          <p:nvPr/>
        </p:nvSpPr>
        <p:spPr>
          <a:xfrm rot="0">
            <a:off x="4355969" y="7137383"/>
            <a:ext cx="6726444" cy="501612"/>
          </a:xfrm>
          <a:prstGeom prst="rect">
            <a:avLst/>
          </a:prstGeom>
        </p:spPr>
        <p:txBody>
          <a:bodyPr anchor="t" rtlCol="false" tIns="0" lIns="0" bIns="0" rIns="0">
            <a:spAutoFit/>
          </a:bodyPr>
          <a:lstStyle/>
          <a:p>
            <a:pPr algn="l">
              <a:lnSpc>
                <a:spcPts val="3850"/>
              </a:lnSpc>
            </a:pPr>
            <a:r>
              <a:rPr lang="en-US" b="true" sz="3500">
                <a:solidFill>
                  <a:srgbClr val="737373"/>
                </a:solidFill>
                <a:latin typeface="DM Sans Bold"/>
                <a:ea typeface="DM Sans Bold"/>
                <a:cs typeface="DM Sans Bold"/>
                <a:sym typeface="DM Sans Bold"/>
              </a:rPr>
              <a:t>XÂY DỰNG CHÍNH SÁCH</a:t>
            </a:r>
          </a:p>
        </p:txBody>
      </p:sp>
      <p:sp>
        <p:nvSpPr>
          <p:cNvPr name="Freeform 12" id="1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759906" y="3895722"/>
            <a:ext cx="10783215" cy="2114378"/>
          </a:xfrm>
          <a:prstGeom prst="rect">
            <a:avLst/>
          </a:prstGeom>
        </p:spPr>
        <p:txBody>
          <a:bodyPr anchor="t" rtlCol="false" tIns="0" lIns="0" bIns="0" rIns="0">
            <a:spAutoFit/>
          </a:bodyPr>
          <a:lstStyle/>
          <a:p>
            <a:pPr algn="r">
              <a:lnSpc>
                <a:spcPts val="8250"/>
              </a:lnSpc>
            </a:pPr>
            <a:r>
              <a:rPr lang="en-US" b="true" sz="7500">
                <a:solidFill>
                  <a:srgbClr val="FFFFFF"/>
                </a:solidFill>
                <a:latin typeface="DM Sans Bold"/>
                <a:ea typeface="DM Sans Bold"/>
                <a:cs typeface="DM Sans Bold"/>
                <a:sym typeface="DM Sans Bold"/>
              </a:rPr>
              <a:t>NHỮNG ĐIỂM YẾU CỦA MÔ HÌNH HIỆN TẠI</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43121" y="-2151424"/>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1847850"/>
            <a:ext cx="1938412" cy="1003291"/>
          </a:xfrm>
          <a:prstGeom prst="rect">
            <a:avLst/>
          </a:prstGeom>
        </p:spPr>
        <p:txBody>
          <a:bodyPr anchor="t" rtlCol="false" tIns="0" lIns="0" bIns="0" rIns="0">
            <a:spAutoFit/>
          </a:bodyPr>
          <a:lstStyle/>
          <a:p>
            <a:pPr algn="l">
              <a:lnSpc>
                <a:spcPts val="7700"/>
              </a:lnSpc>
            </a:pPr>
            <a:r>
              <a:rPr lang="en-US" b="true" sz="7000">
                <a:solidFill>
                  <a:srgbClr val="FFFFFF"/>
                </a:solidFill>
                <a:latin typeface="DM Sans Bold"/>
                <a:ea typeface="DM Sans Bold"/>
                <a:cs typeface="DM Sans Bold"/>
                <a:sym typeface="DM Sans Bold"/>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6459" y="1583745"/>
            <a:ext cx="7923572" cy="3135776"/>
          </a:xfrm>
          <a:custGeom>
            <a:avLst/>
            <a:gdLst/>
            <a:ahLst/>
            <a:cxnLst/>
            <a:rect r="r" b="b" t="t" l="l"/>
            <a:pathLst>
              <a:path h="3135776" w="7923572">
                <a:moveTo>
                  <a:pt x="0" y="0"/>
                </a:moveTo>
                <a:lnTo>
                  <a:pt x="7923571" y="0"/>
                </a:lnTo>
                <a:lnTo>
                  <a:pt x="7923571" y="3135776"/>
                </a:lnTo>
                <a:lnTo>
                  <a:pt x="0" y="3135776"/>
                </a:lnTo>
                <a:lnTo>
                  <a:pt x="0" y="0"/>
                </a:lnTo>
                <a:close/>
              </a:path>
            </a:pathLst>
          </a:custGeom>
          <a:blipFill>
            <a:blip r:embed="rId4"/>
            <a:stretch>
              <a:fillRect l="0" t="0" r="0" b="0"/>
            </a:stretch>
          </a:blipFill>
        </p:spPr>
      </p:sp>
      <p:sp>
        <p:nvSpPr>
          <p:cNvPr name="TextBox 4" id="4"/>
          <p:cNvSpPr txBox="true"/>
          <p:nvPr/>
        </p:nvSpPr>
        <p:spPr>
          <a:xfrm rot="0">
            <a:off x="516459" y="723897"/>
            <a:ext cx="8627541" cy="647706"/>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Rủi ro mô hình mạng hiện tại</a:t>
            </a:r>
          </a:p>
        </p:txBody>
      </p:sp>
      <p:sp>
        <p:nvSpPr>
          <p:cNvPr name="TextBox 5" id="5"/>
          <p:cNvSpPr txBox="true"/>
          <p:nvPr/>
        </p:nvSpPr>
        <p:spPr>
          <a:xfrm rot="0">
            <a:off x="8782816" y="1274030"/>
            <a:ext cx="8627541" cy="7145616"/>
          </a:xfrm>
          <a:prstGeom prst="rect">
            <a:avLst/>
          </a:prstGeom>
        </p:spPr>
        <p:txBody>
          <a:bodyPr anchor="t" rtlCol="false" tIns="0" lIns="0" bIns="0" rIns="0">
            <a:spAutoFit/>
          </a:bodyPr>
          <a:lstStyle/>
          <a:p>
            <a:pPr algn="l">
              <a:lnSpc>
                <a:spcPts val="3572"/>
              </a:lnSpc>
            </a:pP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6. </a:t>
            </a:r>
            <a:r>
              <a:rPr lang="en-US" sz="2551">
                <a:solidFill>
                  <a:srgbClr val="000000"/>
                </a:solidFill>
                <a:latin typeface="Canva Sans 2"/>
                <a:ea typeface="Canva Sans 2"/>
                <a:cs typeface="Canva Sans 2"/>
                <a:sym typeface="Canva Sans 2"/>
              </a:rPr>
              <a:t>Không Có Chính Sách An Ninh Thông Tin - nhân viên có thể không nhận thức được vai trò của mình trong việc duy trì an ninh, dẫn đến các thực hành không an toàn.</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7. Trung Tâm Dữ Liệu Tập Trung - Tất cả máy chủ đều đặt tại một trung tâm dữ liệu có thể rủi ro nếu không có địa điểm phục hồi sau thảm họa.</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8. Nguy Cơ Tấn Công DDoS.</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9. Giám Sát Và Cảnh Báo Không Đủ - có thể có sự chậm trễ hoặc không phản ứng trước các mối đe dọa an ninh đang diễn ra.</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10. Phân đoạn mạng không đủ - kẻ xâm nhập có thể dễ dàng lan truyền từ một phần của mạng sang các phần khác.</a:t>
            </a:r>
          </a:p>
          <a:p>
            <a:pPr algn="l">
              <a:lnSpc>
                <a:spcPts val="3572"/>
              </a:lnSpc>
            </a:pPr>
          </a:p>
        </p:txBody>
      </p:sp>
      <p:sp>
        <p:nvSpPr>
          <p:cNvPr name="TextBox 6" id="6"/>
          <p:cNvSpPr txBox="true"/>
          <p:nvPr/>
        </p:nvSpPr>
        <p:spPr>
          <a:xfrm rot="0">
            <a:off x="164474" y="5095875"/>
            <a:ext cx="8627541" cy="4907241"/>
          </a:xfrm>
          <a:prstGeom prst="rect">
            <a:avLst/>
          </a:prstGeom>
        </p:spPr>
        <p:txBody>
          <a:bodyPr anchor="t" rtlCol="false" tIns="0" lIns="0" bIns="0" rIns="0">
            <a:spAutoFit/>
          </a:bodyPr>
          <a:lstStyle/>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1. Thiếu Phần Mềm Antivirus/Firewall Chuyên Dụng.</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2. </a:t>
            </a:r>
            <a:r>
              <a:rPr lang="en-US" sz="2551">
                <a:solidFill>
                  <a:srgbClr val="000000"/>
                </a:solidFill>
                <a:latin typeface="Canva Sans 2"/>
                <a:ea typeface="Canva Sans 2"/>
                <a:cs typeface="Canva Sans 2"/>
                <a:sym typeface="Canva Sans 2"/>
              </a:rPr>
              <a:t>Điểm Đơn Lẻ Hỏng Hóc (Single Point of Failure) - Nếu router tích hợp firewall hoặc thiết bị cân bằng tải hỏng dẫn đến sự cố ngừng trệ toàn bộ mạng.</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3. </a:t>
            </a:r>
            <a:r>
              <a:rPr lang="en-US" sz="2551">
                <a:solidFill>
                  <a:srgbClr val="000000"/>
                </a:solidFill>
                <a:latin typeface="Canva Sans 2"/>
                <a:ea typeface="Canva Sans 2"/>
                <a:cs typeface="Canva Sans 2"/>
                <a:sym typeface="Canva Sans 2"/>
              </a:rPr>
              <a:t>Mô Hình Domain Không Được Quản Lý Chặt Chẽ.</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4. </a:t>
            </a:r>
            <a:r>
              <a:rPr lang="en-US" sz="2551">
                <a:solidFill>
                  <a:srgbClr val="000000"/>
                </a:solidFill>
                <a:latin typeface="Canva Sans 2"/>
                <a:ea typeface="Canva Sans 2"/>
                <a:cs typeface="Canva Sans 2"/>
                <a:sym typeface="Canva Sans 2"/>
              </a:rPr>
              <a:t>Không Có Chính Sách Sao Lưu Và Phục Hồi Dữ Liệu.</a:t>
            </a:r>
          </a:p>
          <a:p>
            <a:pPr algn="l" marL="550875" indent="-275438" lvl="1">
              <a:lnSpc>
                <a:spcPts val="3572"/>
              </a:lnSpc>
              <a:buFont typeface="Arial"/>
              <a:buChar char="•"/>
            </a:pPr>
            <a:r>
              <a:rPr lang="en-US" sz="2551">
                <a:solidFill>
                  <a:srgbClr val="000000"/>
                </a:solidFill>
                <a:latin typeface="Canva Sans 2"/>
                <a:ea typeface="Canva Sans 2"/>
                <a:cs typeface="Canva Sans 2"/>
                <a:sym typeface="Canva Sans 2"/>
              </a:rPr>
              <a:t>5. </a:t>
            </a:r>
            <a:r>
              <a:rPr lang="en-US" sz="2551">
                <a:solidFill>
                  <a:srgbClr val="000000"/>
                </a:solidFill>
                <a:latin typeface="Canva Sans 2"/>
                <a:ea typeface="Canva Sans 2"/>
                <a:cs typeface="Canva Sans 2"/>
                <a:sym typeface="Canva Sans 2"/>
              </a:rPr>
              <a:t>Không Có Chính Sách Vận Hành - </a:t>
            </a:r>
            <a:r>
              <a:rPr lang="en-US" sz="2551">
                <a:solidFill>
                  <a:srgbClr val="000000"/>
                </a:solidFill>
                <a:latin typeface="Canva Sans 2"/>
                <a:ea typeface="Canva Sans 2"/>
                <a:cs typeface="Canva Sans 2"/>
                <a:sym typeface="Canva Sans 2"/>
              </a:rPr>
              <a:t>dẫn đến việc thực hành quản lý hệ thống không nhất quán, từ đó tạo ra các lỗ hổng an ninh.</a:t>
            </a:r>
          </a:p>
          <a:p>
            <a:pPr algn="l">
              <a:lnSpc>
                <a:spcPts val="35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729112" y="3895722"/>
            <a:ext cx="9814009" cy="3162042"/>
          </a:xfrm>
          <a:prstGeom prst="rect">
            <a:avLst/>
          </a:prstGeom>
        </p:spPr>
        <p:txBody>
          <a:bodyPr anchor="t" rtlCol="false" tIns="0" lIns="0" bIns="0" rIns="0">
            <a:spAutoFit/>
          </a:bodyPr>
          <a:lstStyle/>
          <a:p>
            <a:pPr algn="r">
              <a:lnSpc>
                <a:spcPts val="8250"/>
              </a:lnSpc>
            </a:pPr>
            <a:r>
              <a:rPr lang="en-US" b="true" sz="7500">
                <a:solidFill>
                  <a:srgbClr val="FFFFFF"/>
                </a:solidFill>
                <a:latin typeface="DM Sans Bold"/>
                <a:ea typeface="DM Sans Bold"/>
                <a:cs typeface="DM Sans Bold"/>
                <a:sym typeface="DM Sans Bold"/>
              </a:rPr>
              <a:t>NHỮNG RỦI RO LIÊN QUAN ĐẾN MẤT MÁT DỮ LIỆU</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43121" y="-2151424"/>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1847850"/>
            <a:ext cx="1938412" cy="1003291"/>
          </a:xfrm>
          <a:prstGeom prst="rect">
            <a:avLst/>
          </a:prstGeom>
        </p:spPr>
        <p:txBody>
          <a:bodyPr anchor="t" rtlCol="false" tIns="0" lIns="0" bIns="0" rIns="0">
            <a:spAutoFit/>
          </a:bodyPr>
          <a:lstStyle/>
          <a:p>
            <a:pPr algn="l">
              <a:lnSpc>
                <a:spcPts val="7700"/>
              </a:lnSpc>
            </a:pPr>
            <a:r>
              <a:rPr lang="en-US" b="true" sz="7000">
                <a:solidFill>
                  <a:srgbClr val="FFFFFF"/>
                </a:solidFill>
                <a:latin typeface="DM Sans Bold"/>
                <a:ea typeface="DM Sans Bold"/>
                <a:cs typeface="DM Sans Bold"/>
                <a:sym typeface="DM Sans Bold"/>
              </a:rPr>
              <a:t>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66800"/>
            <a:ext cx="11732668" cy="647706"/>
          </a:xfrm>
          <a:prstGeom prst="rect">
            <a:avLst/>
          </a:prstGeom>
        </p:spPr>
        <p:txBody>
          <a:bodyPr anchor="t" rtlCol="false" tIns="0" lIns="0" bIns="0" rIns="0">
            <a:spAutoFit/>
          </a:bodyPr>
          <a:lstStyle/>
          <a:p>
            <a:pPr algn="l">
              <a:lnSpc>
                <a:spcPts val="4950"/>
              </a:lnSpc>
            </a:pPr>
            <a:r>
              <a:rPr lang="en-US" sz="4500" b="true">
                <a:solidFill>
                  <a:srgbClr val="8CA9AD"/>
                </a:solidFill>
                <a:latin typeface="DM Sans Bold"/>
                <a:ea typeface="DM Sans Bold"/>
                <a:cs typeface="DM Sans Bold"/>
                <a:sym typeface="DM Sans Bold"/>
              </a:rPr>
              <a:t>Rủi ro liên quan đến mất mát dữ liệu</a:t>
            </a:r>
          </a:p>
        </p:txBody>
      </p:sp>
      <p:sp>
        <p:nvSpPr>
          <p:cNvPr name="TextBox 4" id="4"/>
          <p:cNvSpPr txBox="true"/>
          <p:nvPr/>
        </p:nvSpPr>
        <p:spPr>
          <a:xfrm rot="0">
            <a:off x="1012551" y="2060419"/>
            <a:ext cx="6918189" cy="6155691"/>
          </a:xfrm>
          <a:prstGeom prst="rect">
            <a:avLst/>
          </a:prstGeom>
        </p:spPr>
        <p:txBody>
          <a:bodyPr anchor="t" rtlCol="false" tIns="0" lIns="0" bIns="0" rIns="0">
            <a:spAutoFit/>
          </a:bodyPr>
          <a:lstStyle/>
          <a:p>
            <a:pPr algn="l">
              <a:lnSpc>
                <a:spcPts val="4059"/>
              </a:lnSpc>
            </a:pPr>
            <a:r>
              <a:rPr lang="en-US" sz="2899">
                <a:solidFill>
                  <a:srgbClr val="000000"/>
                </a:solidFill>
                <a:latin typeface="Canva Sans 2"/>
                <a:ea typeface="Canva Sans 2"/>
                <a:cs typeface="Canva Sans 2"/>
                <a:sym typeface="Canva Sans 2"/>
              </a:rPr>
              <a:t>Attacker:</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Tấn công social engineering.</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Tấn công giả mạo.</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Tấn công vào các lỗ hổng bảo mật SQL.</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Tấn công vào nhân viên, mua chuộc, dụ dỗ, đe dọa,...</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Tấn công hệ thống bằng malware.</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Tấn công vật lý: đánh cắp tài sản, tài liệu giấy, phá hoại hệ thống điện,...</a:t>
            </a:r>
          </a:p>
          <a:p>
            <a:pPr algn="l">
              <a:lnSpc>
                <a:spcPts val="4059"/>
              </a:lnSpc>
            </a:pPr>
          </a:p>
        </p:txBody>
      </p:sp>
      <p:sp>
        <p:nvSpPr>
          <p:cNvPr name="TextBox 5" id="5"/>
          <p:cNvSpPr txBox="true"/>
          <p:nvPr/>
        </p:nvSpPr>
        <p:spPr>
          <a:xfrm rot="0">
            <a:off x="9521528" y="2060419"/>
            <a:ext cx="7425148" cy="6155691"/>
          </a:xfrm>
          <a:prstGeom prst="rect">
            <a:avLst/>
          </a:prstGeom>
        </p:spPr>
        <p:txBody>
          <a:bodyPr anchor="t" rtlCol="false" tIns="0" lIns="0" bIns="0" rIns="0">
            <a:spAutoFit/>
          </a:bodyPr>
          <a:lstStyle/>
          <a:p>
            <a:pPr algn="l">
              <a:lnSpc>
                <a:spcPts val="4059"/>
              </a:lnSpc>
            </a:pPr>
            <a:r>
              <a:rPr lang="en-US" sz="2899">
                <a:solidFill>
                  <a:srgbClr val="000000"/>
                </a:solidFill>
                <a:latin typeface="Canva Sans 2"/>
                <a:ea typeface="Canva Sans 2"/>
                <a:cs typeface="Canva Sans 2"/>
                <a:sym typeface="Canva Sans 2"/>
              </a:rPr>
              <a:t>Nhân viên:</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Sử dụng thiết bị cá nhân, các phần mềm trao đổi nội dung thông tin, nhắn tin có dữ liệu ra ngoài.</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Nhân viên cài cắm thiết bị lạ, software lạ.</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Làm mất thiết bị.</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Nhân viên truy cập dữ liệu trái phép.</a:t>
            </a:r>
          </a:p>
          <a:p>
            <a:pPr algn="l" marL="626106" indent="-313053" lvl="1">
              <a:lnSpc>
                <a:spcPts val="4059"/>
              </a:lnSpc>
              <a:buFont typeface="Arial"/>
              <a:buChar char="•"/>
            </a:pPr>
            <a:r>
              <a:rPr lang="en-US" sz="2899">
                <a:solidFill>
                  <a:srgbClr val="000000"/>
                </a:solidFill>
                <a:latin typeface="Canva Sans 2"/>
                <a:ea typeface="Canva Sans 2"/>
                <a:cs typeface="Canva Sans 2"/>
                <a:sym typeface="Canva Sans 2"/>
              </a:rPr>
              <a:t>Chưa có chính sách chống social engineering.</a:t>
            </a:r>
          </a:p>
          <a:p>
            <a:pPr algn="l">
              <a:lnSpc>
                <a:spcPts val="4059"/>
              </a:lnSpc>
            </a:pPr>
          </a:p>
          <a:p>
            <a:pPr algn="l">
              <a:lnSpc>
                <a:spcPts val="40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696319" y="3895722"/>
            <a:ext cx="9312537" cy="1066800"/>
          </a:xfrm>
          <a:prstGeom prst="rect">
            <a:avLst/>
          </a:prstGeom>
        </p:spPr>
        <p:txBody>
          <a:bodyPr anchor="t" rtlCol="false" tIns="0" lIns="0" bIns="0" rIns="0">
            <a:spAutoFit/>
          </a:bodyPr>
          <a:lstStyle/>
          <a:p>
            <a:pPr algn="r">
              <a:lnSpc>
                <a:spcPts val="8250"/>
              </a:lnSpc>
            </a:pPr>
            <a:r>
              <a:rPr lang="en-US" b="true" sz="7500">
                <a:solidFill>
                  <a:srgbClr val="FFFFFF"/>
                </a:solidFill>
                <a:latin typeface="DM Sans Bold"/>
                <a:ea typeface="DM Sans Bold"/>
                <a:cs typeface="DM Sans Bold"/>
                <a:sym typeface="DM Sans Bold"/>
              </a:rPr>
              <a:t>MÔ HÌNH TỔNG THỂ</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43121" y="-2151424"/>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1847850"/>
            <a:ext cx="1938412" cy="1003220"/>
          </a:xfrm>
          <a:prstGeom prst="rect">
            <a:avLst/>
          </a:prstGeom>
        </p:spPr>
        <p:txBody>
          <a:bodyPr anchor="t" rtlCol="false" tIns="0" lIns="0" bIns="0" rIns="0">
            <a:spAutoFit/>
          </a:bodyPr>
          <a:lstStyle/>
          <a:p>
            <a:pPr algn="l">
              <a:lnSpc>
                <a:spcPts val="7700"/>
              </a:lnSpc>
            </a:pPr>
            <a:r>
              <a:rPr lang="en-US" b="true" sz="7000">
                <a:solidFill>
                  <a:srgbClr val="FFFFFF"/>
                </a:solidFill>
                <a:latin typeface="DM Sans Bold"/>
                <a:ea typeface="DM Sans Bold"/>
                <a:cs typeface="DM Sans Bold"/>
                <a:sym typeface="DM Sans Bold"/>
              </a:rPr>
              <a:t>3.A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DAFx2-sCER8</dc:identifier>
  <dcterms:modified xsi:type="dcterms:W3CDTF">2011-08-01T06:04:30Z</dcterms:modified>
  <cp:revision>1</cp:revision>
  <dc:title>QLRR giữa kỳ</dc:title>
</cp:coreProperties>
</file>