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58" r:id="rId10"/>
    <p:sldId id="259" r:id="rId11"/>
    <p:sldId id="266" r:id="rId12"/>
    <p:sldId id="268" r:id="rId13"/>
    <p:sldId id="267" r:id="rId14"/>
    <p:sldId id="269" r:id="rId15"/>
    <p:sldId id="274" r:id="rId16"/>
    <p:sldId id="275" r:id="rId17"/>
    <p:sldId id="270" r:id="rId18"/>
    <p:sldId id="271" r:id="rId19"/>
    <p:sldId id="272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5B37-192C-00B1-539E-5CAF8E770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BEEC-9550-4FC6-C61F-C9CFC41A7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2D93-9459-18DA-8D94-E61B35C4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86A0-EE3A-4450-B9A2-D78F368D451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4CFD-7242-767B-0864-E06DF14D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4E75F-BBA0-4A45-A411-3A3A09E9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E32F-E193-4676-8D1E-D744DE94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01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8760-40B1-894A-0036-4468577A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55A99-FD0C-9ED6-447B-F3547D49F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D714-78E8-A15E-AAE1-BB5143EE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86A0-EE3A-4450-B9A2-D78F368D451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37A58-7919-5DA6-AE30-7773C37A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860D-95B7-CF91-D097-0A8A4722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E32F-E193-4676-8D1E-D744DE94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0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B2C9B-2D51-D11E-DCE0-5F9EA7D8F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96716-E8BD-FBBE-42B9-006BD9619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B7E9-7DF3-022F-3428-C50E47B5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86A0-EE3A-4450-B9A2-D78F368D451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F2E1-9D81-8E88-B2E4-C074C827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5758-11DE-9F77-3E62-01B44827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E32F-E193-4676-8D1E-D744DE94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DE9F-29DF-2347-D26E-99AC5171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D453-3022-1328-88C2-DB6BAE5C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BEDC6-800D-3BE5-2D4D-523CA8EC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86A0-EE3A-4450-B9A2-D78F368D451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864D-01C3-9BE9-65C9-ECD6189F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902-6A29-E5C3-231A-21592263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E32F-E193-4676-8D1E-D744DE94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4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B20C-ED70-627A-5173-D28B6951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85C21-5FAC-79E4-ED2E-540711B2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03E22-BE75-E717-A86D-64B34592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86A0-EE3A-4450-B9A2-D78F368D451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1447-812B-AA64-03CE-85C191A6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81607-DF82-D59D-0BAC-0FFE556A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E32F-E193-4676-8D1E-D744DE94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8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A012-96CE-B072-9AC2-EB878568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AE86-9F75-47C6-2049-EF546AC76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88394-C918-C741-3916-FC812E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8D25D-D301-3CA7-C94E-917C8502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86A0-EE3A-4450-B9A2-D78F368D451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0FCF9-99B1-2F71-DC83-B30948B6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3F6E9-07CB-AC5D-481A-70DBD7C9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E32F-E193-4676-8D1E-D744DE94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0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C9AD-22ED-46A5-AD9E-29B12A90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4E1DD-D157-6123-3336-410C46A7A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03852-6AB7-F829-53A6-6C384DFDE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68381-CB76-FE46-6AF9-952B99061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2F340-C0F2-58F7-4981-302F312F5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EFACD-EBA5-66C7-8BA8-EF71C54D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86A0-EE3A-4450-B9A2-D78F368D451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3F704-7F79-3C00-4988-10AB409A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7BFB3-9F90-A5F8-5ADB-30B9610D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E32F-E193-4676-8D1E-D744DE94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6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2A83-A33D-C327-A519-E5D4571F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2B777-229C-3199-23B1-FF4195A0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86A0-EE3A-4450-B9A2-D78F368D451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C092A-D07F-7571-2E98-7974E68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61E64-FACC-F1AB-5E00-37ABFFF4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E32F-E193-4676-8D1E-D744DE94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90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33C84-CDC4-3C40-E04B-335226BA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86A0-EE3A-4450-B9A2-D78F368D451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E2814-ACDB-B0CB-FAC6-DEA75F63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82FFE-20DC-D65E-1E5E-8F3A9FE0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E32F-E193-4676-8D1E-D744DE94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6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1524-92CA-62D8-4542-74DE3BAC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14AB-5C97-D277-63ED-2461EBC97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7777-EC30-6331-2334-63074046C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C71A8-3A03-2287-26F5-4D8927D0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86A0-EE3A-4450-B9A2-D78F368D451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ED8A8-8651-94FC-AAE8-CAA7480F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AB776-81B9-B56D-9CF4-53B12FB4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E32F-E193-4676-8D1E-D744DE94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BB61-F2F4-6426-5949-E9DA8953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DD306-6506-32CB-8D4B-4FACDFA20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0FA2C-F44C-B465-911D-7DED6F862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87B01-87F4-556A-D570-8020207C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86A0-EE3A-4450-B9A2-D78F368D451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36721-D193-4771-8ECB-3B9A650A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8A65B-6C76-9E99-30F5-23FC8C65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E32F-E193-4676-8D1E-D744DE94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43962-57D5-E933-8972-ABBB6519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B0110-64DD-4A90-87DB-1CE4F89CE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1FCEC-B535-2759-FC23-D26DCAC5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86A0-EE3A-4450-B9A2-D78F368D451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A2DF0-7741-EA8B-C315-16148344F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4981-A246-F636-5B12-F131C5449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E32F-E193-4676-8D1E-D744DE94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087B-8D89-9421-688E-78B076E0C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Architecture and Engineering Principles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03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8552-E848-A5C4-3C95-BDBA4A5A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Responsibilities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B8C1-4CBB-263F-9118-BBF96708E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Design, construct, and maintain scalable data pipelines.</a:t>
            </a:r>
          </a:p>
          <a:p>
            <a:r>
              <a:rPr lang="en-IN" dirty="0"/>
              <a:t>Integrate data from multiple sources (APIs, databases, files, etc.).</a:t>
            </a:r>
          </a:p>
          <a:p>
            <a:r>
              <a:rPr lang="en-IN" dirty="0"/>
              <a:t>Ensure data quality, governance, and lineage.</a:t>
            </a:r>
          </a:p>
          <a:p>
            <a:r>
              <a:rPr lang="en-IN" dirty="0"/>
              <a:t>Manage and optimize data storage (e.g., data lakes, warehouses).</a:t>
            </a:r>
          </a:p>
          <a:p>
            <a:r>
              <a:rPr lang="en-IN" dirty="0"/>
              <a:t>Work with batch and real-time data processing.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89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12A6-24D2-D3DE-2023-95AF0772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D7DF-93B7-9ABD-F478-6F3B5FDF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 Lake</a:t>
            </a:r>
            <a:r>
              <a:rPr lang="en-US" dirty="0"/>
              <a:t> is a </a:t>
            </a:r>
            <a:r>
              <a:rPr lang="en-US" b="1" dirty="0"/>
              <a:t>centralized storage system</a:t>
            </a:r>
            <a:r>
              <a:rPr lang="en-US" dirty="0"/>
              <a:t> that allows you to </a:t>
            </a:r>
            <a:r>
              <a:rPr lang="en-US" b="1" dirty="0"/>
              <a:t>store all your data</a:t>
            </a:r>
            <a:r>
              <a:rPr lang="en-US" dirty="0"/>
              <a:t>—structured, semi-structured, and unstructured—</a:t>
            </a:r>
            <a:r>
              <a:rPr lang="en-US" b="1" dirty="0"/>
              <a:t>at any scale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58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0266-5AD1-8015-7588-37046560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318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3074" name="Picture 2" descr="Generated image">
            <a:extLst>
              <a:ext uri="{FF2B5EF4-FFF2-40B4-BE49-F238E27FC236}">
                <a16:creationId xmlns:a16="http://schemas.microsoft.com/office/drawing/2014/main" id="{EA6E5C75-8C63-B3E9-FE6A-32517674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996695"/>
            <a:ext cx="10085832" cy="549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69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327D-4900-B902-0C7C-77BDED67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Data Lake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E5D1E8-E5A9-46AF-FF14-283B42E4E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120055"/>
              </p:ext>
            </p:extLst>
          </p:nvPr>
        </p:nvGraphicFramePr>
        <p:xfrm>
          <a:off x="838200" y="1545336"/>
          <a:ext cx="10515600" cy="3827558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55151942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17240927"/>
                    </a:ext>
                  </a:extLst>
                </a:gridCol>
              </a:tblGrid>
              <a:tr h="510341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662877"/>
                  </a:ext>
                </a:extLst>
              </a:tr>
              <a:tr h="510341">
                <a:tc>
                  <a:txBody>
                    <a:bodyPr/>
                    <a:lstStyle/>
                    <a:p>
                      <a:r>
                        <a:rPr lang="en-IN" b="1"/>
                        <a:t>Stores any data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Raw logs, CSVs, JSON, videos, sensor data,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116783"/>
                  </a:ext>
                </a:extLst>
              </a:tr>
              <a:tr h="893097">
                <a:tc>
                  <a:txBody>
                    <a:bodyPr/>
                    <a:lstStyle/>
                    <a:p>
                      <a:r>
                        <a:rPr lang="en-IN" b="1"/>
                        <a:t>Schema-on-read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You define the structure </a:t>
                      </a:r>
                      <a:r>
                        <a:rPr lang="en-US" b="1"/>
                        <a:t>when reading</a:t>
                      </a:r>
                      <a:r>
                        <a:rPr lang="en-US"/>
                        <a:t>, not when storing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89686"/>
                  </a:ext>
                </a:extLst>
              </a:tr>
              <a:tr h="510341">
                <a:tc>
                  <a:txBody>
                    <a:bodyPr/>
                    <a:lstStyle/>
                    <a:p>
                      <a:r>
                        <a:rPr lang="en-IN" b="1"/>
                        <a:t>Scalable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Grows with your data, supports petabyte scale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291673"/>
                  </a:ext>
                </a:extLst>
              </a:tr>
              <a:tr h="893097">
                <a:tc>
                  <a:txBody>
                    <a:bodyPr/>
                    <a:lstStyle/>
                    <a:p>
                      <a:r>
                        <a:rPr lang="en-IN" b="1"/>
                        <a:t>Cost-effective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Store cheaply using object storage (e.g., S3, Azure Blob)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60327"/>
                  </a:ext>
                </a:extLst>
              </a:tr>
              <a:tr h="510341">
                <a:tc>
                  <a:txBody>
                    <a:bodyPr/>
                    <a:lstStyle/>
                    <a:p>
                      <a:r>
                        <a:rPr lang="en-IN" b="1"/>
                        <a:t>Flexible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for AI/ML, analytics, reporting, or archiving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994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74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B9CD-3861-21BB-465B-E1E15569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Data Lake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915B6F-BE01-8CAC-A11C-C488E942A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560420"/>
              </p:ext>
            </p:extLst>
          </p:nvPr>
        </p:nvGraphicFramePr>
        <p:xfrm>
          <a:off x="838200" y="1920240"/>
          <a:ext cx="10728960" cy="3361211"/>
        </p:xfrm>
        <a:graphic>
          <a:graphicData uri="http://schemas.openxmlformats.org/drawingml/2006/table">
            <a:tbl>
              <a:tblPr/>
              <a:tblGrid>
                <a:gridCol w="5364480">
                  <a:extLst>
                    <a:ext uri="{9D8B030D-6E8A-4147-A177-3AD203B41FA5}">
                      <a16:colId xmlns:a16="http://schemas.microsoft.com/office/drawing/2014/main" val="2768850556"/>
                    </a:ext>
                  </a:extLst>
                </a:gridCol>
                <a:gridCol w="5364480">
                  <a:extLst>
                    <a:ext uri="{9D8B030D-6E8A-4147-A177-3AD203B41FA5}">
                      <a16:colId xmlns:a16="http://schemas.microsoft.com/office/drawing/2014/main" val="758461871"/>
                    </a:ext>
                  </a:extLst>
                </a:gridCol>
              </a:tblGrid>
              <a:tr h="480173">
                <a:tc>
                  <a:txBody>
                    <a:bodyPr/>
                    <a:lstStyle/>
                    <a:p>
                      <a:r>
                        <a:rPr lang="en-IN" b="1" dirty="0"/>
                        <a:t>Layer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377893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r>
                        <a:rPr lang="en-IN" b="1"/>
                        <a:t>Storage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S3, HDFS, Azure Blob, GCS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123523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r>
                        <a:rPr lang="en-IN" b="1" dirty="0"/>
                        <a:t>Ingestion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Kafka, Apache NiFi, AWS Glue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465925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r>
                        <a:rPr lang="en-IN" b="1"/>
                        <a:t>Processing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Apache Spark, Flink, dbt, EMR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556816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r>
                        <a:rPr lang="en-IN" b="1"/>
                        <a:t>Cataloging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Hive Metastore, AWS Glue Catalog, Apache Atlas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030327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r>
                        <a:rPr lang="en-IN" b="1"/>
                        <a:t>Querying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Presto, Trino, Athena, Dremio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885929"/>
                  </a:ext>
                </a:extLst>
              </a:tr>
              <a:tr h="480173">
                <a:tc>
                  <a:txBody>
                    <a:bodyPr/>
                    <a:lstStyle/>
                    <a:p>
                      <a:r>
                        <a:rPr lang="en-IN" b="1"/>
                        <a:t>Security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IAM, </a:t>
                      </a:r>
                      <a:r>
                        <a:rPr lang="en-IN" dirty="0" err="1"/>
                        <a:t>lakeFS</a:t>
                      </a:r>
                      <a:r>
                        <a:rPr lang="en-IN" dirty="0"/>
                        <a:t>, encryption, data masking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78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23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8E6B-60F8-B101-FED8-0CEE66E3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613"/>
            <a:ext cx="10515600" cy="1325563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dirty="0"/>
              <a:t>Advantages of Data Lakes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DE72-9468-1572-33D3-A29952C3D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730"/>
            <a:ext cx="10515600" cy="4351338"/>
          </a:xfrm>
        </p:spPr>
        <p:txBody>
          <a:bodyPr/>
          <a:lstStyle/>
          <a:p>
            <a:r>
              <a:rPr lang="en-IN" dirty="0"/>
              <a:t>Data Exploration and Discovery</a:t>
            </a:r>
          </a:p>
          <a:p>
            <a:r>
              <a:rPr lang="en-IN" dirty="0"/>
              <a:t>Scalability</a:t>
            </a:r>
          </a:p>
          <a:p>
            <a:r>
              <a:rPr lang="en-IN" dirty="0"/>
              <a:t>Cost-Effectiveness</a:t>
            </a:r>
          </a:p>
          <a:p>
            <a:r>
              <a:rPr lang="en-IN" dirty="0"/>
              <a:t>Flexibility and Agility</a:t>
            </a:r>
          </a:p>
          <a:p>
            <a:r>
              <a:rPr lang="en-IN" dirty="0"/>
              <a:t>Advanced Analytics</a:t>
            </a:r>
          </a:p>
        </p:txBody>
      </p:sp>
    </p:spTree>
    <p:extLst>
      <p:ext uri="{BB962C8B-B14F-4D97-AF65-F5344CB8AC3E}">
        <p14:creationId xmlns:p14="http://schemas.microsoft.com/office/powerpoint/2010/main" val="198933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735-1F4E-35A2-70C2-0E33F652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IN" dirty="0"/>
            </a:br>
            <a:br>
              <a:rPr lang="en-IN" dirty="0"/>
            </a:br>
            <a:r>
              <a:rPr lang="en-IN" dirty="0"/>
              <a:t>Challenges of Data Lakes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BC33-F1F4-2EF9-97DB-546588FA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Quality</a:t>
            </a:r>
          </a:p>
          <a:p>
            <a:r>
              <a:rPr lang="en-IN" dirty="0"/>
              <a:t>Security Concerns</a:t>
            </a:r>
          </a:p>
          <a:p>
            <a:r>
              <a:rPr lang="en-IN" dirty="0"/>
              <a:t>Metadata Management</a:t>
            </a:r>
          </a:p>
          <a:p>
            <a:r>
              <a:rPr lang="en-IN" dirty="0"/>
              <a:t>Integration Complexity</a:t>
            </a:r>
          </a:p>
          <a:p>
            <a:r>
              <a:rPr lang="en-IN" dirty="0"/>
              <a:t>Skill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5418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6817-4359-DB06-128F-6164BFEF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AA5D9D-601F-B9EE-D9EA-31D12EA61A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4192" y="1427368"/>
            <a:ext cx="4733988" cy="28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Delta tables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versioning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 evolution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Travel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Delta Lake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 raw CSV/JSON data using Spark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simple ETL: read → transform → write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 and optimize datasets</a:t>
            </a:r>
          </a:p>
        </p:txBody>
      </p:sp>
    </p:spTree>
    <p:extLst>
      <p:ext uri="{BB962C8B-B14F-4D97-AF65-F5344CB8AC3E}">
        <p14:creationId xmlns:p14="http://schemas.microsoft.com/office/powerpoint/2010/main" val="412725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8318-5504-6504-8784-0863C5A1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/>
              <a:t>Data Warehouse vs. Data Lake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2A2728-C775-CF13-E9FF-E482ABC33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37123"/>
              </p:ext>
            </p:extLst>
          </p:nvPr>
        </p:nvGraphicFramePr>
        <p:xfrm>
          <a:off x="838200" y="987552"/>
          <a:ext cx="9741408" cy="5404105"/>
        </p:xfrm>
        <a:graphic>
          <a:graphicData uri="http://schemas.openxmlformats.org/drawingml/2006/table">
            <a:tbl>
              <a:tblPr/>
              <a:tblGrid>
                <a:gridCol w="2435352">
                  <a:extLst>
                    <a:ext uri="{9D8B030D-6E8A-4147-A177-3AD203B41FA5}">
                      <a16:colId xmlns:a16="http://schemas.microsoft.com/office/drawing/2014/main" val="3211751555"/>
                    </a:ext>
                  </a:extLst>
                </a:gridCol>
                <a:gridCol w="3653028">
                  <a:extLst>
                    <a:ext uri="{9D8B030D-6E8A-4147-A177-3AD203B41FA5}">
                      <a16:colId xmlns:a16="http://schemas.microsoft.com/office/drawing/2014/main" val="1906105512"/>
                    </a:ext>
                  </a:extLst>
                </a:gridCol>
                <a:gridCol w="3653028">
                  <a:extLst>
                    <a:ext uri="{9D8B030D-6E8A-4147-A177-3AD203B41FA5}">
                      <a16:colId xmlns:a16="http://schemas.microsoft.com/office/drawing/2014/main" val="1736621143"/>
                    </a:ext>
                  </a:extLst>
                </a:gridCol>
              </a:tblGrid>
              <a:tr h="627513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800" b="1" dirty="0">
                          <a:effectLst/>
                        </a:rPr>
                        <a:t>Features</a:t>
                      </a:r>
                    </a:p>
                  </a:txBody>
                  <a:tcPr marL="38100" marR="381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800" b="1" dirty="0">
                          <a:effectLst/>
                        </a:rPr>
                        <a:t>Data Warehouse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800" b="1" dirty="0">
                          <a:effectLst/>
                        </a:rPr>
                        <a:t>Data Lake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1563"/>
                  </a:ext>
                </a:extLst>
              </a:tr>
              <a:tr h="679025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400" b="1">
                          <a:effectLst/>
                        </a:rPr>
                        <a:t>Data Type</a:t>
                      </a:r>
                    </a:p>
                  </a:txBody>
                  <a:tcPr marL="38100" marR="38100" marT="38227" marB="38227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400" b="0" dirty="0">
                          <a:effectLst/>
                        </a:rPr>
                        <a:t>Primarily structured data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1400" b="0">
                          <a:effectLst/>
                        </a:rPr>
                        <a:t>Structured, semi-structured and unstructured data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10348"/>
                  </a:ext>
                </a:extLst>
              </a:tr>
              <a:tr h="679025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400" b="1">
                          <a:effectLst/>
                        </a:rPr>
                        <a:t>Storage Method</a:t>
                      </a:r>
                    </a:p>
                  </a:txBody>
                  <a:tcPr marL="38100" marR="38100" marT="38227" marB="38227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Optimized for structured data with predefined schema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1400" b="0">
                          <a:effectLst/>
                        </a:rPr>
                        <a:t>Stores data in its raw, unprocessed form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968423"/>
                  </a:ext>
                </a:extLst>
              </a:tr>
              <a:tr h="679025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400" b="1">
                          <a:effectLst/>
                        </a:rPr>
                        <a:t>Scalability</a:t>
                      </a:r>
                    </a:p>
                  </a:txBody>
                  <a:tcPr marL="38100" marR="38100" marT="38227" marB="38227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1400" b="0" dirty="0">
                          <a:effectLst/>
                        </a:rPr>
                        <a:t>Limited scalability due to structured data constraints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1400" b="0">
                          <a:effectLst/>
                        </a:rPr>
                        <a:t>Highly scalable, capable of handling massive data volumes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917785"/>
                  </a:ext>
                </a:extLst>
              </a:tr>
              <a:tr h="1030246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400" b="1">
                          <a:effectLst/>
                        </a:rPr>
                        <a:t>Cost Efficiency</a:t>
                      </a:r>
                    </a:p>
                  </a:txBody>
                  <a:tcPr marL="38100" marR="38100" marT="38227" marB="38227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1400" b="0" dirty="0">
                          <a:effectLst/>
                        </a:rPr>
                        <a:t>Can be costly for large datasets due to structured storage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1400" b="0">
                          <a:effectLst/>
                        </a:rPr>
                        <a:t>Cost-effective due to flexible storage options like object storage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60144"/>
                  </a:ext>
                </a:extLst>
              </a:tr>
              <a:tr h="1030246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400" b="1">
                          <a:effectLst/>
                        </a:rPr>
                        <a:t>Data Processing Approach</a:t>
                      </a:r>
                    </a:p>
                  </a:txBody>
                  <a:tcPr marL="38100" marR="38100" marT="38227" marB="38227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1400" b="0" dirty="0">
                          <a:effectLst/>
                        </a:rPr>
                        <a:t>Schema-on-write (data must be structured before ingestion)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1400" b="0" dirty="0">
                          <a:effectLst/>
                        </a:rPr>
                        <a:t>Schema-on-read (data is stored in raw form, schema applied during analysis)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607091"/>
                  </a:ext>
                </a:extLst>
              </a:tr>
              <a:tr h="679025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400" b="1">
                          <a:effectLst/>
                        </a:rPr>
                        <a:t>Performance</a:t>
                      </a:r>
                    </a:p>
                  </a:txBody>
                  <a:tcPr marL="38100" marR="38100" marT="38227" marB="38227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1400" b="0">
                          <a:effectLst/>
                        </a:rPr>
                        <a:t>Optimized for fast query performance on structured data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1400" b="0" dirty="0">
                          <a:effectLst/>
                        </a:rPr>
                        <a:t>Can be slower due to raw, unprocessed data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6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113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4F73-176F-C5AC-675B-4E1769D2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3203-47B0-BF11-D73B-5B4482D2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mart is a specialized </a:t>
            </a:r>
            <a:r>
              <a:rPr lang="en-US" b="1" dirty="0"/>
              <a:t>subset of a data warehouse </a:t>
            </a:r>
            <a:r>
              <a:rPr lang="en-US" dirty="0"/>
              <a:t>focused on a specific functional area or department within an organization. </a:t>
            </a:r>
          </a:p>
          <a:p>
            <a:r>
              <a:rPr lang="en-US" dirty="0"/>
              <a:t>It’s optimized for fast access and </a:t>
            </a:r>
            <a:r>
              <a:rPr lang="en-US" b="1" dirty="0"/>
              <a:t>specific analytics needs</a:t>
            </a:r>
            <a:r>
              <a:rPr lang="en-US" dirty="0"/>
              <a:t> rather than storing all enterprise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03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030C-420A-0886-EDF8-C0F4E38C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 Engineering vs. Data Science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64EE-A362-CC42-CE33-CAD23C8A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Engineering</a:t>
            </a:r>
          </a:p>
          <a:p>
            <a:r>
              <a:rPr lang="en-US" dirty="0"/>
              <a:t>Build and maintain the data infrastructure and pipelines that make data accessible, reliable, and usable for analysis and machine learning.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94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D566-EC3C-2424-6EC7-16BC4EEA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 Data Mart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B0CE88-E094-39B1-5AF5-8DC54B7AA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998525"/>
              </p:ext>
            </p:extLst>
          </p:nvPr>
        </p:nvGraphicFramePr>
        <p:xfrm>
          <a:off x="838200" y="1889030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787374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3745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721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Targeted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 one team/function (sales, HR,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260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Fast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Smaller data = faster queries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16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Simpler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Easier to model &amp; maintain than a full warehouse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055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Secure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Limits sensitive data access to the right people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9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914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EE4B-8F04-4CA3-65EC-8E199439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 Marts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1FB754-736D-FBF0-8FCA-5DC0771C5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540980"/>
              </p:ext>
            </p:extLst>
          </p:nvPr>
        </p:nvGraphicFramePr>
        <p:xfrm>
          <a:off x="920496" y="1953038"/>
          <a:ext cx="10515600" cy="20116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858515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81946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718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Dependent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Built from a central data warehouse (ETL pulls from there)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29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Independent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Built directly from source systems (no central warehouse)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50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Hybrid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Mix of both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29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543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71E570-3335-A2A5-C80C-ABF6B8605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85613"/>
              </p:ext>
            </p:extLst>
          </p:nvPr>
        </p:nvGraphicFramePr>
        <p:xfrm>
          <a:off x="886968" y="329184"/>
          <a:ext cx="10716768" cy="6355080"/>
        </p:xfrm>
        <a:graphic>
          <a:graphicData uri="http://schemas.openxmlformats.org/drawingml/2006/table">
            <a:tbl>
              <a:tblPr/>
              <a:tblGrid>
                <a:gridCol w="2679192">
                  <a:extLst>
                    <a:ext uri="{9D8B030D-6E8A-4147-A177-3AD203B41FA5}">
                      <a16:colId xmlns:a16="http://schemas.microsoft.com/office/drawing/2014/main" val="2261050321"/>
                    </a:ext>
                  </a:extLst>
                </a:gridCol>
                <a:gridCol w="2679192">
                  <a:extLst>
                    <a:ext uri="{9D8B030D-6E8A-4147-A177-3AD203B41FA5}">
                      <a16:colId xmlns:a16="http://schemas.microsoft.com/office/drawing/2014/main" val="3290654886"/>
                    </a:ext>
                  </a:extLst>
                </a:gridCol>
                <a:gridCol w="2679192">
                  <a:extLst>
                    <a:ext uri="{9D8B030D-6E8A-4147-A177-3AD203B41FA5}">
                      <a16:colId xmlns:a16="http://schemas.microsoft.com/office/drawing/2014/main" val="2528287699"/>
                    </a:ext>
                  </a:extLst>
                </a:gridCol>
                <a:gridCol w="2679192">
                  <a:extLst>
                    <a:ext uri="{9D8B030D-6E8A-4147-A177-3AD203B41FA5}">
                      <a16:colId xmlns:a16="http://schemas.microsoft.com/office/drawing/2014/main" val="854292731"/>
                    </a:ext>
                  </a:extLst>
                </a:gridCol>
              </a:tblGrid>
              <a:tr h="397192">
                <a:tc>
                  <a:txBody>
                    <a:bodyPr/>
                    <a:lstStyle/>
                    <a:p>
                      <a:r>
                        <a:rPr lang="en-IN" sz="1300" b="1" dirty="0"/>
                        <a:t>Feature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Data Lake</a:t>
                      </a:r>
                      <a:r>
                        <a:rPr lang="en-IN" sz="1300" dirty="0"/>
                        <a:t> 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Data Warehouse</a:t>
                      </a:r>
                      <a:r>
                        <a:rPr lang="en-IN" sz="1300" dirty="0"/>
                        <a:t> 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Data Mart</a:t>
                      </a:r>
                      <a:r>
                        <a:rPr lang="en-IN" sz="1300" dirty="0"/>
                        <a:t> 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349461"/>
                  </a:ext>
                </a:extLst>
              </a:tr>
              <a:tr h="695087">
                <a:tc>
                  <a:txBody>
                    <a:bodyPr/>
                    <a:lstStyle/>
                    <a:p>
                      <a:r>
                        <a:rPr lang="en-IN" sz="1300" b="1"/>
                        <a:t>Purpose</a:t>
                      </a:r>
                      <a:endParaRPr lang="en-IN" sz="13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Store </a:t>
                      </a:r>
                      <a:r>
                        <a:rPr lang="en-US" sz="1300" b="1"/>
                        <a:t>all data</a:t>
                      </a:r>
                      <a:r>
                        <a:rPr lang="en-US" sz="1300"/>
                        <a:t> (raw &amp; processed)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Store </a:t>
                      </a:r>
                      <a:r>
                        <a:rPr lang="en-IN" sz="1300" b="1"/>
                        <a:t>structured</a:t>
                      </a:r>
                      <a:r>
                        <a:rPr lang="en-IN" sz="1300"/>
                        <a:t> data for analysis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Store </a:t>
                      </a:r>
                      <a:r>
                        <a:rPr lang="en-IN" sz="1300" b="1"/>
                        <a:t>department-specific</a:t>
                      </a:r>
                      <a:r>
                        <a:rPr lang="en-IN" sz="1300"/>
                        <a:t> data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717582"/>
                  </a:ext>
                </a:extLst>
              </a:tr>
              <a:tr h="695087">
                <a:tc>
                  <a:txBody>
                    <a:bodyPr/>
                    <a:lstStyle/>
                    <a:p>
                      <a:r>
                        <a:rPr lang="en-IN" sz="1300" b="1"/>
                        <a:t>Data Types</a:t>
                      </a:r>
                      <a:endParaRPr lang="en-IN" sz="13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Structured, semi-structured, unstructured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Mostly structured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Structured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483141"/>
                  </a:ext>
                </a:extLst>
              </a:tr>
              <a:tr h="695087">
                <a:tc>
                  <a:txBody>
                    <a:bodyPr/>
                    <a:lstStyle/>
                    <a:p>
                      <a:r>
                        <a:rPr lang="en-IN" sz="1300" b="1"/>
                        <a:t>Users</a:t>
                      </a:r>
                      <a:endParaRPr lang="en-IN" sz="13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Data scientists, engineers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Business analysts, BI users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Specific departments (e.g., Sales)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124303"/>
                  </a:ext>
                </a:extLst>
              </a:tr>
              <a:tr h="695087">
                <a:tc>
                  <a:txBody>
                    <a:bodyPr/>
                    <a:lstStyle/>
                    <a:p>
                      <a:r>
                        <a:rPr lang="en-IN" sz="1300" b="1"/>
                        <a:t>Size &amp; Scope</a:t>
                      </a:r>
                      <a:endParaRPr lang="en-IN" sz="13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Enterprise-wide, huge scale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Enterprise-wide but curated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Limited to a department or team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567505"/>
                  </a:ext>
                </a:extLst>
              </a:tr>
              <a:tr h="695087">
                <a:tc>
                  <a:txBody>
                    <a:bodyPr/>
                    <a:lstStyle/>
                    <a:p>
                      <a:r>
                        <a:rPr lang="en-IN" sz="1300" b="1"/>
                        <a:t>Storage Cost</a:t>
                      </a:r>
                      <a:endParaRPr lang="en-IN" sz="13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Lower (cheap storage like S3/HDFS)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Higher (optimized for performance)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Lower to moderate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671605"/>
                  </a:ext>
                </a:extLst>
              </a:tr>
              <a:tr h="695087">
                <a:tc>
                  <a:txBody>
                    <a:bodyPr/>
                    <a:lstStyle/>
                    <a:p>
                      <a:r>
                        <a:rPr lang="en-IN" sz="1300" b="1"/>
                        <a:t>Speed</a:t>
                      </a:r>
                      <a:endParaRPr lang="en-IN" sz="13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Slower querying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Fast, optimized queries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Very fast (smaller data sets)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587123"/>
                  </a:ext>
                </a:extLst>
              </a:tr>
              <a:tr h="397192">
                <a:tc>
                  <a:txBody>
                    <a:bodyPr/>
                    <a:lstStyle/>
                    <a:p>
                      <a:r>
                        <a:rPr lang="en-IN" sz="1300" b="1"/>
                        <a:t>Schema</a:t>
                      </a:r>
                      <a:endParaRPr lang="en-IN" sz="13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Schema-on-read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Schema-on-write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Schema-on-write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879046"/>
                  </a:ext>
                </a:extLst>
              </a:tr>
              <a:tr h="695087">
                <a:tc>
                  <a:txBody>
                    <a:bodyPr/>
                    <a:lstStyle/>
                    <a:p>
                      <a:r>
                        <a:rPr lang="en-IN" sz="1300" b="1"/>
                        <a:t>ETL Process</a:t>
                      </a:r>
                      <a:endParaRPr lang="en-IN" sz="13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ELT (transform later)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ETL (transform before loading)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Derived from warehouse or sources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951479"/>
                  </a:ext>
                </a:extLst>
              </a:tr>
              <a:tr h="695087">
                <a:tc>
                  <a:txBody>
                    <a:bodyPr/>
                    <a:lstStyle/>
                    <a:p>
                      <a:r>
                        <a:rPr lang="en-IN" sz="1300" b="1"/>
                        <a:t>Examples</a:t>
                      </a:r>
                      <a:endParaRPr lang="en-IN" sz="1300"/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1300"/>
                        <a:t>Amazon S3 + Delta Lake, Hadoop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Amazon Redshift, Snowflake, BigQuery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Sales Mart, Marketing Mart</a:t>
                      </a:r>
                    </a:p>
                  </a:txBody>
                  <a:tcPr marL="67990" marR="67990" marT="33995" marB="33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0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40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7492-E661-EF2B-B0C3-0FAD0542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Analogy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00CDF-9A44-8E55-354B-CFDFBD7B4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707506"/>
              </p:ext>
            </p:extLst>
          </p:nvPr>
        </p:nvGraphicFramePr>
        <p:xfrm>
          <a:off x="838200" y="1828800"/>
          <a:ext cx="10515600" cy="3315493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5950502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97252306"/>
                    </a:ext>
                  </a:extLst>
                </a:gridCol>
              </a:tblGrid>
              <a:tr h="53047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260736"/>
                  </a:ext>
                </a:extLst>
              </a:tr>
              <a:tr h="928338">
                <a:tc>
                  <a:txBody>
                    <a:bodyPr/>
                    <a:lstStyle/>
                    <a:p>
                      <a:r>
                        <a:rPr lang="en-IN" b="1"/>
                        <a:t>Data Lake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Like a </a:t>
                      </a:r>
                      <a:r>
                        <a:rPr lang="en-US" b="1"/>
                        <a:t>big raw materials warehouse</a:t>
                      </a:r>
                      <a:r>
                        <a:rPr lang="en-US"/>
                        <a:t> — store everything from logs to images, no matter the format.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413153"/>
                  </a:ext>
                </a:extLst>
              </a:tr>
              <a:tr h="928338">
                <a:tc>
                  <a:txBody>
                    <a:bodyPr/>
                    <a:lstStyle/>
                    <a:p>
                      <a:r>
                        <a:rPr lang="en-IN" b="1"/>
                        <a:t>Data Warehouse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Like a </a:t>
                      </a:r>
                      <a:r>
                        <a:rPr lang="en-US" b="1"/>
                        <a:t>refined product inventory</a:t>
                      </a:r>
                      <a:r>
                        <a:rPr lang="en-US"/>
                        <a:t> — only clean, structured data for analytics.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45510"/>
                  </a:ext>
                </a:extLst>
              </a:tr>
              <a:tr h="928338">
                <a:tc>
                  <a:txBody>
                    <a:bodyPr/>
                    <a:lstStyle/>
                    <a:p>
                      <a:r>
                        <a:rPr lang="en-IN" b="1"/>
                        <a:t>Data Mart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a </a:t>
                      </a:r>
                      <a:r>
                        <a:rPr lang="en-US" b="1" dirty="0"/>
                        <a:t>mini shop</a:t>
                      </a:r>
                      <a:r>
                        <a:rPr lang="en-US" dirty="0"/>
                        <a:t> inside the warehouse just for </a:t>
                      </a:r>
                      <a:r>
                        <a:rPr lang="en-US" b="1" dirty="0"/>
                        <a:t>one team</a:t>
                      </a:r>
                      <a:r>
                        <a:rPr lang="en-US" dirty="0"/>
                        <a:t>, like sales or HR.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48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760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D276-F437-F041-AF4D-C67A24BF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Iceberg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E555-D447-DDDB-03E0-C3A98D21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Apache Iceberg</a:t>
            </a:r>
            <a:r>
              <a:rPr lang="en-US" dirty="0"/>
              <a:t> is an </a:t>
            </a:r>
            <a:r>
              <a:rPr lang="en-US" b="1" dirty="0"/>
              <a:t>open table format</a:t>
            </a:r>
            <a:r>
              <a:rPr lang="en-US" dirty="0"/>
              <a:t> for huge </a:t>
            </a:r>
            <a:r>
              <a:rPr lang="en-US" b="1" dirty="0"/>
              <a:t>analytic datasets</a:t>
            </a:r>
            <a:r>
              <a:rPr lang="en-US" dirty="0"/>
              <a:t>.</a:t>
            </a:r>
          </a:p>
          <a:p>
            <a:r>
              <a:rPr lang="en-US" dirty="0"/>
              <a:t>It's designed to work on data lakes and support features usually found only in databases.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442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35EBD-063F-F9B4-2ADC-B98A14576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145B-6315-A28A-9C2A-7B0E200F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Iceberg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02B966-286F-30AB-8057-98C99DB5B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001705"/>
              </p:ext>
            </p:extLst>
          </p:nvPr>
        </p:nvGraphicFramePr>
        <p:xfrm>
          <a:off x="838200" y="1856232"/>
          <a:ext cx="10515600" cy="3242340"/>
        </p:xfrm>
        <a:graphic>
          <a:graphicData uri="http://schemas.openxmlformats.org/drawingml/2006/table">
            <a:tbl>
              <a:tblPr/>
              <a:tblGrid>
                <a:gridCol w="4383024">
                  <a:extLst>
                    <a:ext uri="{9D8B030D-6E8A-4147-A177-3AD203B41FA5}">
                      <a16:colId xmlns:a16="http://schemas.microsoft.com/office/drawing/2014/main" val="4052367649"/>
                    </a:ext>
                  </a:extLst>
                </a:gridCol>
                <a:gridCol w="6132576">
                  <a:extLst>
                    <a:ext uri="{9D8B030D-6E8A-4147-A177-3AD203B41FA5}">
                      <a16:colId xmlns:a16="http://schemas.microsoft.com/office/drawing/2014/main" val="3712217909"/>
                    </a:ext>
                  </a:extLst>
                </a:gridCol>
              </a:tblGrid>
              <a:tr h="540390">
                <a:tc>
                  <a:txBody>
                    <a:bodyPr/>
                    <a:lstStyle/>
                    <a:p>
                      <a:r>
                        <a:rPr lang="en-IN" b="1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109045"/>
                  </a:ext>
                </a:extLst>
              </a:tr>
              <a:tr h="540390">
                <a:tc>
                  <a:txBody>
                    <a:bodyPr/>
                    <a:lstStyle/>
                    <a:p>
                      <a:r>
                        <a:rPr lang="en-IN" b="1"/>
                        <a:t>ACID Transactions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Safe concurrent reads/writes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1358"/>
                  </a:ext>
                </a:extLst>
              </a:tr>
              <a:tr h="540390">
                <a:tc>
                  <a:txBody>
                    <a:bodyPr/>
                    <a:lstStyle/>
                    <a:p>
                      <a:r>
                        <a:rPr lang="en-IN" b="1"/>
                        <a:t>Time Travel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old versions of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709969"/>
                  </a:ext>
                </a:extLst>
              </a:tr>
              <a:tr h="540390">
                <a:tc>
                  <a:txBody>
                    <a:bodyPr/>
                    <a:lstStyle/>
                    <a:p>
                      <a:r>
                        <a:rPr lang="en-IN" b="1" dirty="0"/>
                        <a:t>Schema Evolution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schema without breaking things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76954"/>
                  </a:ext>
                </a:extLst>
              </a:tr>
              <a:tr h="540390">
                <a:tc>
                  <a:txBody>
                    <a:bodyPr/>
                    <a:lstStyle/>
                    <a:p>
                      <a:r>
                        <a:rPr lang="en-IN" b="1"/>
                        <a:t>Partition Evolution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partition strategy without rewriting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753218"/>
                  </a:ext>
                </a:extLst>
              </a:tr>
              <a:tr h="540390">
                <a:tc>
                  <a:txBody>
                    <a:bodyPr/>
                    <a:lstStyle/>
                    <a:p>
                      <a:r>
                        <a:rPr lang="en-IN" b="1"/>
                        <a:t>Hidden Partitioning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Simplifies partitioning logic for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34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734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BAAD-AF5D-7C9C-B246-BA02C773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4C4F-21F4-B60B-825E-F3EEBB6C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Apache Kafka</a:t>
            </a:r>
            <a:r>
              <a:rPr lang="en-US" dirty="0"/>
              <a:t> is a </a:t>
            </a:r>
            <a:r>
              <a:rPr lang="en-US" b="1" dirty="0"/>
              <a:t>distributed event streaming platform</a:t>
            </a:r>
            <a:r>
              <a:rPr lang="en-US" dirty="0"/>
              <a:t> used to:</a:t>
            </a:r>
          </a:p>
          <a:p>
            <a:r>
              <a:rPr lang="en-US" dirty="0"/>
              <a:t>Ingest real-time data</a:t>
            </a:r>
          </a:p>
          <a:p>
            <a:r>
              <a:rPr lang="en-US" dirty="0"/>
              <a:t>Process and analyze streams</a:t>
            </a:r>
          </a:p>
          <a:p>
            <a:r>
              <a:rPr lang="en-US" dirty="0"/>
              <a:t>Build data pipelines and event-driven apps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692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300C-2435-B4E8-925C-6E014EDF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Kafka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7F811A-0D91-AEC2-B026-45AE40D7B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153265"/>
              </p:ext>
            </p:extLst>
          </p:nvPr>
        </p:nvGraphicFramePr>
        <p:xfrm>
          <a:off x="987552" y="1532414"/>
          <a:ext cx="7324344" cy="4043809"/>
        </p:xfrm>
        <a:graphic>
          <a:graphicData uri="http://schemas.openxmlformats.org/drawingml/2006/table">
            <a:tbl>
              <a:tblPr/>
              <a:tblGrid>
                <a:gridCol w="1142392">
                  <a:extLst>
                    <a:ext uri="{9D8B030D-6E8A-4147-A177-3AD203B41FA5}">
                      <a16:colId xmlns:a16="http://schemas.microsoft.com/office/drawing/2014/main" val="1198292831"/>
                    </a:ext>
                  </a:extLst>
                </a:gridCol>
                <a:gridCol w="6181952">
                  <a:extLst>
                    <a:ext uri="{9D8B030D-6E8A-4147-A177-3AD203B41FA5}">
                      <a16:colId xmlns:a16="http://schemas.microsoft.com/office/drawing/2014/main" val="139516490"/>
                    </a:ext>
                  </a:extLst>
                </a:gridCol>
              </a:tblGrid>
              <a:tr h="577687">
                <a:tc>
                  <a:txBody>
                    <a:bodyPr/>
                    <a:lstStyle/>
                    <a:p>
                      <a:r>
                        <a:rPr lang="en-IN" b="1"/>
                        <a:t>Producer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(publishes) messages to Kafka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957103"/>
                  </a:ext>
                </a:extLst>
              </a:tr>
              <a:tr h="577687">
                <a:tc>
                  <a:txBody>
                    <a:bodyPr/>
                    <a:lstStyle/>
                    <a:p>
                      <a:r>
                        <a:rPr lang="en-IN" b="1"/>
                        <a:t>Consumer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Reads (subscribes to) messages from Kafka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07422"/>
                  </a:ext>
                </a:extLst>
              </a:tr>
              <a:tr h="577687">
                <a:tc>
                  <a:txBody>
                    <a:bodyPr/>
                    <a:lstStyle/>
                    <a:p>
                      <a:r>
                        <a:rPr lang="en-IN" b="1"/>
                        <a:t>Topic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Named stream where messages are sent and stored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130827"/>
                  </a:ext>
                </a:extLst>
              </a:tr>
              <a:tr h="577687">
                <a:tc>
                  <a:txBody>
                    <a:bodyPr/>
                    <a:lstStyle/>
                    <a:p>
                      <a:r>
                        <a:rPr lang="en-IN" b="1"/>
                        <a:t>Partition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topic is split into partitions to parallelize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13102"/>
                  </a:ext>
                </a:extLst>
              </a:tr>
              <a:tr h="577687">
                <a:tc>
                  <a:txBody>
                    <a:bodyPr/>
                    <a:lstStyle/>
                    <a:p>
                      <a:r>
                        <a:rPr lang="en-IN" b="1"/>
                        <a:t>Broker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Kafka server that stores data and serves clients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98230"/>
                  </a:ext>
                </a:extLst>
              </a:tr>
              <a:tr h="577687">
                <a:tc>
                  <a:txBody>
                    <a:bodyPr/>
                    <a:lstStyle/>
                    <a:p>
                      <a:r>
                        <a:rPr lang="en-IN" b="1"/>
                        <a:t>Cluster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Group of brokers working together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84311"/>
                  </a:ext>
                </a:extLst>
              </a:tr>
              <a:tr h="577687">
                <a:tc>
                  <a:txBody>
                    <a:bodyPr/>
                    <a:lstStyle/>
                    <a:p>
                      <a:r>
                        <a:rPr lang="en-IN" b="1"/>
                        <a:t>Offset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 of a message in a partition (like a message ID)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955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FE2A-0030-B266-927D-78FAC0B3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7E78-6D18-0D54-0BEE-EC9788B27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043107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Skills Required</a:t>
            </a:r>
            <a:r>
              <a:rPr lang="en-IN" dirty="0"/>
              <a:t>:</a:t>
            </a:r>
          </a:p>
          <a:p>
            <a:r>
              <a:rPr lang="en-IN" dirty="0"/>
              <a:t>Strong programming (Python, Java, Scala).</a:t>
            </a:r>
          </a:p>
          <a:p>
            <a:r>
              <a:rPr lang="en-IN" dirty="0"/>
              <a:t>Data </a:t>
            </a:r>
            <a:r>
              <a:rPr lang="en-IN" dirty="0" err="1"/>
              <a:t>modeling</a:t>
            </a:r>
            <a:r>
              <a:rPr lang="en-IN" dirty="0"/>
              <a:t> &amp; architecture.</a:t>
            </a:r>
          </a:p>
          <a:p>
            <a:r>
              <a:rPr lang="en-IN" dirty="0"/>
              <a:t>SQL expertise.</a:t>
            </a:r>
          </a:p>
          <a:p>
            <a:r>
              <a:rPr lang="en-IN" dirty="0"/>
              <a:t>ETL/ELT design.</a:t>
            </a:r>
          </a:p>
          <a:p>
            <a:r>
              <a:rPr lang="en-IN" dirty="0"/>
              <a:t>Cloud platforms (AWS, Azure, GCP).</a:t>
            </a:r>
          </a:p>
          <a:p>
            <a:r>
              <a:rPr lang="en-IN" dirty="0"/>
              <a:t>Big Data technologies (Hadoop, Spark, Kafka).</a:t>
            </a:r>
          </a:p>
          <a:p>
            <a:r>
              <a:rPr lang="en-IN" b="1" dirty="0"/>
              <a:t>Common Tools</a:t>
            </a:r>
            <a:r>
              <a:rPr lang="en-IN" dirty="0"/>
              <a:t>:</a:t>
            </a:r>
          </a:p>
          <a:p>
            <a:r>
              <a:rPr lang="en-IN" dirty="0"/>
              <a:t>Airflow, </a:t>
            </a:r>
            <a:r>
              <a:rPr lang="en-IN" dirty="0" err="1"/>
              <a:t>dbt</a:t>
            </a:r>
            <a:r>
              <a:rPr lang="en-IN" dirty="0"/>
              <a:t> (Data Build Tool)</a:t>
            </a:r>
          </a:p>
          <a:p>
            <a:r>
              <a:rPr lang="en-IN" dirty="0"/>
              <a:t>Apache Spark, Kafka, Flink</a:t>
            </a:r>
          </a:p>
          <a:p>
            <a:r>
              <a:rPr lang="en-IN" dirty="0"/>
              <a:t>SQL/NoSQL databases (PostgreSQL, MongoDB, Cassandra)</a:t>
            </a:r>
          </a:p>
          <a:p>
            <a:r>
              <a:rPr lang="en-IN" dirty="0"/>
              <a:t>Data warehouses (Snowflake, Redshift, </a:t>
            </a:r>
            <a:r>
              <a:rPr lang="en-IN" dirty="0" err="1"/>
              <a:t>BigQuery</a:t>
            </a:r>
            <a:r>
              <a:rPr lang="en-IN" dirty="0"/>
              <a:t>)</a:t>
            </a:r>
          </a:p>
          <a:p>
            <a:r>
              <a:rPr lang="en-IN" dirty="0"/>
              <a:t>CI/CD, Docker, Terraform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13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B02C-CF30-E132-F43D-C98B40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58D5-CB7E-BC1A-B59F-1DBC5DA8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insights, build models, and support decision-making using data.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5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62D3-53A1-EEAC-E949-2B0EFE8A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Responsibilities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089F-8E0E-75A7-06B9-2C29AF04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and visualization.</a:t>
            </a:r>
          </a:p>
          <a:p>
            <a:r>
              <a:rPr lang="en-US" dirty="0"/>
              <a:t>Statistical modeling and hypothesis testing.</a:t>
            </a:r>
          </a:p>
          <a:p>
            <a:r>
              <a:rPr lang="en-US" dirty="0"/>
              <a:t>Machine learning model development and deployment.</a:t>
            </a:r>
          </a:p>
          <a:p>
            <a:r>
              <a:rPr lang="en-US" dirty="0"/>
              <a:t>Communicate insights to stakeholders.</a:t>
            </a:r>
          </a:p>
          <a:p>
            <a:r>
              <a:rPr lang="en-US" dirty="0"/>
              <a:t>Collaborate with business and engineering teams.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1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F7F4-CAAE-D74F-26F0-5C9B945A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FC18-84B4-1A59-9E2A-26DC7D9B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732211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Skills Required</a:t>
            </a:r>
            <a:r>
              <a:rPr lang="en-IN" dirty="0"/>
              <a:t>:</a:t>
            </a:r>
          </a:p>
          <a:p>
            <a:r>
              <a:rPr lang="en-IN" dirty="0"/>
              <a:t>Python/R for data analysis.</a:t>
            </a:r>
          </a:p>
          <a:p>
            <a:r>
              <a:rPr lang="en-IN" dirty="0"/>
              <a:t>Statistics and probability.</a:t>
            </a:r>
          </a:p>
          <a:p>
            <a:r>
              <a:rPr lang="en-IN" dirty="0"/>
              <a:t>Machine learning and deep learning.</a:t>
            </a:r>
          </a:p>
          <a:p>
            <a:r>
              <a:rPr lang="en-IN" dirty="0"/>
              <a:t>Data visualization (Matplotlib, Seaborn, </a:t>
            </a:r>
            <a:r>
              <a:rPr lang="en-IN" dirty="0" err="1"/>
              <a:t>Plotly</a:t>
            </a:r>
            <a:r>
              <a:rPr lang="en-IN" dirty="0"/>
              <a:t>).</a:t>
            </a:r>
          </a:p>
          <a:p>
            <a:r>
              <a:rPr lang="en-IN" dirty="0"/>
              <a:t>Knowledge of business domain.</a:t>
            </a:r>
          </a:p>
          <a:p>
            <a:r>
              <a:rPr lang="en-IN" b="1" dirty="0"/>
              <a:t>Common Tools</a:t>
            </a:r>
            <a:r>
              <a:rPr lang="en-IN" dirty="0"/>
              <a:t>:</a:t>
            </a:r>
          </a:p>
          <a:p>
            <a:r>
              <a:rPr lang="en-IN" dirty="0" err="1"/>
              <a:t>Jupyter</a:t>
            </a:r>
            <a:r>
              <a:rPr lang="en-IN" dirty="0"/>
              <a:t> Notebooks, Pandas, NumPy</a:t>
            </a:r>
          </a:p>
          <a:p>
            <a:r>
              <a:rPr lang="en-IN" dirty="0"/>
              <a:t>Scikit-learn, TensorFlow, </a:t>
            </a:r>
            <a:r>
              <a:rPr lang="en-IN" dirty="0" err="1"/>
              <a:t>PyTorch</a:t>
            </a:r>
            <a:endParaRPr lang="en-IN" dirty="0"/>
          </a:p>
          <a:p>
            <a:r>
              <a:rPr lang="en-IN" dirty="0"/>
              <a:t>Tableau, Power BI</a:t>
            </a:r>
          </a:p>
          <a:p>
            <a:r>
              <a:rPr lang="en-IN" dirty="0"/>
              <a:t>SQL for querying data</a:t>
            </a:r>
          </a:p>
          <a:p>
            <a:r>
              <a:rPr lang="en-IN" dirty="0"/>
              <a:t>ML lifecycle tools (</a:t>
            </a:r>
            <a:r>
              <a:rPr lang="en-IN" dirty="0" err="1"/>
              <a:t>MLflow</a:t>
            </a:r>
            <a:r>
              <a:rPr lang="en-IN" dirty="0"/>
              <a:t>, Weights &amp; Biases)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93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66B793-CFFC-DC5C-91CB-3059F8B09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66605"/>
              </p:ext>
            </p:extLst>
          </p:nvPr>
        </p:nvGraphicFramePr>
        <p:xfrm>
          <a:off x="838200" y="1600200"/>
          <a:ext cx="10515600" cy="377269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4885632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846784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69621270"/>
                    </a:ext>
                  </a:extLst>
                </a:gridCol>
              </a:tblGrid>
              <a:tr h="503026">
                <a:tc>
                  <a:txBody>
                    <a:bodyPr/>
                    <a:lstStyle/>
                    <a:p>
                      <a:r>
                        <a:rPr lang="en-IN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Data Engineering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Data Science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928390"/>
                  </a:ext>
                </a:extLst>
              </a:tr>
              <a:tr h="503026">
                <a:tc>
                  <a:txBody>
                    <a:bodyPr/>
                    <a:lstStyle/>
                    <a:p>
                      <a:r>
                        <a:rPr lang="en-IN" b="1"/>
                        <a:t>Focus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Data pipelines and infrastructure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Data analysis and modeling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71476"/>
                  </a:ext>
                </a:extLst>
              </a:tr>
              <a:tr h="503026">
                <a:tc>
                  <a:txBody>
                    <a:bodyPr/>
                    <a:lstStyle/>
                    <a:p>
                      <a:r>
                        <a:rPr lang="en-IN" b="1"/>
                        <a:t>Primary Output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Usable and reliable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Insights and predictions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87770"/>
                  </a:ext>
                </a:extLst>
              </a:tr>
              <a:tr h="880295">
                <a:tc>
                  <a:txBody>
                    <a:bodyPr/>
                    <a:lstStyle/>
                    <a:p>
                      <a:r>
                        <a:rPr lang="en-IN" b="1" dirty="0"/>
                        <a:t>Tech Stack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ETL tools, cloud infrastructure, databases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ML libraries, visualization 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145155"/>
                  </a:ext>
                </a:extLst>
              </a:tr>
              <a:tr h="503026">
                <a:tc>
                  <a:txBody>
                    <a:bodyPr/>
                    <a:lstStyle/>
                    <a:p>
                      <a:r>
                        <a:rPr lang="en-IN" b="1"/>
                        <a:t>Programming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Python, Java, Scala, 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Python, R, 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556723"/>
                  </a:ext>
                </a:extLst>
              </a:tr>
              <a:tr h="880295">
                <a:tc>
                  <a:txBody>
                    <a:bodyPr/>
                    <a:lstStyle/>
                    <a:p>
                      <a:r>
                        <a:rPr lang="en-IN" b="1"/>
                        <a:t>Collaboration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closely with engineers &amp; architects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with analysts, business, engineers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007475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A0D7ADB6-A657-698E-46D4-B2B322F4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Differences</a:t>
            </a:r>
          </a:p>
        </p:txBody>
      </p:sp>
    </p:spTree>
    <p:extLst>
      <p:ext uri="{BB962C8B-B14F-4D97-AF65-F5344CB8AC3E}">
        <p14:creationId xmlns:p14="http://schemas.microsoft.com/office/powerpoint/2010/main" val="5597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5C30-BCAC-792C-D6BE-FE6135ED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architecture</a:t>
            </a:r>
            <a:br>
              <a:rPr lang="en-IN" i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4A02-D140-1C12-F100-016F5EA4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architecture includes the design and organization of data assets, enabling the management, storage, and use of data within an enterprise. </a:t>
            </a:r>
          </a:p>
          <a:p>
            <a:r>
              <a:rPr lang="en-US" dirty="0"/>
              <a:t>It creates a </a:t>
            </a:r>
            <a:r>
              <a:rPr lang="en-US" b="1" dirty="0"/>
              <a:t>blueprint</a:t>
            </a:r>
            <a:r>
              <a:rPr lang="en-US" dirty="0"/>
              <a:t> that defines data collection, storage, integration, and usage, ensuring that data can be used for business operations and decision-making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53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FF41-8524-3DA1-378F-A9CC3549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principles of modern data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B81A-CDEE-9C37-483D-34AAFA9A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Quality</a:t>
            </a:r>
          </a:p>
          <a:p>
            <a:r>
              <a:rPr lang="en-IN" dirty="0"/>
              <a:t>Data Governance</a:t>
            </a:r>
          </a:p>
          <a:p>
            <a:r>
              <a:rPr lang="en-IN" dirty="0"/>
              <a:t>Data Provenance</a:t>
            </a:r>
          </a:p>
          <a:p>
            <a:r>
              <a:rPr lang="en-IN" dirty="0"/>
              <a:t> Data in Context</a:t>
            </a:r>
          </a:p>
          <a:p>
            <a:r>
              <a:rPr lang="en-IN" dirty="0"/>
              <a:t>Granularity of Detail</a:t>
            </a:r>
          </a:p>
          <a:p>
            <a:r>
              <a:rPr lang="en-IN" dirty="0"/>
              <a:t>Data Security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50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1295</Words>
  <Application>Microsoft Office PowerPoint</Application>
  <PresentationFormat>Widescreen</PresentationFormat>
  <Paragraphs>253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Advanced Data Architecture and Engineering Principles</vt:lpstr>
      <vt:lpstr>Overview of Data Engineering vs. Data Science</vt:lpstr>
      <vt:lpstr>Data Engineering </vt:lpstr>
      <vt:lpstr>Data Science</vt:lpstr>
      <vt:lpstr>Key Responsibilities  </vt:lpstr>
      <vt:lpstr>Data Science </vt:lpstr>
      <vt:lpstr>Key Differences</vt:lpstr>
      <vt:lpstr>Data architecture </vt:lpstr>
      <vt:lpstr>Key principles of modern data architecture</vt:lpstr>
      <vt:lpstr>Key Responsibilities </vt:lpstr>
      <vt:lpstr>Data Lake</vt:lpstr>
      <vt:lpstr>Architecture</vt:lpstr>
      <vt:lpstr>Characteristics of a Data Lake</vt:lpstr>
      <vt:lpstr>Components of a Data Lake</vt:lpstr>
      <vt:lpstr>Advantages of Data Lakes  </vt:lpstr>
      <vt:lpstr>  Challenges of Data Lakes  </vt:lpstr>
      <vt:lpstr>Hands on</vt:lpstr>
      <vt:lpstr>Data Warehouse vs. Data Lake  </vt:lpstr>
      <vt:lpstr>Data Mart</vt:lpstr>
      <vt:lpstr>Purpose of a Data Mart</vt:lpstr>
      <vt:lpstr>Types of Data Marts</vt:lpstr>
      <vt:lpstr>PowerPoint Presentation</vt:lpstr>
      <vt:lpstr>Real-World Analogy</vt:lpstr>
      <vt:lpstr>Apache Iceberg</vt:lpstr>
      <vt:lpstr>Apache Iceberg</vt:lpstr>
      <vt:lpstr>Apache Kafka</vt:lpstr>
      <vt:lpstr>How Kafka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kartheeba15@outlook.com</dc:creator>
  <cp:lastModifiedBy>kartheeba15@outlook.com</cp:lastModifiedBy>
  <cp:revision>9</cp:revision>
  <dcterms:created xsi:type="dcterms:W3CDTF">2025-08-04T01:34:30Z</dcterms:created>
  <dcterms:modified xsi:type="dcterms:W3CDTF">2025-08-04T13:04:20Z</dcterms:modified>
</cp:coreProperties>
</file>