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1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2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4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F648-A4B3-49D5-A9D7-14E10E9A7B4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8F648-A4B3-49D5-A9D7-14E10E9A7B4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53F9-145B-4B51-8A35-E7E2A25D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2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native.com/python-mysql-database-connection/" TargetMode="External"/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native.com/python-mysql-select-query-to-fetch-data/" TargetMode="External"/><Relationship Id="rId4" Type="http://schemas.openxmlformats.org/officeDocument/2006/relationships/hyperlink" Target="https://www.w3schools.com/sql/sql_insert.a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articles/dsl/python-091105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175" y="990601"/>
            <a:ext cx="7772400" cy="1219200"/>
          </a:xfrm>
        </p:spPr>
        <p:txBody>
          <a:bodyPr/>
          <a:lstStyle/>
          <a:p>
            <a:r>
              <a:rPr lang="en-US" dirty="0"/>
              <a:t>Database with Python</a:t>
            </a:r>
          </a:p>
        </p:txBody>
      </p:sp>
      <p:sp>
        <p:nvSpPr>
          <p:cNvPr id="4" name="AutoShape 4" descr="Image result for python with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python with orac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python with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Image result for python with sqlit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4" descr="Image result for python with postgresq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12775" y="2300287"/>
            <a:ext cx="7978775" cy="3814763"/>
            <a:chOff x="612775" y="2300287"/>
            <a:chExt cx="7978775" cy="3814763"/>
          </a:xfrm>
        </p:grpSpPr>
        <p:pic>
          <p:nvPicPr>
            <p:cNvPr id="6146" name="Picture 2" descr="Image result for python with mysq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2300287"/>
              <a:ext cx="2571750" cy="1781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75" y="4267200"/>
              <a:ext cx="2466975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2514600"/>
              <a:ext cx="3371850" cy="1352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9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576762"/>
              <a:ext cx="3705225" cy="1228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21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table in Oracle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5626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200" dirty="0"/>
              <a:t># importing module </a:t>
            </a:r>
          </a:p>
          <a:p>
            <a:pPr marL="0" indent="0" fontAlgn="base">
              <a:buNone/>
            </a:pPr>
            <a:r>
              <a:rPr lang="en-US" sz="1200" dirty="0"/>
              <a:t>import   </a:t>
            </a:r>
            <a:r>
              <a:rPr lang="en-US" sz="1200" dirty="0" err="1"/>
              <a:t>cx_Oracle</a:t>
            </a:r>
            <a:r>
              <a:rPr lang="en-US" sz="1200" dirty="0"/>
              <a:t> 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</a:p>
          <a:p>
            <a:pPr marL="0" indent="0" fontAlgn="base">
              <a:buNone/>
            </a:pPr>
            <a:r>
              <a:rPr lang="en-US" sz="1200" dirty="0"/>
              <a:t>  # Create a table in Oracle database </a:t>
            </a:r>
          </a:p>
          <a:p>
            <a:pPr marL="0" indent="0" fontAlgn="base">
              <a:buNone/>
            </a:pPr>
            <a:r>
              <a:rPr lang="en-US" sz="1200" dirty="0"/>
              <a:t>try: </a:t>
            </a:r>
          </a:p>
          <a:p>
            <a:pPr marL="0" indent="0" fontAlgn="base">
              <a:buNone/>
            </a:pPr>
            <a:r>
              <a:rPr lang="en-US" sz="1200" dirty="0"/>
              <a:t>      con </a:t>
            </a:r>
            <a:r>
              <a:rPr lang="en-US" sz="1200" b="1" dirty="0"/>
              <a:t>= </a:t>
            </a:r>
            <a:r>
              <a:rPr lang="en-US" sz="1200" b="1" dirty="0" err="1"/>
              <a:t>cx_Oracle.connect</a:t>
            </a:r>
            <a:r>
              <a:rPr lang="en-US" sz="1200" b="1" dirty="0"/>
              <a:t>('</a:t>
            </a:r>
            <a:r>
              <a:rPr lang="en-US" sz="1200" b="1" dirty="0" err="1"/>
              <a:t>scott</a:t>
            </a:r>
            <a:r>
              <a:rPr lang="en-US" sz="1200" b="1" dirty="0"/>
              <a:t>/</a:t>
            </a:r>
            <a:r>
              <a:rPr lang="en-US" sz="1200" b="1" dirty="0" err="1"/>
              <a:t>tiger@localhost</a:t>
            </a:r>
            <a:r>
              <a:rPr lang="en-US" sz="1200" b="1" dirty="0"/>
              <a:t>') </a:t>
            </a:r>
          </a:p>
          <a:p>
            <a:pPr marL="0" indent="0" fontAlgn="base">
              <a:buNone/>
            </a:pPr>
            <a:r>
              <a:rPr lang="en-US" sz="1200" dirty="0"/>
              <a:t>    # Now execute the </a:t>
            </a:r>
            <a:r>
              <a:rPr lang="en-US" sz="1200" dirty="0" err="1"/>
              <a:t>sqlquery</a:t>
            </a:r>
            <a:r>
              <a:rPr lang="en-US" sz="1200" dirty="0"/>
              <a:t> </a:t>
            </a:r>
          </a:p>
          <a:p>
            <a:pPr marL="0" indent="0" fontAlgn="base">
              <a:buNone/>
            </a:pPr>
            <a:r>
              <a:rPr lang="en-US" sz="1200" dirty="0"/>
              <a:t>    cursor = </a:t>
            </a:r>
            <a:r>
              <a:rPr lang="en-US" sz="1200" b="1" dirty="0" err="1"/>
              <a:t>con.cursor</a:t>
            </a:r>
            <a:r>
              <a:rPr lang="en-US" sz="1200" b="1" dirty="0"/>
              <a:t>() </a:t>
            </a:r>
          </a:p>
          <a:p>
            <a:pPr marL="0" indent="0" fontAlgn="base">
              <a:buNone/>
            </a:pPr>
            <a:r>
              <a:rPr lang="en-US" sz="1200" dirty="0"/>
              <a:t>  # Creating a table </a:t>
            </a:r>
            <a:r>
              <a:rPr lang="en-US" sz="1200" dirty="0" err="1"/>
              <a:t>srollno</a:t>
            </a:r>
            <a:r>
              <a:rPr lang="en-US" sz="1200" dirty="0"/>
              <a:t> heading which is number </a:t>
            </a:r>
          </a:p>
          <a:p>
            <a:pPr marL="0" indent="0" fontAlgn="base">
              <a:buNone/>
            </a:pPr>
            <a:r>
              <a:rPr lang="en-US" sz="1200" dirty="0"/>
              <a:t>    </a:t>
            </a:r>
            <a:r>
              <a:rPr lang="en-US" sz="1200" b="1" dirty="0"/>
              <a:t>cursor.execute("create table student(</a:t>
            </a:r>
            <a:r>
              <a:rPr lang="en-US" sz="1200" b="1" dirty="0" err="1"/>
              <a:t>srollno</a:t>
            </a:r>
            <a:r>
              <a:rPr lang="en-US" sz="1200" b="1" dirty="0"/>
              <a:t> number, \ </a:t>
            </a:r>
          </a:p>
          <a:p>
            <a:pPr marL="0" indent="0" fontAlgn="base">
              <a:buNone/>
            </a:pPr>
            <a:r>
              <a:rPr lang="en-US" sz="1200" b="1" dirty="0"/>
              <a:t>                    name varchar2(10), </a:t>
            </a:r>
            <a:r>
              <a:rPr lang="en-US" sz="1200" b="1" dirty="0" err="1"/>
              <a:t>efees</a:t>
            </a:r>
            <a:r>
              <a:rPr lang="en-US" sz="1200" b="1" dirty="0"/>
              <a:t> number(10, 2)") </a:t>
            </a:r>
          </a:p>
          <a:p>
            <a:pPr marL="0" indent="0" fontAlgn="base">
              <a:buNone/>
            </a:pPr>
            <a:r>
              <a:rPr lang="en-US" sz="1200" dirty="0"/>
              <a:t>        </a:t>
            </a:r>
          </a:p>
          <a:p>
            <a:pPr marL="0" indent="0" fontAlgn="base">
              <a:buNone/>
            </a:pPr>
            <a:r>
              <a:rPr lang="en-US" sz="1200" dirty="0"/>
              <a:t>    print("Table Created successful") </a:t>
            </a:r>
          </a:p>
          <a:p>
            <a:pPr marL="0" indent="0" fontAlgn="base">
              <a:buNone/>
            </a:pPr>
            <a:r>
              <a:rPr lang="en-US" sz="1200" dirty="0"/>
              <a:t>      </a:t>
            </a:r>
          </a:p>
          <a:p>
            <a:pPr marL="0" indent="0" fontAlgn="base">
              <a:buNone/>
            </a:pPr>
            <a:r>
              <a:rPr lang="en-US" sz="1200" b="1" dirty="0"/>
              <a:t>except </a:t>
            </a:r>
            <a:r>
              <a:rPr lang="en-US" sz="1200" b="1" dirty="0" err="1"/>
              <a:t>cx_Oracle.DatabaseError</a:t>
            </a:r>
            <a:r>
              <a:rPr lang="en-US" sz="1200" b="1" dirty="0"/>
              <a:t> as e: </a:t>
            </a:r>
          </a:p>
          <a:p>
            <a:pPr marL="0" indent="0" fontAlgn="base">
              <a:buNone/>
            </a:pPr>
            <a:r>
              <a:rPr lang="en-US" sz="1200" dirty="0"/>
              <a:t>    print("There is a problem with Oracle", e) </a:t>
            </a:r>
          </a:p>
          <a:p>
            <a:pPr marL="0" indent="0" fontAlgn="base">
              <a:buNone/>
            </a:pPr>
            <a:r>
              <a:rPr lang="en-US" sz="1200" dirty="0"/>
              <a:t>  </a:t>
            </a:r>
          </a:p>
          <a:p>
            <a:pPr marL="0" indent="0" fontAlgn="base">
              <a:buNone/>
            </a:pPr>
            <a:r>
              <a:rPr lang="en-US" sz="1200" dirty="0"/>
              <a:t># by writing finally if any error occurs </a:t>
            </a:r>
          </a:p>
          <a:p>
            <a:pPr marL="0" indent="0" fontAlgn="base">
              <a:buNone/>
            </a:pPr>
            <a:r>
              <a:rPr lang="en-US" sz="1200" dirty="0"/>
              <a:t># then also we can close the all database operation </a:t>
            </a:r>
          </a:p>
          <a:p>
            <a:pPr marL="0" indent="0" fontAlgn="base">
              <a:buNone/>
            </a:pPr>
            <a:r>
              <a:rPr lang="en-US" sz="1200" dirty="0"/>
              <a:t>finally: </a:t>
            </a:r>
          </a:p>
          <a:p>
            <a:pPr marL="0" indent="0" fontAlgn="base">
              <a:buNone/>
            </a:pPr>
            <a:r>
              <a:rPr lang="en-US" sz="1200" dirty="0"/>
              <a:t>    if cursor: </a:t>
            </a:r>
          </a:p>
          <a:p>
            <a:pPr marL="0" indent="0" fontAlgn="base">
              <a:buNone/>
            </a:pPr>
            <a:r>
              <a:rPr lang="en-US" sz="1200" b="1" dirty="0"/>
              <a:t>        </a:t>
            </a:r>
            <a:r>
              <a:rPr lang="en-US" sz="1200" b="1" dirty="0" err="1"/>
              <a:t>cursor.close</a:t>
            </a:r>
            <a:r>
              <a:rPr lang="en-US" sz="1200" b="1" dirty="0"/>
              <a:t>() </a:t>
            </a:r>
          </a:p>
          <a:p>
            <a:pPr marL="0" indent="0" fontAlgn="base">
              <a:buNone/>
            </a:pPr>
            <a:r>
              <a:rPr lang="en-US" sz="1200" dirty="0"/>
              <a:t>    if con: </a:t>
            </a:r>
          </a:p>
          <a:p>
            <a:pPr marL="0" indent="0" fontAlgn="base">
              <a:buNone/>
            </a:pPr>
            <a:r>
              <a:rPr lang="en-US" sz="1200" dirty="0"/>
              <a:t>        </a:t>
            </a:r>
            <a:r>
              <a:rPr lang="en-US" sz="1200" b="1" dirty="0" err="1"/>
              <a:t>con.close</a:t>
            </a:r>
            <a:r>
              <a:rPr lang="en-US" sz="1200" b="1" dirty="0"/>
              <a:t>() 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802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rmAutofit fontScale="90000"/>
          </a:bodyPr>
          <a:lstStyle/>
          <a:p>
            <a:pPr fontAlgn="base"/>
            <a:br>
              <a:rPr lang="en-US" b="1" dirty="0"/>
            </a:br>
            <a:br>
              <a:rPr lang="en-US" b="1" dirty="0"/>
            </a:br>
            <a:r>
              <a:rPr lang="en-US" b="1" dirty="0"/>
              <a:t>Inserting into table: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400" dirty="0"/>
              <a:t># Program to create a table in Oracle database </a:t>
            </a:r>
          </a:p>
          <a:p>
            <a:pPr marL="0" indent="0" fontAlgn="base">
              <a:buNone/>
            </a:pPr>
            <a:r>
              <a:rPr lang="en-US" sz="1400" dirty="0"/>
              <a:t>import </a:t>
            </a:r>
            <a:r>
              <a:rPr lang="en-US" sz="1400" dirty="0" err="1"/>
              <a:t>cx_Oracle</a:t>
            </a:r>
            <a:r>
              <a:rPr lang="en-US" sz="1400" dirty="0"/>
              <a:t> </a:t>
            </a:r>
          </a:p>
          <a:p>
            <a:pPr marL="0" indent="0" fontAlgn="base">
              <a:buNone/>
            </a:pPr>
            <a:r>
              <a:rPr lang="en-US" sz="1400" dirty="0"/>
              <a:t>try: </a:t>
            </a:r>
          </a:p>
          <a:p>
            <a:pPr marL="0" indent="0" fontAlgn="base">
              <a:buNone/>
            </a:pPr>
            <a:r>
              <a:rPr lang="en-US" sz="1400" dirty="0"/>
              <a:t>      con = </a:t>
            </a:r>
            <a:r>
              <a:rPr lang="en-US" sz="1400" dirty="0" err="1"/>
              <a:t>cx_Oracle.connect</a:t>
            </a:r>
            <a:r>
              <a:rPr lang="en-US" sz="1400" dirty="0"/>
              <a:t>('</a:t>
            </a:r>
            <a:r>
              <a:rPr lang="en-US" sz="1400" dirty="0" err="1"/>
              <a:t>scott</a:t>
            </a:r>
            <a:r>
              <a:rPr lang="en-US" sz="1400" dirty="0"/>
              <a:t>/</a:t>
            </a:r>
            <a:r>
              <a:rPr lang="en-US" sz="1400" dirty="0" err="1"/>
              <a:t>tiger@localhost</a:t>
            </a:r>
            <a:r>
              <a:rPr lang="en-US" sz="1400" dirty="0"/>
              <a:t>') </a:t>
            </a:r>
          </a:p>
          <a:p>
            <a:pPr marL="0" indent="0" fontAlgn="base">
              <a:buNone/>
            </a:pPr>
            <a:r>
              <a:rPr lang="en-US" sz="1400" dirty="0"/>
              <a:t>    # Now execute the </a:t>
            </a:r>
            <a:r>
              <a:rPr lang="en-US" sz="1400" dirty="0" err="1"/>
              <a:t>sqlquery</a:t>
            </a:r>
            <a:r>
              <a:rPr lang="en-US" sz="1400" dirty="0"/>
              <a:t> </a:t>
            </a:r>
          </a:p>
          <a:p>
            <a:pPr marL="0" indent="0" fontAlgn="base">
              <a:buNone/>
            </a:pPr>
            <a:r>
              <a:rPr lang="en-US" sz="1400" dirty="0"/>
              <a:t>    cursor = </a:t>
            </a:r>
            <a:r>
              <a:rPr lang="en-US" sz="1400" dirty="0" err="1"/>
              <a:t>con.cursor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 </a:t>
            </a:r>
            <a:r>
              <a:rPr lang="en-US" sz="1400" b="1" dirty="0"/>
              <a:t>cursor.execute("insert into student values(4465, John Paul, 85560") </a:t>
            </a:r>
          </a:p>
          <a:p>
            <a:pPr marL="0" indent="0" fontAlgn="base">
              <a:buNone/>
            </a:pPr>
            <a:r>
              <a:rPr lang="en-US" sz="1400" dirty="0"/>
              <a:t>   # commit that insert the provided data </a:t>
            </a:r>
          </a:p>
          <a:p>
            <a:pPr marL="0" indent="0" fontAlgn="base">
              <a:buNone/>
            </a:pPr>
            <a:r>
              <a:rPr lang="en-US" sz="1400" dirty="0"/>
              <a:t>    </a:t>
            </a:r>
            <a:r>
              <a:rPr lang="en-US" sz="1400" dirty="0" err="1"/>
              <a:t>con.commit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</a:t>
            </a:r>
          </a:p>
          <a:p>
            <a:pPr marL="0" indent="0" fontAlgn="base">
              <a:buNone/>
            </a:pPr>
            <a:r>
              <a:rPr lang="en-US" sz="1400" dirty="0"/>
              <a:t>    print("value inserted successful") </a:t>
            </a:r>
          </a:p>
          <a:p>
            <a:pPr marL="0" indent="0" fontAlgn="base">
              <a:buNone/>
            </a:pPr>
            <a:r>
              <a:rPr lang="en-US" sz="1400" dirty="0"/>
              <a:t>  </a:t>
            </a:r>
          </a:p>
          <a:p>
            <a:pPr marL="0" indent="0" fontAlgn="base">
              <a:buNone/>
            </a:pPr>
            <a:r>
              <a:rPr lang="en-US" sz="1400" dirty="0"/>
              <a:t>except </a:t>
            </a:r>
            <a:r>
              <a:rPr lang="en-US" sz="1400" dirty="0" err="1"/>
              <a:t>cx_Oracle.DatabaseError</a:t>
            </a:r>
            <a:r>
              <a:rPr lang="en-US" sz="1400" dirty="0"/>
              <a:t> as e: </a:t>
            </a:r>
          </a:p>
          <a:p>
            <a:pPr marL="0" indent="0" fontAlgn="base">
              <a:buNone/>
            </a:pPr>
            <a:r>
              <a:rPr lang="en-US" sz="1400" dirty="0"/>
              <a:t>    print("There is a problem with Oracle", e) </a:t>
            </a:r>
          </a:p>
          <a:p>
            <a:pPr marL="0" indent="0" fontAlgn="base">
              <a:buNone/>
            </a:pPr>
            <a:r>
              <a:rPr lang="en-US" sz="1400" dirty="0"/>
              <a:t>  </a:t>
            </a:r>
          </a:p>
          <a:p>
            <a:pPr marL="0" indent="0" fontAlgn="base">
              <a:buNone/>
            </a:pPr>
            <a:r>
              <a:rPr lang="en-US" sz="1400" dirty="0"/>
              <a:t># by writing finally if any error occurs </a:t>
            </a:r>
          </a:p>
          <a:p>
            <a:pPr marL="0" indent="0" fontAlgn="base">
              <a:buNone/>
            </a:pPr>
            <a:r>
              <a:rPr lang="en-US" sz="1400" dirty="0"/>
              <a:t># then also we can close the all database operation </a:t>
            </a:r>
          </a:p>
          <a:p>
            <a:pPr marL="0" indent="0" fontAlgn="base">
              <a:buNone/>
            </a:pPr>
            <a:r>
              <a:rPr lang="en-US" sz="1400" dirty="0"/>
              <a:t>finally: </a:t>
            </a:r>
          </a:p>
          <a:p>
            <a:pPr marL="0" indent="0" fontAlgn="base">
              <a:buNone/>
            </a:pPr>
            <a:r>
              <a:rPr lang="en-US" sz="1400" dirty="0"/>
              <a:t>    if cursor: </a:t>
            </a:r>
          </a:p>
          <a:p>
            <a:pPr marL="0" indent="0" fontAlgn="base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cursor.close</a:t>
            </a:r>
            <a:r>
              <a:rPr lang="en-US" sz="1400" dirty="0"/>
              <a:t>() </a:t>
            </a:r>
          </a:p>
          <a:p>
            <a:pPr marL="0" indent="0" fontAlgn="base">
              <a:buNone/>
            </a:pPr>
            <a:r>
              <a:rPr lang="en-US" sz="1400" dirty="0"/>
              <a:t>    if con: </a:t>
            </a:r>
          </a:p>
          <a:p>
            <a:pPr marL="0" indent="0" fontAlgn="base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con.close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987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SQLite is a very popular database - it is free and fast and small</a:t>
            </a:r>
          </a:p>
          <a:p>
            <a:r>
              <a:rPr lang="en-US" sz="2400" dirty="0"/>
              <a:t>We have a program to manipulate SQLite databases</a:t>
            </a:r>
          </a:p>
          <a:p>
            <a:pPr lvl="1"/>
            <a:r>
              <a:rPr lang="en-US" sz="2000" dirty="0"/>
              <a:t>http://sqlitebrowser.sourceforge.net/</a:t>
            </a:r>
          </a:p>
          <a:p>
            <a:r>
              <a:rPr lang="en-US" sz="2400" dirty="0"/>
              <a:t>SQLite is embedded in Python and a number of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0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&gt;&gt;&gt; import sqlite3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&gt;&gt;&gt; sqlite3.version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'2.6.0'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&gt;&gt;&gt;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$ sqlite3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</a:rPr>
              <a:t>SQLite version 3.7.13 2012-06-11 02:05:22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</a:rPr>
              <a:t>Enter ".help" for instructions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>
                <a:latin typeface="Courier New" pitchFamily="49" charset="0"/>
              </a:rPr>
              <a:t>Enter SQL statements terminated with a ";"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>
                <a:latin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</a:rPr>
              <a:t>&gt; .tables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>
                <a:latin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</a:rPr>
              <a:t>&gt; .exit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my.db</a:t>
            </a:r>
            <a:endParaRPr lang="en-US" dirty="0">
              <a:latin typeface="Courier New" pitchFamily="49" charset="0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dirty="0" err="1">
                <a:latin typeface="Courier New" pitchFamily="49" charset="0"/>
              </a:rPr>
              <a:t>my.db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4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import sqlite3 as lite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import sys</a:t>
            </a:r>
          </a:p>
          <a:p>
            <a:pPr>
              <a:lnSpc>
                <a:spcPct val="12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con = None</a:t>
            </a:r>
          </a:p>
          <a:p>
            <a:pPr>
              <a:lnSpc>
                <a:spcPct val="12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try: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con = </a:t>
            </a:r>
            <a:r>
              <a:rPr lang="en-US" dirty="0" err="1">
                <a:latin typeface="Courier New" pitchFamily="49" charset="0"/>
              </a:rPr>
              <a:t>lite.connect</a:t>
            </a:r>
            <a:r>
              <a:rPr lang="en-US" dirty="0">
                <a:latin typeface="Courier New" pitchFamily="49" charset="0"/>
              </a:rPr>
              <a:t>(‘</a:t>
            </a:r>
            <a:r>
              <a:rPr lang="en-US" dirty="0" err="1">
                <a:latin typeface="Courier New" pitchFamily="49" charset="0"/>
              </a:rPr>
              <a:t>my.db</a:t>
            </a:r>
            <a:r>
              <a:rPr lang="en-US" dirty="0">
                <a:latin typeface="Courier New" pitchFamily="49" charset="0"/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cur = </a:t>
            </a:r>
            <a:r>
              <a:rPr lang="en-US" dirty="0" err="1">
                <a:latin typeface="Courier New" pitchFamily="49" charset="0"/>
              </a:rPr>
              <a:t>con.cursor</a:t>
            </a:r>
            <a:r>
              <a:rPr lang="en-US" dirty="0">
                <a:latin typeface="Courier New" pitchFamily="49" charset="0"/>
              </a:rPr>
              <a:t>()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cur.execute</a:t>
            </a:r>
            <a:r>
              <a:rPr lang="en-US" dirty="0">
                <a:latin typeface="Courier New" pitchFamily="49" charset="0"/>
              </a:rPr>
              <a:t>('SELECT SQLITE_VERSION()')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</a:rPr>
              <a:t>cur.fetchone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print "SQLite version: %s" % data            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except </a:t>
            </a:r>
            <a:r>
              <a:rPr lang="en-US" dirty="0" err="1">
                <a:latin typeface="Courier New" pitchFamily="49" charset="0"/>
              </a:rPr>
              <a:t>lite.Error</a:t>
            </a:r>
            <a:r>
              <a:rPr lang="en-US" dirty="0">
                <a:latin typeface="Courier New" pitchFamily="49" charset="0"/>
              </a:rPr>
              <a:t>, e: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print "Error %s:" % </a:t>
            </a:r>
            <a:r>
              <a:rPr lang="en-US" dirty="0" err="1">
                <a:latin typeface="Courier New" pitchFamily="49" charset="0"/>
              </a:rPr>
              <a:t>e.args</a:t>
            </a:r>
            <a:r>
              <a:rPr lang="en-US" dirty="0">
                <a:latin typeface="Courier New" pitchFamily="49" charset="0"/>
              </a:rPr>
              <a:t>[0]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sys.exit</a:t>
            </a:r>
            <a:r>
              <a:rPr lang="en-US" dirty="0">
                <a:latin typeface="Courier New" pitchFamily="49" charset="0"/>
              </a:rPr>
              <a:t>(1)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finally: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if con: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</a:rPr>
              <a:t>con.close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5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9134" y="1295400"/>
            <a:ext cx="8064500" cy="1422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CREATE TABLE </a:t>
            </a:r>
            <a:r>
              <a:rPr lang="en-US" sz="1200" dirty="0" err="1">
                <a:latin typeface="Courier New" pitchFamily="49" charset="0"/>
              </a:rPr>
              <a:t>My_table</a:t>
            </a:r>
            <a:r>
              <a:rPr lang="en-US" sz="1200" dirty="0">
                <a:latin typeface="Courier New" pitchFamily="49" charset="0"/>
              </a:rPr>
              <a:t>(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my_field1 INT,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my_field2 VARCHAR(50),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my_field3 DATE NOT NULL,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PRIMARY KEY (my_field1, my_field2)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363" y="2819400"/>
            <a:ext cx="8064500" cy="20859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con = </a:t>
            </a:r>
            <a:r>
              <a:rPr lang="en-US" sz="1200" dirty="0" err="1">
                <a:latin typeface="Courier New" pitchFamily="49" charset="0"/>
              </a:rPr>
              <a:t>lite.connect</a:t>
            </a:r>
            <a:r>
              <a:rPr lang="en-US" sz="1200" dirty="0">
                <a:latin typeface="Courier New" pitchFamily="49" charset="0"/>
              </a:rPr>
              <a:t>('</a:t>
            </a:r>
            <a:r>
              <a:rPr lang="en-US" sz="1200" dirty="0" err="1">
                <a:latin typeface="Courier New" pitchFamily="49" charset="0"/>
              </a:rPr>
              <a:t>my.db</a:t>
            </a:r>
            <a:r>
              <a:rPr lang="en-US" sz="1200" dirty="0">
                <a:latin typeface="Courier New" pitchFamily="49" charset="0"/>
              </a:rPr>
              <a:t>')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with con: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cur = </a:t>
            </a:r>
            <a:r>
              <a:rPr lang="en-US" sz="1200" dirty="0" err="1">
                <a:latin typeface="Courier New" pitchFamily="49" charset="0"/>
              </a:rPr>
              <a:t>con.cursor</a:t>
            </a:r>
            <a:r>
              <a:rPr lang="en-US" sz="1200" dirty="0">
                <a:latin typeface="Courier New" pitchFamily="49" charset="0"/>
              </a:rPr>
              <a:t>()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("CREATE TABLE Stars(Ra FLOAT, Dec FLOAT, ID TEXT, Mag FLOAT)")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7363" y="5029200"/>
            <a:ext cx="8064500" cy="16430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.tables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Stars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</p:txBody>
      </p:sp>
    </p:spTree>
    <p:extLst>
      <p:ext uri="{BB962C8B-B14F-4D97-AF65-F5344CB8AC3E}">
        <p14:creationId xmlns:p14="http://schemas.microsoft.com/office/powerpoint/2010/main" val="3114196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insert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23850" y="1890713"/>
            <a:ext cx="8712200" cy="31940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con = </a:t>
            </a:r>
            <a:r>
              <a:rPr lang="en-US" sz="1200" dirty="0" err="1">
                <a:latin typeface="Courier New" pitchFamily="49" charset="0"/>
              </a:rPr>
              <a:t>lite.connect</a:t>
            </a:r>
            <a:r>
              <a:rPr lang="en-US" sz="1200" dirty="0">
                <a:latin typeface="Courier New" pitchFamily="49" charset="0"/>
              </a:rPr>
              <a:t>('</a:t>
            </a:r>
            <a:r>
              <a:rPr lang="en-US" sz="1200" dirty="0" err="1">
                <a:latin typeface="Courier New" pitchFamily="49" charset="0"/>
              </a:rPr>
              <a:t>my.db</a:t>
            </a:r>
            <a:r>
              <a:rPr lang="en-US" sz="1200" dirty="0">
                <a:latin typeface="Courier New" pitchFamily="49" charset="0"/>
              </a:rPr>
              <a:t>')</a:t>
            </a:r>
          </a:p>
          <a:p>
            <a:pPr algn="l">
              <a:lnSpc>
                <a:spcPct val="120000"/>
              </a:lnSpc>
            </a:pPr>
            <a:endParaRPr lang="en-US" sz="1200" dirty="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with con: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cur = </a:t>
            </a:r>
            <a:r>
              <a:rPr lang="en-US" sz="1200" dirty="0" err="1">
                <a:latin typeface="Courier New" pitchFamily="49" charset="0"/>
              </a:rPr>
              <a:t>con.cursor</a:t>
            </a:r>
            <a:r>
              <a:rPr lang="en-US" sz="1200" dirty="0">
                <a:latin typeface="Courier New" pitchFamily="49" charset="0"/>
              </a:rPr>
              <a:t>()    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VALUES(010.684737,+41.269035,’00424433+4116085’,9.453)”)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VALUES(010.683469,+41.268585,’00424403+4116069’,9.321)”)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VALUES(010.685657,+41.269550,’00424455+4116103’,10.773)”)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VALUES(010.686026,+41.269226,’00424464+4116092’,9.299)”)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VALUES(010.683465,+41.269676,’00424403+4116108’,11.507)”)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VALUES(010.686015,+41.269630,’00424464+4116106’,9.399)”)</a:t>
            </a:r>
          </a:p>
          <a:p>
            <a:pPr algn="l">
              <a:lnSpc>
                <a:spcPct val="120000"/>
              </a:lnSpc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cur.execute</a:t>
            </a:r>
            <a:r>
              <a:rPr lang="en-US" sz="1200" dirty="0">
                <a:latin typeface="Courier New" pitchFamily="49" charset="0"/>
              </a:rPr>
              <a:t>(“INSERT INTO Stars VALUES(010.685270,+41.267124,’00424446+4116016’,12.070)”)</a:t>
            </a:r>
          </a:p>
        </p:txBody>
      </p:sp>
    </p:spTree>
    <p:extLst>
      <p:ext uri="{BB962C8B-B14F-4D97-AF65-F5344CB8AC3E}">
        <p14:creationId xmlns:p14="http://schemas.microsoft.com/office/powerpoint/2010/main" val="70094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Insert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5243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Stars = (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(010.684737,+41.269035,'00424433+4116085',9.453)"),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(010.683469,+41.268585,'00424403+4116069',9.321)"),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(010.685657,+41.269550,'00424455+4116103',10.773)"),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(010.686026,+41.269226,'00424464+4116092',9.299)"),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(010.683465,+41.269676,'00424403+4116108',11.507)"),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(010.686015,+41.269630,'00424464+4116106',9.399)"),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(010.685270,+41.267124,'00424446+4116016',12.070)")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con = lite.connect('test.db')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 = con.cursor()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cur.execute("DROP TABLE IF EXISTS Stars")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cur.execute("CREATE TABLE Cars(Ra FLOAT, Dec FLOAT INT, ID TEXT, Mag FLOAT)")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cur.executemany("INSERT INTO Stars VALUES(?, ?, ?, ?)", stars)</a:t>
            </a:r>
          </a:p>
        </p:txBody>
      </p:sp>
    </p:spTree>
    <p:extLst>
      <p:ext uri="{BB962C8B-B14F-4D97-AF65-F5344CB8AC3E}">
        <p14:creationId xmlns:p14="http://schemas.microsoft.com/office/powerpoint/2010/main" val="415312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Select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0798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.mode column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.headers on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10.683469   41.268585   00424403+4116069  9.321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10.685657   41.26955    00424455+4116103  10.773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10.686026   41.269226   00424464+4116092  9.299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10.683465   41.269676   00424403+4116108  11.507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Select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496728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import sys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con = lite.connect(‘my.db')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with con:  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 = con.cursor()    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cur.execute("SELECT * FROM Stars")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        print row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0x7ff500415650&gt;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(u'10.684737', 41.269035, u'00424433+4116085', 9.453)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(u'10.683469', 41.268585, u'00424403+4116069', 9.321)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(u'10.685657', 41.26955, u'00424455+4116103', 10.773)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(u'10.686026', 41.269226, u'00424464+4116092', 9.299)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(u'10.683465', 41.269676, u'00424403+4116108', 11.507)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(u'10.686015', 41.26963, u'00424464+4116106', 9.399)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(u'10.68527', 41.267124, u'00424446+4116016', 12.07)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Connectivity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656114"/>
            <a:ext cx="1524000" cy="260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APPLICATIONS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574972" y="2375807"/>
            <a:ext cx="1883228" cy="311059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352800" y="2656114"/>
            <a:ext cx="1371600" cy="2601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DB</a:t>
            </a:r>
          </a:p>
          <a:p>
            <a:pPr algn="ctr"/>
            <a:r>
              <a:rPr lang="en-US" dirty="0"/>
              <a:t>API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828800" y="3122244"/>
            <a:ext cx="15240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0700" y="3931103"/>
            <a:ext cx="1524000" cy="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46171" y="3929537"/>
            <a:ext cx="1850572" cy="1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52600" y="4648200"/>
            <a:ext cx="16002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46171" y="4648200"/>
            <a:ext cx="1956315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24400" y="3144798"/>
            <a:ext cx="1850572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1866900" y="27809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6085115" y="27809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2</a:t>
            </a:r>
          </a:p>
        </p:txBody>
      </p:sp>
      <p:sp>
        <p:nvSpPr>
          <p:cNvPr id="1030" name="TextBox 1029"/>
          <p:cNvSpPr txBox="1"/>
          <p:nvPr/>
        </p:nvSpPr>
        <p:spPr>
          <a:xfrm>
            <a:off x="1828800" y="35341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1" name="TextBox 1030"/>
          <p:cNvSpPr txBox="1"/>
          <p:nvPr/>
        </p:nvSpPr>
        <p:spPr>
          <a:xfrm>
            <a:off x="6270171" y="3535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96143" y="42905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09214" y="42525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6</a:t>
            </a:r>
          </a:p>
        </p:txBody>
      </p:sp>
      <p:sp>
        <p:nvSpPr>
          <p:cNvPr id="1033" name="TextBox 1032"/>
          <p:cNvSpPr txBox="1"/>
          <p:nvPr/>
        </p:nvSpPr>
        <p:spPr>
          <a:xfrm>
            <a:off x="2231570" y="2656114"/>
            <a:ext cx="877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connect()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47668" y="2752912"/>
            <a:ext cx="141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Connection request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80060" y="3626462"/>
            <a:ext cx="840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connected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57400" y="3626463"/>
            <a:ext cx="140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connection.cursor()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62843" y="4290536"/>
            <a:ext cx="1179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cursor.execute()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42683" y="4287591"/>
            <a:ext cx="88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 data</a:t>
            </a:r>
          </a:p>
        </p:txBody>
      </p:sp>
    </p:spTree>
    <p:extLst>
      <p:ext uri="{BB962C8B-B14F-4D97-AF65-F5344CB8AC3E}">
        <p14:creationId xmlns:p14="http://schemas.microsoft.com/office/powerpoint/2010/main" val="1747188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Select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3416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cur.execute("SELECT Authors FROM Publication WHERE Authors LIKE ‘%Deu%’")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  print 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(u'Deul,Mulish',)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158522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SQLITE build relations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468313" y="1557338"/>
            <a:ext cx="8064500" cy="51879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sqlite3 my.db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 version 3.7.13 2012-06-11 02:05:22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".help" for instructions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Enter SQL statements terminated with a ";"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alter table Stars add column pub_id int;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.mode columns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.header on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         pub_id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update Stars Set pub_id=1 where Mag=12.07;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 select * from Stars;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Id          Ra          Dec               Mag         pub_id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----------  ----------  ----------------  ----------  ----------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10.684737   41.269035   00424433+4116085  9.453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10.686015   41.26963    00424464+4116106  9.399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10.68527    41.267124   00424446+4116016  12.07       1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sqlite&gt;</a:t>
            </a:r>
          </a:p>
        </p:txBody>
      </p:sp>
    </p:spTree>
    <p:extLst>
      <p:ext uri="{BB962C8B-B14F-4D97-AF65-F5344CB8AC3E}">
        <p14:creationId xmlns:p14="http://schemas.microsoft.com/office/powerpoint/2010/main" val="323058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relations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34163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cur.execute("SELECT * FROM Stars,Publication where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print 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(u'10.68527', 41.267124, u'00424446+4116016', 12.07, 1, 1, 10, 22)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188891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Dictionary cursor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36369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con.row_factory = lite.Row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cur.execute("SELECT * FROM Stars,Publication where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print "%s %s %s“ % (row[“Mag"], row[“Vol"])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0x7fadfa86c650&gt;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12.07 10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882942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JOIN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68313" y="1557338"/>
            <a:ext cx="8280400" cy="407193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sqlite3 as lite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import sys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con = lite.connect('my.db')</a:t>
            </a:r>
          </a:p>
          <a:p>
            <a:pPr algn="l">
              <a:lnSpc>
                <a:spcPct val="120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 with con: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con.row_factory = lite.Row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 = con.cursor()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cur.execute("SELECT Stars.Mag,Publication.Vol FROM Stars JOIN Publication on Stars.pub_id=Publication.id")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rows = cur.fetchall()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for row in rows: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          print "%s %s" % (row["Mag"],row["Vol"])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...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&lt;sqlite3.Cursor object at 0x7fb1fe37eb20&gt;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12.07 10</a:t>
            </a:r>
          </a:p>
          <a:p>
            <a:pPr algn="l">
              <a:lnSpc>
                <a:spcPct val="120000"/>
              </a:lnSpc>
            </a:pPr>
            <a:r>
              <a:rPr lang="en-US" sz="1200">
                <a:latin typeface="Courier New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25480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PostgreSQL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PostgreSQL</a:t>
            </a:r>
            <a:r>
              <a:rPr lang="en-US" dirty="0"/>
              <a:t> is an open source object-relational database management system.</a:t>
            </a:r>
          </a:p>
          <a:p>
            <a:endParaRPr lang="en-US" dirty="0"/>
          </a:p>
          <a:p>
            <a:r>
              <a:rPr lang="en-US" dirty="0" err="1"/>
              <a:t>PostgreSQL</a:t>
            </a:r>
            <a:r>
              <a:rPr lang="en-US" dirty="0"/>
              <a:t> has a variety of libraries of API that are available in Python. </a:t>
            </a:r>
          </a:p>
          <a:p>
            <a:endParaRPr lang="en-US" dirty="0"/>
          </a:p>
          <a:p>
            <a:pPr fontAlgn="base"/>
            <a:r>
              <a:rPr lang="en-US" dirty="0"/>
              <a:t>There are several python modules that allow us to connect to and manipulate the database using </a:t>
            </a:r>
            <a:r>
              <a:rPr lang="en-US" dirty="0" err="1"/>
              <a:t>PostgreSQL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Psycopg2</a:t>
            </a:r>
          </a:p>
          <a:p>
            <a:pPr lvl="1" fontAlgn="base"/>
            <a:r>
              <a:rPr lang="en-US" dirty="0"/>
              <a:t>pg8000</a:t>
            </a:r>
          </a:p>
          <a:p>
            <a:pPr lvl="1" fontAlgn="base"/>
            <a:r>
              <a:rPr lang="en-US" dirty="0" err="1"/>
              <a:t>py-postgresql</a:t>
            </a:r>
            <a:endParaRPr lang="en-US" dirty="0"/>
          </a:p>
          <a:p>
            <a:pPr lvl="1" fontAlgn="base"/>
            <a:r>
              <a:rPr lang="en-US" dirty="0" err="1"/>
              <a:t>PyGreSQL</a:t>
            </a:r>
            <a:endParaRPr lang="en-US" dirty="0"/>
          </a:p>
          <a:p>
            <a:pPr fontAlgn="base"/>
            <a:r>
              <a:rPr lang="en-US" b="1" dirty="0"/>
              <a:t>Installation: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sudo</a:t>
            </a:r>
            <a:r>
              <a:rPr lang="en-US" dirty="0">
                <a:solidFill>
                  <a:srgbClr val="FF0000"/>
                </a:solidFill>
              </a:rPr>
              <a:t> pip install psycopg2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51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Connecting to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The </a:t>
            </a:r>
            <a:r>
              <a:rPr lang="en-US" sz="2800" b="1" dirty="0"/>
              <a:t>connect()</a:t>
            </a:r>
            <a:r>
              <a:rPr lang="en-US" sz="2800" dirty="0"/>
              <a:t> method is used to establish connection with the database. It takes 5 parameters:</a:t>
            </a:r>
          </a:p>
          <a:p>
            <a:pPr lvl="1" fontAlgn="base"/>
            <a:r>
              <a:rPr lang="en-US" sz="2400" b="1" dirty="0"/>
              <a:t>database:</a:t>
            </a:r>
            <a:r>
              <a:rPr lang="en-US" sz="2400" dirty="0"/>
              <a:t> The name of the database you are connecting to</a:t>
            </a:r>
          </a:p>
          <a:p>
            <a:pPr lvl="1" fontAlgn="base"/>
            <a:r>
              <a:rPr lang="en-US" sz="2400" b="1" dirty="0"/>
              <a:t>user:</a:t>
            </a:r>
            <a:r>
              <a:rPr lang="en-US" sz="2400" dirty="0"/>
              <a:t> the username of your local system</a:t>
            </a:r>
          </a:p>
          <a:p>
            <a:pPr lvl="1" fontAlgn="base"/>
            <a:r>
              <a:rPr lang="en-US" sz="2400" b="1" dirty="0"/>
              <a:t>password</a:t>
            </a:r>
            <a:r>
              <a:rPr lang="en-US" sz="2400" dirty="0"/>
              <a:t>: the password to log in to </a:t>
            </a:r>
            <a:r>
              <a:rPr lang="en-US" sz="2400" dirty="0" err="1"/>
              <a:t>psql</a:t>
            </a:r>
            <a:endParaRPr lang="en-US" sz="2400" dirty="0"/>
          </a:p>
          <a:p>
            <a:pPr lvl="1" fontAlgn="base"/>
            <a:r>
              <a:rPr lang="en-US" sz="2400" b="1" dirty="0"/>
              <a:t>host</a:t>
            </a:r>
            <a:r>
              <a:rPr lang="en-US" sz="2400" dirty="0"/>
              <a:t>: The host, which is set to </a:t>
            </a:r>
            <a:r>
              <a:rPr lang="en-US" sz="2400" dirty="0" err="1"/>
              <a:t>localhost</a:t>
            </a:r>
            <a:r>
              <a:rPr lang="en-US" sz="2400" dirty="0"/>
              <a:t> by default</a:t>
            </a:r>
          </a:p>
          <a:p>
            <a:pPr lvl="1" fontAlgn="base"/>
            <a:r>
              <a:rPr lang="en-US" sz="2400" b="1" dirty="0"/>
              <a:t>port</a:t>
            </a:r>
            <a:r>
              <a:rPr lang="en-US" sz="2400" dirty="0"/>
              <a:t>: The port number which is 5432 by default</a:t>
            </a:r>
          </a:p>
          <a:p>
            <a:pPr fontAlgn="base"/>
            <a:endParaRPr lang="en-US" sz="1300" dirty="0"/>
          </a:p>
          <a:p>
            <a:pPr fontAlgn="base"/>
            <a:endParaRPr lang="en-US" sz="1300" dirty="0"/>
          </a:p>
          <a:p>
            <a:pPr fontAlgn="base"/>
            <a:r>
              <a:rPr lang="en-US" sz="2000" dirty="0"/>
              <a:t>conn = psycopg2.connect( database="test", user = "</a:t>
            </a:r>
            <a:r>
              <a:rPr lang="en-US" sz="2000" dirty="0" err="1"/>
              <a:t>adith</a:t>
            </a:r>
            <a:r>
              <a:rPr lang="en-US" sz="2000" dirty="0"/>
              <a:t>", </a:t>
            </a:r>
          </a:p>
          <a:p>
            <a:pPr marL="0" indent="0" fontAlgn="base">
              <a:buNone/>
            </a:pPr>
            <a:r>
              <a:rPr lang="en-US" sz="2000" dirty="0"/>
              <a:t>                   password = "password", host = "</a:t>
            </a:r>
            <a:r>
              <a:rPr lang="en-US" sz="2000" dirty="0" err="1"/>
              <a:t>localhost</a:t>
            </a:r>
            <a:r>
              <a:rPr lang="en-US" sz="2000" dirty="0"/>
              <a:t>", port = "5432")</a:t>
            </a:r>
          </a:p>
          <a:p>
            <a:pPr marL="0" indent="0" fontAlgn="base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49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Cursor</a:t>
            </a:r>
            <a:r>
              <a:rPr lang="en-US" dirty="0"/>
              <a:t> object is used to execute </a:t>
            </a:r>
            <a:r>
              <a:rPr lang="en-US" dirty="0" err="1"/>
              <a:t>sql</a:t>
            </a:r>
            <a:r>
              <a:rPr lang="en-US" dirty="0"/>
              <a:t> queries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 cur = </a:t>
            </a:r>
            <a:r>
              <a:rPr lang="en-US" b="1" dirty="0" err="1"/>
              <a:t>conn.cursor</a:t>
            </a:r>
            <a:r>
              <a:rPr lang="en-US" b="1" dirty="0"/>
              <a:t>() </a:t>
            </a:r>
          </a:p>
          <a:p>
            <a:r>
              <a:rPr lang="en-US" dirty="0"/>
              <a:t>Using this object, we can make changes to the   database that we are connected to.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701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Executing queries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execute() </a:t>
            </a:r>
            <a:r>
              <a:rPr lang="en-US" dirty="0"/>
              <a:t>method takes in one parameter, the SQL query to be executed. </a:t>
            </a:r>
          </a:p>
          <a:p>
            <a:r>
              <a:rPr lang="en-US" dirty="0"/>
              <a:t>The SQL query is taken in the form of a string that contains the SQL statement.</a:t>
            </a:r>
          </a:p>
          <a:p>
            <a:r>
              <a:rPr lang="en-US" b="1" dirty="0" err="1"/>
              <a:t>cur.execute</a:t>
            </a:r>
            <a:r>
              <a:rPr lang="en-US" b="1" dirty="0"/>
              <a:t>("SELECT * FROM </a:t>
            </a:r>
            <a:r>
              <a:rPr lang="en-US" b="1" dirty="0" err="1"/>
              <a:t>emp</a:t>
            </a:r>
            <a:r>
              <a:rPr lang="en-US" b="1" dirty="0"/>
              <a:t>") </a:t>
            </a:r>
          </a:p>
        </p:txBody>
      </p:sp>
    </p:spTree>
    <p:extLst>
      <p:ext uri="{BB962C8B-B14F-4D97-AF65-F5344CB8AC3E}">
        <p14:creationId xmlns:p14="http://schemas.microsoft.com/office/powerpoint/2010/main" val="105186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Fetching the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Once the query has been executed, the results of the query can be obtained using the </a:t>
            </a:r>
            <a:r>
              <a:rPr lang="en-US" b="1" dirty="0" err="1"/>
              <a:t>fetchall</a:t>
            </a:r>
            <a:r>
              <a:rPr lang="en-US" b="1" dirty="0"/>
              <a:t>()</a:t>
            </a:r>
            <a:r>
              <a:rPr lang="en-US" dirty="0"/>
              <a:t> method. </a:t>
            </a:r>
          </a:p>
          <a:p>
            <a:r>
              <a:rPr lang="en-US" dirty="0"/>
              <a:t>This method takes no parameters and returns the result of select queries.</a:t>
            </a:r>
          </a:p>
          <a:p>
            <a:r>
              <a:rPr lang="en-US" b="1" dirty="0"/>
              <a:t>res = </a:t>
            </a:r>
            <a:r>
              <a:rPr lang="en-US" b="1" dirty="0" err="1"/>
              <a:t>cur.fetchall</a:t>
            </a:r>
            <a:r>
              <a:rPr lang="en-US" b="1" dirty="0"/>
              <a:t>() </a:t>
            </a:r>
          </a:p>
          <a:p>
            <a:r>
              <a:rPr lang="en-US" dirty="0"/>
              <a:t>The result of the query is stored in the res variable.</a:t>
            </a:r>
          </a:p>
        </p:txBody>
      </p:sp>
    </p:spTree>
    <p:extLst>
      <p:ext uri="{BB962C8B-B14F-4D97-AF65-F5344CB8AC3E}">
        <p14:creationId xmlns:p14="http://schemas.microsoft.com/office/powerpoint/2010/main" val="324856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717870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  DB MODULE. connect()  method of MODULE Connector Python with required parameters to connect DATABASE.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843091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 connection object returned by a  connect()  method to create a cursor object to perform Database Operations.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3072507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cursor.execute() to execute SQL queries from Python.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96913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Close the Cursor object using a </a:t>
            </a:r>
            <a:r>
              <a:rPr lang="en-US" dirty="0" err="1"/>
              <a:t>cursor.close</a:t>
            </a:r>
            <a:r>
              <a:rPr lang="en-US" dirty="0"/>
              <a:t>() and database connection using </a:t>
            </a:r>
            <a:r>
              <a:rPr lang="en-US" dirty="0" err="1"/>
              <a:t>connection.close</a:t>
            </a:r>
            <a:r>
              <a:rPr lang="en-US" dirty="0"/>
              <a:t>() after your work completes.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5657" y="529796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Catch Exception if any that may occur during this process.</a:t>
            </a:r>
          </a:p>
        </p:txBody>
      </p:sp>
    </p:spTree>
    <p:extLst>
      <p:ext uri="{BB962C8B-B14F-4D97-AF65-F5344CB8AC3E}">
        <p14:creationId xmlns:p14="http://schemas.microsoft.com/office/powerpoint/2010/main" val="2519552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Refer: postgres_python.py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MySQL Database </a:t>
            </a:r>
          </a:p>
        </p:txBody>
      </p:sp>
      <p:pic>
        <p:nvPicPr>
          <p:cNvPr id="2052" name="Picture 4" descr="Python MySQL Database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5943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7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Steps to connect MySQL database in Python using MySQL Connector Python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Install MySQL Connector Python using pip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pip install </a:t>
            </a:r>
            <a:r>
              <a:rPr lang="en-US" dirty="0" err="1"/>
              <a:t>mysql</a:t>
            </a:r>
            <a:r>
              <a:rPr lang="en-US" dirty="0"/>
              <a:t>-connector-python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algn="just"/>
            <a:r>
              <a:rPr lang="en-US" dirty="0"/>
              <a:t>Use the  </a:t>
            </a:r>
            <a:r>
              <a:rPr lang="en-US" b="1" dirty="0" err="1"/>
              <a:t>mysql.connector.connect</a:t>
            </a:r>
            <a:r>
              <a:rPr lang="en-US" b="1" dirty="0"/>
              <a:t>()</a:t>
            </a:r>
            <a:r>
              <a:rPr lang="en-US" dirty="0"/>
              <a:t>  method of MySQL Connector Python with required parameters to connect MySQL.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Use the connection object returned by a  </a:t>
            </a:r>
            <a:r>
              <a:rPr lang="en-US" b="1" dirty="0"/>
              <a:t>connect()</a:t>
            </a:r>
            <a:r>
              <a:rPr lang="en-US" dirty="0"/>
              <a:t>  method to create a cursor object to perform Database Operations.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 </a:t>
            </a:r>
            <a:r>
              <a:rPr lang="en-US" b="1" dirty="0"/>
              <a:t>cursor.execute()</a:t>
            </a:r>
            <a:r>
              <a:rPr lang="en-US" dirty="0"/>
              <a:t> to execute SQL queries from Python.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Close the Cursor object using a </a:t>
            </a:r>
            <a:r>
              <a:rPr lang="en-US" b="1" dirty="0" err="1"/>
              <a:t>cursor.close</a:t>
            </a:r>
            <a:r>
              <a:rPr lang="en-US" b="1" dirty="0"/>
              <a:t>()</a:t>
            </a:r>
            <a:r>
              <a:rPr lang="en-US" dirty="0"/>
              <a:t> and MySQL database connection using </a:t>
            </a:r>
            <a:r>
              <a:rPr lang="en-US" b="1" dirty="0" err="1"/>
              <a:t>connection.close</a:t>
            </a:r>
            <a:r>
              <a:rPr lang="en-US" b="1" dirty="0"/>
              <a:t>()</a:t>
            </a:r>
            <a:r>
              <a:rPr lang="en-US" dirty="0"/>
              <a:t> after your work completes.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Catch Exception if any that may occur during this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mysql.connector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953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mysql.connector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Error</a:t>
            </a:r>
          </a:p>
          <a:p>
            <a:pPr marL="0" indent="0">
              <a:buNone/>
            </a:pPr>
            <a:r>
              <a:rPr lang="en-US" b="1" dirty="0"/>
              <a:t>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sz="2900" dirty="0"/>
              <a:t>connection=</a:t>
            </a:r>
            <a:r>
              <a:rPr lang="en-US" sz="2900" dirty="0" err="1"/>
              <a:t>mysql.connector.connect</a:t>
            </a:r>
            <a:r>
              <a:rPr lang="en-US" sz="2900" dirty="0"/>
              <a:t>(host='</a:t>
            </a:r>
            <a:r>
              <a:rPr lang="en-US" sz="2900" dirty="0" err="1"/>
              <a:t>localhost</a:t>
            </a:r>
            <a:r>
              <a:rPr lang="en-US" sz="2900" dirty="0"/>
              <a:t>',database='python_</a:t>
            </a:r>
            <a:r>
              <a:rPr lang="en-US" sz="2900" dirty="0" err="1"/>
              <a:t>db</a:t>
            </a:r>
            <a:r>
              <a:rPr lang="en-US" sz="2900" dirty="0"/>
              <a:t>',user=‘</a:t>
            </a:r>
            <a:r>
              <a:rPr lang="en-US" sz="2900" dirty="0" err="1"/>
              <a:t>root’,password</a:t>
            </a:r>
            <a:r>
              <a:rPr lang="en-US" sz="2900" dirty="0"/>
              <a:t>=‘Welcome')</a:t>
            </a:r>
          </a:p>
          <a:p>
            <a:pPr marL="0" indent="0">
              <a:buNone/>
            </a:pPr>
            <a:r>
              <a:rPr lang="en-US" b="1" dirty="0"/>
              <a:t>        if</a:t>
            </a:r>
            <a:r>
              <a:rPr lang="en-US" dirty="0"/>
              <a:t> </a:t>
            </a:r>
            <a:r>
              <a:rPr lang="en-US" dirty="0" err="1"/>
              <a:t>connection.is_connected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en-US" dirty="0" err="1"/>
              <a:t>db_Info</a:t>
            </a:r>
            <a:r>
              <a:rPr lang="en-US" dirty="0"/>
              <a:t> = </a:t>
            </a:r>
            <a:r>
              <a:rPr lang="en-US" dirty="0" err="1"/>
              <a:t>connection.get_server_info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                     print</a:t>
            </a:r>
            <a:r>
              <a:rPr lang="en-US" dirty="0"/>
              <a:t>("Connected to MySQL database... MySQL Server version on {}“.format(</a:t>
            </a:r>
            <a:r>
              <a:rPr lang="en-US" dirty="0" err="1"/>
              <a:t>db_Info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             cursor = connection.cursor()</a:t>
            </a:r>
          </a:p>
          <a:p>
            <a:pPr marL="0" indent="0">
              <a:buNone/>
            </a:pPr>
            <a:r>
              <a:rPr lang="en-US" dirty="0"/>
              <a:t>                     cursor.execute("select database();")</a:t>
            </a:r>
          </a:p>
          <a:p>
            <a:pPr marL="0" indent="0">
              <a:buNone/>
            </a:pPr>
            <a:r>
              <a:rPr lang="en-US" dirty="0"/>
              <a:t>                     record 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                     print</a:t>
            </a:r>
            <a:r>
              <a:rPr lang="en-US" dirty="0"/>
              <a:t> ("Your connected to – {}“.format(record))</a:t>
            </a:r>
          </a:p>
          <a:p>
            <a:pPr marL="0" indent="0">
              <a:buNone/>
            </a:pPr>
            <a:r>
              <a:rPr lang="en-US" b="1" dirty="0"/>
              <a:t>except</a:t>
            </a:r>
            <a:r>
              <a:rPr lang="en-US" dirty="0"/>
              <a:t> Error </a:t>
            </a:r>
            <a:r>
              <a:rPr lang="en-US" b="1" dirty="0"/>
              <a:t>as</a:t>
            </a:r>
            <a:r>
              <a:rPr lang="en-US" dirty="0"/>
              <a:t> e :</a:t>
            </a:r>
          </a:p>
          <a:p>
            <a:pPr marL="0" indent="0">
              <a:buNone/>
            </a:pPr>
            <a:r>
              <a:rPr lang="en-US" b="1" dirty="0"/>
              <a:t>                   print</a:t>
            </a:r>
            <a:r>
              <a:rPr lang="en-US" dirty="0"/>
              <a:t> ("Error while connecting to MySQL {}“.format(e))</a:t>
            </a:r>
          </a:p>
          <a:p>
            <a:pPr marL="0" indent="0">
              <a:buNone/>
            </a:pPr>
            <a:r>
              <a:rPr lang="en-US" b="1" dirty="0"/>
              <a:t>finally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#closing database connection.</a:t>
            </a:r>
          </a:p>
          <a:p>
            <a:pPr marL="0" indent="0">
              <a:buNone/>
            </a:pPr>
            <a:r>
              <a:rPr lang="en-US" b="1" dirty="0"/>
              <a:t>         if</a:t>
            </a:r>
            <a:r>
              <a:rPr lang="en-US" dirty="0"/>
              <a:t>(</a:t>
            </a:r>
            <a:r>
              <a:rPr lang="en-US" dirty="0" err="1"/>
              <a:t>connection.is_connected</a:t>
            </a:r>
            <a:r>
              <a:rPr lang="en-US" dirty="0"/>
              <a:t>()):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cursor.close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connection.close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                    print</a:t>
            </a:r>
            <a:r>
              <a:rPr lang="en-US" dirty="0"/>
              <a:t>("MySQL connection is closed")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9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Mysql_insert_operation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To insert a single row/record into MySQL table</a:t>
            </a:r>
          </a:p>
          <a:p>
            <a:r>
              <a:rPr lang="en-US" dirty="0"/>
              <a:t>To perform a SQL INSERT query from Python, you need to follow these simple steps:</a:t>
            </a:r>
          </a:p>
          <a:p>
            <a:r>
              <a:rPr lang="en-US" dirty="0">
                <a:hlinkClick r:id="rId2"/>
              </a:rPr>
              <a:t>Install MySQL Connector Python using pip</a:t>
            </a:r>
            <a:r>
              <a:rPr lang="en-US" dirty="0"/>
              <a:t>.</a:t>
            </a:r>
          </a:p>
          <a:p>
            <a:r>
              <a:rPr lang="en-US" dirty="0"/>
              <a:t>First, Establish a </a:t>
            </a:r>
            <a:r>
              <a:rPr lang="en-US" dirty="0">
                <a:hlinkClick r:id="rId3"/>
              </a:rPr>
              <a:t> MySQL database connection in Python.</a:t>
            </a:r>
            <a:endParaRPr lang="en-US" dirty="0"/>
          </a:p>
          <a:p>
            <a:r>
              <a:rPr lang="en-US" dirty="0"/>
              <a:t>Then, Define the </a:t>
            </a:r>
            <a:r>
              <a:rPr lang="en-US" dirty="0">
                <a:hlinkClick r:id="rId4"/>
              </a:rPr>
              <a:t>SQL INSERT Query</a:t>
            </a:r>
            <a:r>
              <a:rPr lang="en-US" dirty="0"/>
              <a:t>  (here you need to know the table’s column details).</a:t>
            </a:r>
          </a:p>
          <a:p>
            <a:r>
              <a:rPr lang="en-US" dirty="0"/>
              <a:t>Execute the INSERT query using the cursor.execute()and get a number of rows affected.</a:t>
            </a:r>
          </a:p>
          <a:p>
            <a:r>
              <a:rPr lang="en-US" dirty="0"/>
              <a:t>After successful execution of a query, Don’t forget to commit your changes to the database.</a:t>
            </a:r>
          </a:p>
          <a:p>
            <a:r>
              <a:rPr lang="en-US" dirty="0"/>
              <a:t>Close the MySQL database connection.</a:t>
            </a:r>
          </a:p>
          <a:p>
            <a:r>
              <a:rPr lang="en-US" dirty="0"/>
              <a:t>Most important, Catch SQL exceptions if any.</a:t>
            </a:r>
          </a:p>
          <a:p>
            <a:r>
              <a:rPr lang="en-US" dirty="0"/>
              <a:t>At last, verify the result by </a:t>
            </a:r>
            <a:r>
              <a:rPr lang="en-US" dirty="0">
                <a:hlinkClick r:id="rId5"/>
              </a:rPr>
              <a:t>selecting data from MySQL table</a:t>
            </a:r>
            <a:r>
              <a:rPr lang="en-US" dirty="0"/>
              <a:t>.</a:t>
            </a:r>
          </a:p>
          <a:p>
            <a:r>
              <a:rPr lang="en-US" b="1" dirty="0"/>
              <a:t>Refer: mysql_insert.py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7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Connecting to Oracle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cx_Oracle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 = </a:t>
            </a:r>
            <a:r>
              <a:rPr lang="en-US" sz="2000" dirty="0" err="1"/>
              <a:t>cx_Oracle.connect</a:t>
            </a:r>
            <a:r>
              <a:rPr lang="en-US" sz="2000" dirty="0"/>
              <a:t>('</a:t>
            </a:r>
            <a:r>
              <a:rPr lang="en-US" sz="2000" dirty="0" err="1"/>
              <a:t>pythonhol</a:t>
            </a:r>
            <a:r>
              <a:rPr lang="en-US" sz="2000" dirty="0"/>
              <a:t>/welcome@127.0.0.1/</a:t>
            </a:r>
            <a:r>
              <a:rPr lang="en-US" sz="2000" dirty="0" err="1"/>
              <a:t>orcl</a:t>
            </a:r>
            <a:r>
              <a:rPr lang="en-US" sz="2000" dirty="0"/>
              <a:t>')</a:t>
            </a:r>
          </a:p>
          <a:p>
            <a:pPr marL="0" indent="0">
              <a:buNone/>
            </a:pPr>
            <a:r>
              <a:rPr lang="en-US" sz="2000" dirty="0"/>
              <a:t>print </a:t>
            </a:r>
            <a:r>
              <a:rPr lang="en-US" sz="2000" dirty="0" err="1"/>
              <a:t>con.version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con.close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The </a:t>
            </a:r>
            <a:r>
              <a:rPr lang="en-US" sz="2000" b="1" dirty="0" err="1"/>
              <a:t>cx_Oracle</a:t>
            </a:r>
            <a:r>
              <a:rPr lang="en-US" sz="2000" dirty="0"/>
              <a:t> module is imported to provide the API for accessing the Oracle database.</a:t>
            </a:r>
          </a:p>
          <a:p>
            <a:endParaRPr lang="en-US" sz="2000" dirty="0"/>
          </a:p>
          <a:p>
            <a:r>
              <a:rPr lang="en-US" sz="2000" dirty="0"/>
              <a:t>Refer : </a:t>
            </a:r>
            <a:r>
              <a:rPr lang="en-US" sz="2000" dirty="0">
                <a:hlinkClick r:id="rId2"/>
              </a:rPr>
              <a:t>https://www.oracle.com/technetwork/articles/dsl/python-091105.html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889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Oracle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364163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pip install </a:t>
            </a:r>
            <a:r>
              <a:rPr lang="en-US" sz="1800" b="1" dirty="0" err="1">
                <a:solidFill>
                  <a:srgbClr val="FF0000"/>
                </a:solidFill>
              </a:rPr>
              <a:t>cx_Oracle</a:t>
            </a:r>
            <a:endParaRPr lang="en-US" sz="1800" b="1" dirty="0">
              <a:solidFill>
                <a:srgbClr val="FF0000"/>
              </a:solidFill>
            </a:endParaRPr>
          </a:p>
          <a:p>
            <a:pPr fontAlgn="base"/>
            <a:r>
              <a:rPr lang="en-US" sz="1800" b="1" dirty="0"/>
              <a:t>How to use this module for connection</a:t>
            </a:r>
            <a:endParaRPr lang="en-US" sz="1800" dirty="0"/>
          </a:p>
          <a:p>
            <a:pPr fontAlgn="base"/>
            <a:r>
              <a:rPr lang="en-US" sz="1800" dirty="0"/>
              <a:t>Import database specific module -  </a:t>
            </a:r>
            <a:r>
              <a:rPr lang="en-US" sz="1800" b="1" dirty="0"/>
              <a:t>import </a:t>
            </a:r>
            <a:r>
              <a:rPr lang="en-US" sz="1800" b="1" dirty="0" err="1"/>
              <a:t>cx_Oracle</a:t>
            </a:r>
            <a:endParaRPr lang="en-US" sz="1800" b="1" dirty="0"/>
          </a:p>
          <a:p>
            <a:pPr fontAlgn="base"/>
            <a:r>
              <a:rPr lang="en-US" sz="1800" b="1" dirty="0"/>
              <a:t>connect():</a:t>
            </a:r>
            <a:r>
              <a:rPr lang="en-US" sz="1800" dirty="0"/>
              <a:t> Now Establish a connection between Python program and Oracle database by using connect() function.</a:t>
            </a:r>
          </a:p>
          <a:p>
            <a:pPr marL="0" indent="0" fontAlgn="base">
              <a:buNone/>
            </a:pPr>
            <a:r>
              <a:rPr lang="en-US" sz="1800" dirty="0"/>
              <a:t>       </a:t>
            </a:r>
            <a:r>
              <a:rPr lang="en-US" sz="1800" b="1" dirty="0"/>
              <a:t>con = </a:t>
            </a:r>
            <a:r>
              <a:rPr lang="en-US" sz="1800" b="1" dirty="0" err="1"/>
              <a:t>cx_Oracle.connect</a:t>
            </a:r>
            <a:r>
              <a:rPr lang="en-US" sz="1800" b="1" dirty="0"/>
              <a:t>('username/</a:t>
            </a:r>
            <a:r>
              <a:rPr lang="en-US" sz="1800" b="1" dirty="0" err="1"/>
              <a:t>password@localhost</a:t>
            </a:r>
            <a:r>
              <a:rPr lang="en-US" sz="1800" b="1" dirty="0"/>
              <a:t>')</a:t>
            </a:r>
          </a:p>
          <a:p>
            <a:pPr fontAlgn="base"/>
            <a:r>
              <a:rPr lang="en-US" sz="1800" b="1" dirty="0"/>
              <a:t>cursor():</a:t>
            </a:r>
            <a:r>
              <a:rPr lang="en-US" sz="1800" dirty="0"/>
              <a:t> To execute </a:t>
            </a:r>
            <a:r>
              <a:rPr lang="en-US" sz="1800" dirty="0" err="1"/>
              <a:t>sql</a:t>
            </a:r>
            <a:r>
              <a:rPr lang="en-US" sz="1800" dirty="0"/>
              <a:t> query and to provide result some special object required is nothing but cursor() object.</a:t>
            </a:r>
          </a:p>
          <a:p>
            <a:pPr marL="0" indent="0" fontAlgn="base">
              <a:buNone/>
            </a:pPr>
            <a:r>
              <a:rPr lang="en-US" sz="1800" dirty="0"/>
              <a:t>       </a:t>
            </a:r>
            <a:r>
              <a:rPr lang="en-US" sz="1800" b="1" dirty="0"/>
              <a:t>cursor = </a:t>
            </a:r>
            <a:r>
              <a:rPr lang="en-US" sz="1800" b="1" dirty="0" err="1"/>
              <a:t>cx_Oracle.cursor</a:t>
            </a:r>
            <a:r>
              <a:rPr lang="en-US" sz="1800" b="1" dirty="0"/>
              <a:t>()</a:t>
            </a:r>
          </a:p>
          <a:p>
            <a:pPr fontAlgn="base"/>
            <a:r>
              <a:rPr lang="en-US" sz="1800" b="1" dirty="0"/>
              <a:t>execute method :</a:t>
            </a:r>
            <a:br>
              <a:rPr lang="en-US" sz="1800" dirty="0"/>
            </a:br>
            <a:r>
              <a:rPr lang="en-US" sz="1800" dirty="0"/>
              <a:t>cursor.execute(</a:t>
            </a:r>
            <a:r>
              <a:rPr lang="en-US" sz="1800" dirty="0" err="1"/>
              <a:t>sqlquery</a:t>
            </a:r>
            <a:r>
              <a:rPr lang="en-US" sz="1800" dirty="0"/>
              <a:t>) – – – -&gt; to execute single query.</a:t>
            </a:r>
            <a:br>
              <a:rPr lang="en-US" sz="1800" dirty="0"/>
            </a:br>
            <a:r>
              <a:rPr lang="en-US" sz="1800" dirty="0"/>
              <a:t>cursor.execute(</a:t>
            </a:r>
            <a:r>
              <a:rPr lang="en-US" sz="1800" dirty="0" err="1"/>
              <a:t>sqlqueries</a:t>
            </a:r>
            <a:r>
              <a:rPr lang="en-US" sz="1800" dirty="0"/>
              <a:t>) – – – -&gt; to execute a group of multiple </a:t>
            </a:r>
            <a:r>
              <a:rPr lang="en-US" sz="1800" dirty="0" err="1"/>
              <a:t>sqlquery</a:t>
            </a:r>
            <a:r>
              <a:rPr lang="en-US" sz="1800" dirty="0"/>
              <a:t>                      </a:t>
            </a:r>
          </a:p>
          <a:p>
            <a:pPr marL="0" indent="0" fontAlgn="base">
              <a:buNone/>
            </a:pPr>
            <a:r>
              <a:rPr lang="en-US" sz="1800" dirty="0"/>
              <a:t>                                                                    separated by “;”</a:t>
            </a:r>
            <a:endParaRPr lang="en-US" sz="1800" b="1" dirty="0"/>
          </a:p>
          <a:p>
            <a:pPr fontAlgn="base"/>
            <a:r>
              <a:rPr lang="en-US" sz="1800" b="1" dirty="0"/>
              <a:t>commit():</a:t>
            </a:r>
            <a:r>
              <a:rPr lang="en-US" sz="1800" dirty="0"/>
              <a:t> For DML(Data </a:t>
            </a:r>
            <a:r>
              <a:rPr lang="en-US" sz="1800" dirty="0" err="1"/>
              <a:t>Manuplate</a:t>
            </a:r>
            <a:r>
              <a:rPr lang="en-US" sz="1800" dirty="0"/>
              <a:t> Language) query in this query you have (update, insert, delete) operation we need to commit() then only the result reflect in database.</a:t>
            </a:r>
          </a:p>
          <a:p>
            <a:pPr fontAlgn="base"/>
            <a:r>
              <a:rPr lang="en-US" sz="1800" b="1" dirty="0"/>
              <a:t>Fetch():</a:t>
            </a:r>
            <a:r>
              <a:rPr lang="en-US" sz="1800" dirty="0"/>
              <a:t> This retrieves the next row of a query result set and returns a single sequence, or None if no more rows are available.</a:t>
            </a:r>
          </a:p>
          <a:p>
            <a:pPr fontAlgn="base"/>
            <a:r>
              <a:rPr lang="en-US" sz="1600" b="1" dirty="0"/>
              <a:t>close():</a:t>
            </a:r>
            <a:r>
              <a:rPr lang="en-US" sz="1600" dirty="0"/>
              <a:t> After all done mandatory to close all operation</a:t>
            </a:r>
          </a:p>
          <a:p>
            <a:pPr fontAlgn="base"/>
            <a:r>
              <a:rPr lang="en-US" sz="1600" b="1" dirty="0" err="1"/>
              <a:t>cursor.close</a:t>
            </a:r>
            <a:r>
              <a:rPr lang="en-US" sz="1600" b="1" dirty="0"/>
              <a:t>() </a:t>
            </a:r>
          </a:p>
          <a:p>
            <a:pPr fontAlgn="base"/>
            <a:r>
              <a:rPr lang="en-US" sz="1600" b="1" dirty="0" err="1"/>
              <a:t>con.close</a:t>
            </a:r>
            <a:r>
              <a:rPr lang="en-US" sz="1600" b="1" dirty="0"/>
              <a:t>()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804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2774</Words>
  <Application>Microsoft Office PowerPoint</Application>
  <PresentationFormat>On-screen Show (4:3)</PresentationFormat>
  <Paragraphs>411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Office Theme</vt:lpstr>
      <vt:lpstr>Database with Python</vt:lpstr>
      <vt:lpstr>DB Connectivity</vt:lpstr>
      <vt:lpstr>PowerPoint Presentation</vt:lpstr>
      <vt:lpstr>Python MySQL Database </vt:lpstr>
      <vt:lpstr>Steps to connect MySQL database in Python using MySQL Connector Python </vt:lpstr>
      <vt:lpstr>mysql.connector</vt:lpstr>
      <vt:lpstr>Mysql_insert_operation</vt:lpstr>
      <vt:lpstr>Connecting to Oracle </vt:lpstr>
      <vt:lpstr>Oracle Database</vt:lpstr>
      <vt:lpstr>Create a table in Oracle database </vt:lpstr>
      <vt:lpstr>  Inserting into table:  </vt:lpstr>
      <vt:lpstr>SQLite database </vt:lpstr>
      <vt:lpstr>SQLite from python</vt:lpstr>
      <vt:lpstr>SQLite from python</vt:lpstr>
      <vt:lpstr>SQL create</vt:lpstr>
      <vt:lpstr>SQL insert</vt:lpstr>
      <vt:lpstr>SQL Insert</vt:lpstr>
      <vt:lpstr>SQL Select</vt:lpstr>
      <vt:lpstr>SQL Select</vt:lpstr>
      <vt:lpstr>SQL Select</vt:lpstr>
      <vt:lpstr>SQLITE build relations</vt:lpstr>
      <vt:lpstr>Using relations</vt:lpstr>
      <vt:lpstr>Dictionary cursor</vt:lpstr>
      <vt:lpstr>JOIN</vt:lpstr>
      <vt:lpstr>PostgreSQL </vt:lpstr>
      <vt:lpstr>Connecting to the database</vt:lpstr>
      <vt:lpstr>PowerPoint Presentation</vt:lpstr>
      <vt:lpstr>Executing queries </vt:lpstr>
      <vt:lpstr>Fetching the data </vt:lpstr>
      <vt:lpstr>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kartheeba15@outlook.com</cp:lastModifiedBy>
  <cp:revision>12</cp:revision>
  <dcterms:created xsi:type="dcterms:W3CDTF">2019-08-09T00:46:09Z</dcterms:created>
  <dcterms:modified xsi:type="dcterms:W3CDTF">2025-01-24T13:04:43Z</dcterms:modified>
</cp:coreProperties>
</file>