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8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8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2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6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1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4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1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6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3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A03B2-7E9A-4BFC-95C0-C2C54D60ADA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7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53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&gt;&gt;&gt; </a:t>
            </a:r>
            <a:r>
              <a:rPr lang="en-US" dirty="0" err="1"/>
              <a:t>p.loc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&lt;pandas.core.indexing._</a:t>
            </a:r>
            <a:r>
              <a:rPr lang="en-US" sz="2400" dirty="0" err="1"/>
              <a:t>LocIndexer</a:t>
            </a:r>
            <a:r>
              <a:rPr lang="en-US" sz="2400" dirty="0"/>
              <a:t> object at 0x0691FFC0&gt;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p.loc</a:t>
            </a:r>
            <a:r>
              <a:rPr lang="en-US" sz="2400" dirty="0"/>
              <a:t>['</a:t>
            </a:r>
            <a:r>
              <a:rPr lang="en-US" sz="2400" dirty="0" err="1"/>
              <a:t>userC</a:t>
            </a:r>
            <a:r>
              <a:rPr lang="en-US" sz="2400" dirty="0"/>
              <a:t>']</a:t>
            </a:r>
          </a:p>
          <a:p>
            <a:pPr marL="0" indent="0">
              <a:buNone/>
            </a:pPr>
            <a:r>
              <a:rPr lang="en-US" sz="2400" dirty="0"/>
              <a:t>items    103</a:t>
            </a:r>
          </a:p>
          <a:p>
            <a:pPr marL="0" indent="0">
              <a:buNone/>
            </a:pPr>
            <a:r>
              <a:rPr lang="en-US" sz="2400" dirty="0"/>
              <a:t>count    300</a:t>
            </a:r>
          </a:p>
          <a:p>
            <a:pPr marL="0" indent="0">
              <a:buNone/>
            </a:pPr>
            <a:r>
              <a:rPr lang="en-US" sz="2400" dirty="0"/>
              <a:t>Name: </a:t>
            </a:r>
            <a:r>
              <a:rPr lang="en-US" sz="2400" dirty="0" err="1"/>
              <a:t>userC</a:t>
            </a:r>
            <a:r>
              <a:rPr lang="en-US" sz="2400" dirty="0"/>
              <a:t>, </a:t>
            </a:r>
            <a:r>
              <a:rPr lang="en-US" sz="2400" dirty="0" err="1"/>
              <a:t>dtype</a:t>
            </a:r>
            <a:r>
              <a:rPr lang="en-US" sz="2400" dirty="0"/>
              <a:t>: int64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p.loc</a:t>
            </a:r>
            <a:r>
              <a:rPr lang="en-US" sz="2400" dirty="0"/>
              <a:t>['</a:t>
            </a:r>
            <a:r>
              <a:rPr lang="en-US" sz="2400" dirty="0" err="1"/>
              <a:t>userA</a:t>
            </a:r>
            <a:r>
              <a:rPr lang="en-US" sz="2400" dirty="0"/>
              <a:t>']</a:t>
            </a:r>
          </a:p>
          <a:p>
            <a:pPr marL="0" indent="0">
              <a:buNone/>
            </a:pPr>
            <a:r>
              <a:rPr lang="en-US" sz="2400" dirty="0"/>
              <a:t>items    101</a:t>
            </a:r>
          </a:p>
          <a:p>
            <a:pPr marL="0" indent="0">
              <a:buNone/>
            </a:pPr>
            <a:r>
              <a:rPr lang="en-US" sz="2400" dirty="0"/>
              <a:t>count    150</a:t>
            </a:r>
          </a:p>
          <a:p>
            <a:pPr marL="0" indent="0">
              <a:buNone/>
            </a:pPr>
            <a:r>
              <a:rPr lang="en-US" sz="2400" dirty="0"/>
              <a:t>Name: </a:t>
            </a:r>
            <a:r>
              <a:rPr lang="en-US" sz="2400" dirty="0" err="1"/>
              <a:t>userA</a:t>
            </a:r>
            <a:r>
              <a:rPr lang="en-US" sz="2400" dirty="0"/>
              <a:t>, </a:t>
            </a:r>
            <a:r>
              <a:rPr lang="en-US" sz="2400" dirty="0" err="1"/>
              <a:t>dtype</a:t>
            </a:r>
            <a:r>
              <a:rPr lang="en-US" sz="2400" dirty="0"/>
              <a:t>: int64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&gt;&gt;&gt; </a:t>
            </a:r>
            <a:r>
              <a:rPr lang="en-US" sz="2400" dirty="0" err="1">
                <a:solidFill>
                  <a:srgbClr val="FF0000"/>
                </a:solidFill>
              </a:rPr>
              <a:t>p.loc</a:t>
            </a:r>
            <a:r>
              <a:rPr lang="en-US" sz="2400" dirty="0">
                <a:solidFill>
                  <a:srgbClr val="FF0000"/>
                </a:solidFill>
              </a:rPr>
              <a:t>['</a:t>
            </a:r>
            <a:r>
              <a:rPr lang="en-US" sz="2400" dirty="0" err="1">
                <a:solidFill>
                  <a:srgbClr val="FF0000"/>
                </a:solidFill>
              </a:rPr>
              <a:t>userF</a:t>
            </a:r>
            <a:r>
              <a:rPr lang="en-US" sz="2400" dirty="0">
                <a:solidFill>
                  <a:srgbClr val="FF0000"/>
                </a:solidFill>
              </a:rPr>
              <a:t>'] – Exception occurred 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27432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              items  count</a:t>
            </a:r>
          </a:p>
          <a:p>
            <a:r>
              <a:rPr lang="en-US" b="1" dirty="0" err="1"/>
              <a:t>userA</a:t>
            </a:r>
            <a:r>
              <a:rPr lang="en-US" b="1" dirty="0"/>
              <a:t>    101    150</a:t>
            </a:r>
          </a:p>
          <a:p>
            <a:r>
              <a:rPr lang="en-US" b="1" dirty="0" err="1"/>
              <a:t>userB</a:t>
            </a:r>
            <a:r>
              <a:rPr lang="en-US" b="1" dirty="0"/>
              <a:t>    102    250</a:t>
            </a:r>
          </a:p>
          <a:p>
            <a:r>
              <a:rPr lang="en-US" b="1" dirty="0" err="1"/>
              <a:t>userC</a:t>
            </a:r>
            <a:r>
              <a:rPr lang="en-US" b="1" dirty="0"/>
              <a:t>    103    300</a:t>
            </a:r>
          </a:p>
          <a:p>
            <a:r>
              <a:rPr lang="en-US" b="1" dirty="0" err="1"/>
              <a:t>userD</a:t>
            </a:r>
            <a:r>
              <a:rPr lang="en-US" b="1" dirty="0"/>
              <a:t>    104   1000</a:t>
            </a:r>
          </a:p>
          <a:p>
            <a:r>
              <a:rPr lang="en-US" b="1" dirty="0" err="1"/>
              <a:t>userE</a:t>
            </a:r>
            <a:r>
              <a:rPr lang="en-US" b="1" dirty="0"/>
              <a:t>    105    400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168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How to read in data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To load data from various file formats into a DataFrame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&gt;&gt;&gt; </a:t>
            </a:r>
            <a:r>
              <a:rPr lang="en-US" b="1" dirty="0" err="1"/>
              <a:t>pandas.read_csv</a:t>
            </a:r>
            <a:r>
              <a:rPr lang="en-US" b="1" dirty="0"/>
              <a:t>('emp.csv')</a:t>
            </a:r>
          </a:p>
          <a:p>
            <a:pPr marL="400050" lvl="1" indent="0">
              <a:buNone/>
            </a:pPr>
            <a:r>
              <a:rPr lang="en-US" dirty="0"/>
              <a:t>   101   </a:t>
            </a:r>
            <a:r>
              <a:rPr lang="en-US" dirty="0" err="1"/>
              <a:t>arun</a:t>
            </a:r>
            <a:r>
              <a:rPr lang="en-US" dirty="0"/>
              <a:t>  sales       </a:t>
            </a:r>
            <a:r>
              <a:rPr lang="en-US" dirty="0" err="1"/>
              <a:t>pune</a:t>
            </a:r>
            <a:r>
              <a:rPr lang="en-US" dirty="0"/>
              <a:t>   1000</a:t>
            </a:r>
          </a:p>
          <a:p>
            <a:pPr marL="400050" lvl="1" indent="0">
              <a:buNone/>
            </a:pPr>
            <a:r>
              <a:rPr lang="en-US" dirty="0"/>
              <a:t>0  234  </a:t>
            </a:r>
            <a:r>
              <a:rPr lang="en-US" dirty="0" err="1"/>
              <a:t>vijay</a:t>
            </a:r>
            <a:r>
              <a:rPr lang="en-US" dirty="0"/>
              <a:t>   prod     </a:t>
            </a:r>
            <a:r>
              <a:rPr lang="en-US" dirty="0" err="1"/>
              <a:t>bglore</a:t>
            </a:r>
            <a:r>
              <a:rPr lang="en-US" dirty="0"/>
              <a:t>   2345</a:t>
            </a:r>
          </a:p>
          <a:p>
            <a:pPr marL="400050" lvl="1" indent="0">
              <a:buNone/>
            </a:pPr>
            <a:r>
              <a:rPr lang="en-US" dirty="0"/>
              <a:t>1  444  </a:t>
            </a:r>
            <a:r>
              <a:rPr lang="en-US" dirty="0" err="1"/>
              <a:t>xerox</a:t>
            </a:r>
            <a:r>
              <a:rPr lang="en-US" dirty="0"/>
              <a:t>  sales     </a:t>
            </a:r>
            <a:r>
              <a:rPr lang="en-US" dirty="0" err="1"/>
              <a:t>mumbai</a:t>
            </a:r>
            <a:r>
              <a:rPr lang="en-US" dirty="0"/>
              <a:t>   2433</a:t>
            </a:r>
          </a:p>
          <a:p>
            <a:pPr marL="400050" lvl="1" indent="0">
              <a:buNone/>
            </a:pPr>
            <a:r>
              <a:rPr lang="en-US" dirty="0"/>
              <a:t>2  844    </a:t>
            </a:r>
            <a:r>
              <a:rPr lang="en-US" dirty="0" err="1"/>
              <a:t>anu</a:t>
            </a:r>
            <a:r>
              <a:rPr lang="en-US" dirty="0"/>
              <a:t>     HR  </a:t>
            </a:r>
            <a:r>
              <a:rPr lang="en-US" dirty="0" err="1"/>
              <a:t>hyderabad</a:t>
            </a:r>
            <a:r>
              <a:rPr lang="en-US" dirty="0"/>
              <a:t>  33455</a:t>
            </a:r>
          </a:p>
          <a:p>
            <a:pPr marL="914400" lvl="1" indent="-514350">
              <a:buAutoNum type="arabicPlain" startAt="3"/>
            </a:pPr>
            <a:r>
              <a:rPr lang="en-US" dirty="0"/>
              <a:t>723  </a:t>
            </a:r>
            <a:r>
              <a:rPr lang="en-US" dirty="0" err="1"/>
              <a:t>theeb</a:t>
            </a:r>
            <a:r>
              <a:rPr lang="en-US" dirty="0"/>
              <a:t>  sales       </a:t>
            </a:r>
            <a:r>
              <a:rPr lang="en-US" dirty="0" err="1"/>
              <a:t>pune</a:t>
            </a:r>
            <a:r>
              <a:rPr lang="en-US" dirty="0"/>
              <a:t>  23455</a:t>
            </a:r>
          </a:p>
          <a:p>
            <a:pPr marL="400050" lvl="1" indent="0">
              <a:buNone/>
            </a:pPr>
            <a:endParaRPr lang="en-US" dirty="0"/>
          </a:p>
          <a:p>
            <a:r>
              <a:rPr lang="en-US" b="1" dirty="0"/>
              <a:t>&gt;&gt;&gt;</a:t>
            </a:r>
            <a:r>
              <a:rPr lang="en-US" dirty="0"/>
              <a:t> </a:t>
            </a:r>
            <a:r>
              <a:rPr lang="en-US" b="1" dirty="0" err="1"/>
              <a:t>pandas.read_csv</a:t>
            </a:r>
            <a:r>
              <a:rPr lang="en-US" b="1" dirty="0"/>
              <a:t>('network_conf.txt')  </a:t>
            </a:r>
            <a:r>
              <a:rPr lang="en-US" dirty="0"/>
              <a:t>## this is not </a:t>
            </a:r>
            <a:r>
              <a:rPr lang="en-US" dirty="0" err="1"/>
              <a:t>csv</a:t>
            </a:r>
            <a:r>
              <a:rPr lang="en-US" dirty="0"/>
              <a:t> file </a:t>
            </a:r>
          </a:p>
          <a:p>
            <a:pPr marL="400050" lvl="1" indent="0">
              <a:buNone/>
            </a:pPr>
            <a:r>
              <a:rPr lang="en-US" dirty="0"/>
              <a:t>           interface=eth0</a:t>
            </a:r>
          </a:p>
          <a:p>
            <a:pPr marL="400050" lvl="1" indent="0">
              <a:buNone/>
            </a:pPr>
            <a:r>
              <a:rPr lang="en-US" dirty="0"/>
              <a:t>0             </a:t>
            </a:r>
            <a:r>
              <a:rPr lang="en-US" dirty="0" err="1"/>
              <a:t>onboot</a:t>
            </a:r>
            <a:r>
              <a:rPr lang="en-US" dirty="0"/>
              <a:t>=None</a:t>
            </a:r>
          </a:p>
          <a:p>
            <a:pPr marL="400050" lvl="1" indent="0">
              <a:buNone/>
            </a:pPr>
            <a:r>
              <a:rPr lang="en-US" dirty="0"/>
              <a:t>1      IPADDR=10.20.30.40</a:t>
            </a:r>
          </a:p>
          <a:p>
            <a:pPr marL="400050" lvl="1" indent="0">
              <a:buNone/>
            </a:pPr>
            <a:r>
              <a:rPr lang="en-US" dirty="0"/>
              <a:t>2               PREFIX=24</a:t>
            </a:r>
          </a:p>
          <a:p>
            <a:pPr marL="400050" lvl="1" indent="0">
              <a:buNone/>
            </a:pPr>
            <a:r>
              <a:rPr lang="en-US" dirty="0"/>
              <a:t>3          </a:t>
            </a:r>
            <a:r>
              <a:rPr lang="en-US" dirty="0" err="1"/>
              <a:t>bootproto</a:t>
            </a:r>
            <a:r>
              <a:rPr lang="en-US" dirty="0"/>
              <a:t>=</a:t>
            </a:r>
            <a:r>
              <a:rPr lang="en-US" dirty="0" err="1"/>
              <a:t>dhcp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4      domain=example.com</a:t>
            </a:r>
          </a:p>
          <a:p>
            <a:pPr marL="400050" lvl="1" indent="0">
              <a:buNone/>
            </a:pPr>
            <a:r>
              <a:rPr lang="en-US" dirty="0"/>
              <a:t>5  DNS1="124.556.554.234"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412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index_col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/>
              <a:t>CSVs don't have indexes like our </a:t>
            </a:r>
            <a:r>
              <a:rPr lang="en-US" dirty="0" err="1"/>
              <a:t>DataFrames</a:t>
            </a:r>
            <a:r>
              <a:rPr lang="en-US" dirty="0"/>
              <a:t>, so all we need to do is just designate the </a:t>
            </a:r>
            <a:r>
              <a:rPr lang="en-US" dirty="0" err="1"/>
              <a:t>index_col</a:t>
            </a:r>
            <a:r>
              <a:rPr lang="en-US" dirty="0"/>
              <a:t> when reading:</a:t>
            </a:r>
          </a:p>
          <a:p>
            <a:endParaRPr lang="en-US" dirty="0"/>
          </a:p>
          <a:p>
            <a:r>
              <a:rPr lang="en-US" b="1" dirty="0"/>
              <a:t>import pandas as </a:t>
            </a:r>
            <a:r>
              <a:rPr lang="en-US" b="1" dirty="0" err="1"/>
              <a:t>pd</a:t>
            </a:r>
            <a:endParaRPr lang="en-US" b="1" dirty="0"/>
          </a:p>
          <a:p>
            <a:r>
              <a:rPr lang="en-US" b="1" dirty="0" err="1"/>
              <a:t>pd.read_csv</a:t>
            </a:r>
            <a:r>
              <a:rPr lang="en-US" b="1" dirty="0"/>
              <a:t>(‘input_file.</a:t>
            </a:r>
            <a:r>
              <a:rPr lang="en-US" b="1" dirty="0" err="1"/>
              <a:t>csv</a:t>
            </a:r>
            <a:r>
              <a:rPr lang="en-US" b="1" dirty="0"/>
              <a:t>’,</a:t>
            </a:r>
            <a:r>
              <a:rPr lang="en-US" b="1" dirty="0" err="1"/>
              <a:t>index_col</a:t>
            </a:r>
            <a:r>
              <a:rPr lang="en-US" b="1" dirty="0"/>
              <a:t>=0)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572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229600" cy="597376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900" dirty="0"/>
              <a:t>&gt;&gt;&gt; </a:t>
            </a:r>
            <a:r>
              <a:rPr lang="en-US" sz="4900" b="1" dirty="0" err="1"/>
              <a:t>pd.read_csv</a:t>
            </a:r>
            <a:r>
              <a:rPr lang="en-US" sz="4900" b="1" dirty="0"/>
              <a:t>("e1.csv")</a:t>
            </a:r>
          </a:p>
          <a:p>
            <a:pPr marL="0" indent="0">
              <a:buNone/>
            </a:pPr>
            <a:r>
              <a:rPr lang="en-US" sz="4900" dirty="0"/>
              <a:t>    ID   NAME   DEPT  COST</a:t>
            </a:r>
          </a:p>
          <a:p>
            <a:pPr marL="0" indent="0">
              <a:buNone/>
            </a:pPr>
            <a:r>
              <a:rPr lang="en-US" sz="4900" dirty="0"/>
              <a:t>0  101   </a:t>
            </a:r>
            <a:r>
              <a:rPr lang="en-US" sz="4900" dirty="0" err="1"/>
              <a:t>arun</a:t>
            </a:r>
            <a:r>
              <a:rPr lang="en-US" sz="4900" dirty="0"/>
              <a:t>  sales  1000</a:t>
            </a:r>
          </a:p>
          <a:p>
            <a:pPr marL="0" indent="0">
              <a:buNone/>
            </a:pPr>
            <a:r>
              <a:rPr lang="en-US" sz="4900" dirty="0"/>
              <a:t>1  102  </a:t>
            </a:r>
            <a:r>
              <a:rPr lang="en-US" sz="4900" dirty="0" err="1"/>
              <a:t>vijay</a:t>
            </a:r>
            <a:r>
              <a:rPr lang="en-US" sz="4900" dirty="0"/>
              <a:t>   prod  2000</a:t>
            </a:r>
          </a:p>
          <a:p>
            <a:pPr marL="0" indent="0">
              <a:buNone/>
            </a:pPr>
            <a:r>
              <a:rPr lang="en-US" sz="4900" dirty="0"/>
              <a:t>2  103    </a:t>
            </a:r>
            <a:r>
              <a:rPr lang="en-US" sz="4900" dirty="0" err="1"/>
              <a:t>anu</a:t>
            </a:r>
            <a:r>
              <a:rPr lang="en-US" sz="4900" dirty="0"/>
              <a:t>     HR  3000</a:t>
            </a:r>
          </a:p>
          <a:p>
            <a:pPr marL="0" indent="0">
              <a:buNone/>
            </a:pPr>
            <a:r>
              <a:rPr lang="en-US" sz="4900" dirty="0"/>
              <a:t>3  104   </a:t>
            </a:r>
            <a:r>
              <a:rPr lang="en-US" sz="4900" dirty="0" err="1"/>
              <a:t>paul</a:t>
            </a:r>
            <a:r>
              <a:rPr lang="en-US" sz="4900" dirty="0"/>
              <a:t>  sales  4000</a:t>
            </a:r>
          </a:p>
          <a:p>
            <a:pPr marL="0" indent="0">
              <a:buNone/>
            </a:pPr>
            <a:r>
              <a:rPr lang="en-US" sz="4900" dirty="0"/>
              <a:t>4  105  </a:t>
            </a:r>
            <a:r>
              <a:rPr lang="en-US" sz="4900" dirty="0" err="1"/>
              <a:t>theeb</a:t>
            </a:r>
            <a:r>
              <a:rPr lang="en-US" sz="4900" dirty="0"/>
              <a:t>   prod  5000</a:t>
            </a:r>
          </a:p>
          <a:p>
            <a:pPr marL="0" indent="0">
              <a:buNone/>
            </a:pPr>
            <a:endParaRPr lang="en-US" sz="4900" dirty="0"/>
          </a:p>
          <a:p>
            <a:pPr marL="0" indent="0">
              <a:buNone/>
            </a:pPr>
            <a:endParaRPr lang="en-US" sz="4900" dirty="0"/>
          </a:p>
          <a:p>
            <a:pPr marL="0" indent="0">
              <a:buNone/>
            </a:pPr>
            <a:r>
              <a:rPr lang="en-US" sz="7200" dirty="0"/>
              <a:t>&gt;&gt;&gt; </a:t>
            </a:r>
            <a:r>
              <a:rPr lang="en-US" sz="7200" b="1" dirty="0" err="1"/>
              <a:t>pd.read_csv</a:t>
            </a:r>
            <a:r>
              <a:rPr lang="en-US" sz="7200" b="1" dirty="0"/>
              <a:t>("e1.csv",index_col=0)</a:t>
            </a:r>
          </a:p>
          <a:p>
            <a:pPr marL="0" indent="0">
              <a:buNone/>
            </a:pPr>
            <a:r>
              <a:rPr lang="en-US" sz="7200" dirty="0"/>
              <a:t>      NAME   DEPT  COST</a:t>
            </a:r>
          </a:p>
          <a:p>
            <a:pPr marL="0" indent="0">
              <a:buNone/>
            </a:pPr>
            <a:r>
              <a:rPr lang="en-US" sz="7200" dirty="0"/>
              <a:t>ID</a:t>
            </a:r>
          </a:p>
          <a:p>
            <a:pPr marL="0" indent="0">
              <a:buNone/>
            </a:pPr>
            <a:r>
              <a:rPr lang="en-US" sz="7200" dirty="0"/>
              <a:t>101   </a:t>
            </a:r>
            <a:r>
              <a:rPr lang="en-US" sz="7200" dirty="0" err="1"/>
              <a:t>arun</a:t>
            </a:r>
            <a:r>
              <a:rPr lang="en-US" sz="7200" dirty="0"/>
              <a:t>  sales  1000</a:t>
            </a:r>
          </a:p>
          <a:p>
            <a:pPr marL="0" indent="0">
              <a:buNone/>
            </a:pPr>
            <a:r>
              <a:rPr lang="en-US" sz="7200" dirty="0"/>
              <a:t>102  </a:t>
            </a:r>
            <a:r>
              <a:rPr lang="en-US" sz="7200" dirty="0" err="1"/>
              <a:t>vijay</a:t>
            </a:r>
            <a:r>
              <a:rPr lang="en-US" sz="7200" dirty="0"/>
              <a:t>   prod  2000</a:t>
            </a:r>
          </a:p>
          <a:p>
            <a:pPr marL="0" indent="0">
              <a:buNone/>
            </a:pPr>
            <a:r>
              <a:rPr lang="en-US" sz="7200" dirty="0"/>
              <a:t>103    </a:t>
            </a:r>
            <a:r>
              <a:rPr lang="en-US" sz="7200" dirty="0" err="1"/>
              <a:t>anu</a:t>
            </a:r>
            <a:r>
              <a:rPr lang="en-US" sz="7200" dirty="0"/>
              <a:t>     HR  3000</a:t>
            </a:r>
          </a:p>
          <a:p>
            <a:pPr marL="0" indent="0">
              <a:buNone/>
            </a:pPr>
            <a:r>
              <a:rPr lang="en-US" sz="7200" dirty="0"/>
              <a:t>104   </a:t>
            </a:r>
            <a:r>
              <a:rPr lang="en-US" sz="7200" dirty="0" err="1"/>
              <a:t>paul</a:t>
            </a:r>
            <a:r>
              <a:rPr lang="en-US" sz="7200" dirty="0"/>
              <a:t>  sales  4000</a:t>
            </a:r>
          </a:p>
          <a:p>
            <a:pPr marL="0" indent="0">
              <a:buNone/>
            </a:pPr>
            <a:r>
              <a:rPr lang="en-US" sz="7200" dirty="0"/>
              <a:t>105  </a:t>
            </a:r>
            <a:r>
              <a:rPr lang="en-US" sz="7200" dirty="0" err="1"/>
              <a:t>theeb</a:t>
            </a:r>
            <a:r>
              <a:rPr lang="en-US" sz="7200" dirty="0"/>
              <a:t>   prod  5000</a:t>
            </a:r>
          </a:p>
          <a:p>
            <a:pPr marL="0" indent="0">
              <a:buNone/>
            </a:pPr>
            <a:r>
              <a:rPr lang="en-US" sz="7200" dirty="0"/>
              <a:t>&gt;&gt;&gt;</a:t>
            </a:r>
          </a:p>
          <a:p>
            <a:pPr marL="0" indent="0">
              <a:buNone/>
            </a:pPr>
            <a:r>
              <a:rPr lang="en-US" dirty="0"/>
              <a:t>&gt;&gt;&gt;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4953000" y="152400"/>
            <a:ext cx="457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&gt;&gt;&gt; </a:t>
            </a:r>
            <a:r>
              <a:rPr lang="en-US" sz="2000" b="1" dirty="0" err="1"/>
              <a:t>pd.read_csv</a:t>
            </a:r>
            <a:r>
              <a:rPr lang="en-US" sz="2000" b="1" dirty="0"/>
              <a:t>("e1.csv",index_col=1)</a:t>
            </a:r>
          </a:p>
          <a:p>
            <a:r>
              <a:rPr lang="en-US" sz="2000" dirty="0"/>
              <a:t>         ID   DEPT  COST</a:t>
            </a:r>
          </a:p>
          <a:p>
            <a:r>
              <a:rPr lang="en-US" sz="2000" dirty="0"/>
              <a:t>NAME</a:t>
            </a:r>
          </a:p>
          <a:p>
            <a:r>
              <a:rPr lang="en-US" sz="2000" dirty="0" err="1"/>
              <a:t>arun</a:t>
            </a:r>
            <a:r>
              <a:rPr lang="en-US" sz="2000" dirty="0"/>
              <a:t>   101  sales  1000</a:t>
            </a:r>
          </a:p>
          <a:p>
            <a:r>
              <a:rPr lang="en-US" sz="2000" dirty="0" err="1"/>
              <a:t>vijay</a:t>
            </a:r>
            <a:r>
              <a:rPr lang="en-US" sz="2000" dirty="0"/>
              <a:t>  102   prod  2000</a:t>
            </a:r>
          </a:p>
          <a:p>
            <a:r>
              <a:rPr lang="en-US" sz="2000" dirty="0" err="1"/>
              <a:t>anu</a:t>
            </a:r>
            <a:r>
              <a:rPr lang="en-US" sz="2000" dirty="0"/>
              <a:t>    103     HR  3000</a:t>
            </a:r>
          </a:p>
          <a:p>
            <a:r>
              <a:rPr lang="en-US" sz="2000" dirty="0" err="1"/>
              <a:t>paul</a:t>
            </a:r>
            <a:r>
              <a:rPr lang="en-US" sz="2000" dirty="0"/>
              <a:t>   104  sales  4000</a:t>
            </a:r>
          </a:p>
          <a:p>
            <a:r>
              <a:rPr lang="en-US" sz="2000" dirty="0" err="1"/>
              <a:t>theeb</a:t>
            </a:r>
            <a:r>
              <a:rPr lang="en-US" sz="2000" dirty="0"/>
              <a:t>  105   prod  5000</a:t>
            </a:r>
          </a:p>
          <a:p>
            <a:r>
              <a:rPr lang="en-US" sz="2000" dirty="0"/>
              <a:t>&gt;&gt;&gt; </a:t>
            </a:r>
            <a:r>
              <a:rPr lang="en-US" sz="2000" b="1" dirty="0" err="1"/>
              <a:t>pd.read_csv</a:t>
            </a:r>
            <a:r>
              <a:rPr lang="en-US" sz="2000" b="1" dirty="0"/>
              <a:t>("e1.csv",index_col=2)</a:t>
            </a:r>
          </a:p>
          <a:p>
            <a:r>
              <a:rPr lang="en-US" sz="2000" dirty="0"/>
              <a:t>        ID   NAME  COST</a:t>
            </a:r>
          </a:p>
          <a:p>
            <a:r>
              <a:rPr lang="en-US" sz="2000" dirty="0"/>
              <a:t>DEPT</a:t>
            </a:r>
          </a:p>
          <a:p>
            <a:r>
              <a:rPr lang="en-US" sz="2000" dirty="0"/>
              <a:t>sales  101   </a:t>
            </a:r>
            <a:r>
              <a:rPr lang="en-US" sz="2000" dirty="0" err="1"/>
              <a:t>arun</a:t>
            </a:r>
            <a:r>
              <a:rPr lang="en-US" sz="2000" dirty="0"/>
              <a:t>  1000</a:t>
            </a:r>
          </a:p>
          <a:p>
            <a:r>
              <a:rPr lang="en-US" sz="2000" dirty="0"/>
              <a:t>prod   102  </a:t>
            </a:r>
            <a:r>
              <a:rPr lang="en-US" sz="2000" dirty="0" err="1"/>
              <a:t>vijay</a:t>
            </a:r>
            <a:r>
              <a:rPr lang="en-US" sz="2000" dirty="0"/>
              <a:t>  2000</a:t>
            </a:r>
          </a:p>
          <a:p>
            <a:r>
              <a:rPr lang="en-US" sz="2000" dirty="0"/>
              <a:t>HR     103    </a:t>
            </a:r>
            <a:r>
              <a:rPr lang="en-US" sz="2000" dirty="0" err="1"/>
              <a:t>anu</a:t>
            </a:r>
            <a:r>
              <a:rPr lang="en-US" sz="2000" dirty="0"/>
              <a:t>  3000</a:t>
            </a:r>
          </a:p>
          <a:p>
            <a:r>
              <a:rPr lang="en-US" sz="2000" dirty="0"/>
              <a:t>sales  104   </a:t>
            </a:r>
            <a:r>
              <a:rPr lang="en-US" sz="2000" dirty="0" err="1"/>
              <a:t>paul</a:t>
            </a:r>
            <a:r>
              <a:rPr lang="en-US" sz="2000" dirty="0"/>
              <a:t>  4000</a:t>
            </a:r>
          </a:p>
          <a:p>
            <a:r>
              <a:rPr lang="en-US" sz="2000" dirty="0"/>
              <a:t>prod   105  </a:t>
            </a:r>
            <a:r>
              <a:rPr lang="en-US" sz="2000" dirty="0" err="1"/>
              <a:t>theeb</a:t>
            </a:r>
            <a:r>
              <a:rPr lang="en-US" sz="2000" dirty="0"/>
              <a:t>  5000</a:t>
            </a:r>
          </a:p>
        </p:txBody>
      </p:sp>
    </p:spTree>
    <p:extLst>
      <p:ext uri="{BB962C8B-B14F-4D97-AF65-F5344CB8AC3E}">
        <p14:creationId xmlns:p14="http://schemas.microsoft.com/office/powerpoint/2010/main" val="3067948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Reading external source</a:t>
            </a:r>
            <a:br>
              <a:rPr lang="en-US" b="1" dirty="0"/>
            </a:b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4983163"/>
          </a:xfrm>
        </p:spPr>
        <p:txBody>
          <a:bodyPr>
            <a:normAutofit fontScale="92500"/>
          </a:bodyPr>
          <a:lstStyle/>
          <a:p>
            <a:r>
              <a:rPr lang="en-US" dirty="0"/>
              <a:t>Reading data from </a:t>
            </a:r>
            <a:r>
              <a:rPr lang="en-US" dirty="0" err="1"/>
              <a:t>json</a:t>
            </a:r>
            <a:r>
              <a:rPr lang="en-US" dirty="0"/>
              <a:t> </a:t>
            </a:r>
          </a:p>
          <a:p>
            <a:r>
              <a:rPr lang="en-US" b="1" dirty="0" err="1"/>
              <a:t>df</a:t>
            </a:r>
            <a:r>
              <a:rPr lang="en-US" b="1" dirty="0"/>
              <a:t> = </a:t>
            </a:r>
            <a:r>
              <a:rPr lang="en-US" b="1" dirty="0" err="1"/>
              <a:t>pd.read_json</a:t>
            </a:r>
            <a:r>
              <a:rPr lang="en-US" b="1" dirty="0"/>
              <a:t>(‘D:\\test1.json') 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r>
              <a:rPr lang="en-US" dirty="0"/>
              <a:t>Reading data from a SQL database</a:t>
            </a:r>
          </a:p>
          <a:p>
            <a:pPr marL="0" indent="0">
              <a:buNone/>
            </a:pPr>
            <a:r>
              <a:rPr lang="it-IT" dirty="0"/>
              <a:t>import sqlite3 </a:t>
            </a:r>
          </a:p>
          <a:p>
            <a:pPr marL="0" indent="0">
              <a:buNone/>
            </a:pPr>
            <a:r>
              <a:rPr lang="it-IT" b="1" dirty="0"/>
              <a:t>con = sqlite3.connect("emp.db")</a:t>
            </a:r>
          </a:p>
          <a:p>
            <a:pPr marL="0" indent="0">
              <a:buNone/>
            </a:pPr>
            <a:r>
              <a:rPr lang="en-US" dirty="0"/>
              <a:t>By passing a SELECT query and our </a:t>
            </a:r>
            <a:r>
              <a:rPr lang="en-US" b="1" dirty="0"/>
              <a:t>con</a:t>
            </a:r>
            <a:r>
              <a:rPr lang="en-US" dirty="0"/>
              <a:t>, we can read from the employee table:</a:t>
            </a:r>
          </a:p>
          <a:p>
            <a:pPr marL="0" indent="0">
              <a:buNone/>
            </a:pPr>
            <a:r>
              <a:rPr lang="en-US" sz="3000" b="1" dirty="0" err="1"/>
              <a:t>df</a:t>
            </a:r>
            <a:r>
              <a:rPr lang="en-US" sz="3000" b="1" dirty="0"/>
              <a:t> = </a:t>
            </a:r>
            <a:r>
              <a:rPr lang="en-US" sz="3000" b="1" dirty="0" err="1"/>
              <a:t>pd.read_sql_query</a:t>
            </a:r>
            <a:r>
              <a:rPr lang="en-US" sz="3000" b="1" dirty="0"/>
              <a:t>("SELECT * FROM employee", con)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98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Converting back to a CSV, JSON, </a:t>
            </a:r>
            <a:br>
              <a:rPr lang="en-US" b="1" dirty="0"/>
            </a:br>
            <a:r>
              <a:rPr lang="en-US" b="1" dirty="0"/>
              <a:t>or SQL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229600" cy="4525963"/>
          </a:xfrm>
        </p:spPr>
        <p:txBody>
          <a:bodyPr/>
          <a:lstStyle/>
          <a:p>
            <a:r>
              <a:rPr lang="en-US" dirty="0" err="1"/>
              <a:t>df.to_csv</a:t>
            </a:r>
            <a:r>
              <a:rPr lang="en-US" dirty="0"/>
              <a:t>('new_emp.csv') </a:t>
            </a:r>
          </a:p>
          <a:p>
            <a:r>
              <a:rPr lang="en-US" dirty="0" err="1"/>
              <a:t>df.to_json</a:t>
            </a:r>
            <a:r>
              <a:rPr lang="en-US" dirty="0"/>
              <a:t>('new_test1.json') </a:t>
            </a:r>
          </a:p>
          <a:p>
            <a:r>
              <a:rPr lang="en-US" dirty="0" err="1"/>
              <a:t>df.to_sql</a:t>
            </a:r>
            <a:r>
              <a:rPr lang="en-US" dirty="0"/>
              <a:t>('</a:t>
            </a:r>
            <a:r>
              <a:rPr lang="en-US" dirty="0" err="1"/>
              <a:t>new_employee</a:t>
            </a:r>
            <a:r>
              <a:rPr lang="en-US" dirty="0"/>
              <a:t>', con)</a:t>
            </a:r>
          </a:p>
        </p:txBody>
      </p:sp>
    </p:spTree>
    <p:extLst>
      <p:ext uri="{BB962C8B-B14F-4D97-AF65-F5344CB8AC3E}">
        <p14:creationId xmlns:p14="http://schemas.microsoft.com/office/powerpoint/2010/main" val="881477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br>
              <a:rPr lang="en-US" sz="3200" b="1" dirty="0"/>
            </a:br>
            <a:r>
              <a:rPr lang="en-US" sz="3200" b="1" dirty="0"/>
              <a:t>important DataFrame operations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3810000" cy="49831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pd.read_csv</a:t>
            </a:r>
            <a:r>
              <a:rPr lang="en-US" dirty="0"/>
              <a:t>(</a:t>
            </a:r>
            <a:r>
              <a:rPr lang="en-US" b="1" dirty="0"/>
              <a:t>'e1.csv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/>
              <a:t>    ID   NAME   DEPT  COST</a:t>
            </a:r>
          </a:p>
          <a:p>
            <a:pPr marL="0" indent="0">
              <a:buNone/>
            </a:pPr>
            <a:r>
              <a:rPr lang="en-US" dirty="0"/>
              <a:t>0  101   </a:t>
            </a:r>
            <a:r>
              <a:rPr lang="en-US" dirty="0" err="1"/>
              <a:t>arun</a:t>
            </a:r>
            <a:r>
              <a:rPr lang="en-US" dirty="0"/>
              <a:t>  sales  1000</a:t>
            </a:r>
          </a:p>
          <a:p>
            <a:pPr marL="0" indent="0">
              <a:buNone/>
            </a:pPr>
            <a:r>
              <a:rPr lang="en-US" dirty="0"/>
              <a:t>1  102  </a:t>
            </a:r>
            <a:r>
              <a:rPr lang="en-US" dirty="0" err="1"/>
              <a:t>vijay</a:t>
            </a:r>
            <a:r>
              <a:rPr lang="en-US" dirty="0"/>
              <a:t>   prod  2000</a:t>
            </a:r>
          </a:p>
          <a:p>
            <a:pPr marL="0" indent="0">
              <a:buNone/>
            </a:pPr>
            <a:r>
              <a:rPr lang="en-US" dirty="0"/>
              <a:t>2  103    </a:t>
            </a:r>
            <a:r>
              <a:rPr lang="en-US" dirty="0" err="1"/>
              <a:t>anu</a:t>
            </a:r>
            <a:r>
              <a:rPr lang="en-US" dirty="0"/>
              <a:t>     HR  3000</a:t>
            </a:r>
          </a:p>
          <a:p>
            <a:pPr marL="0" indent="0">
              <a:buNone/>
            </a:pPr>
            <a:r>
              <a:rPr lang="en-US" dirty="0"/>
              <a:t>3  104   </a:t>
            </a:r>
            <a:r>
              <a:rPr lang="en-US" dirty="0" err="1"/>
              <a:t>paul</a:t>
            </a:r>
            <a:r>
              <a:rPr lang="en-US" dirty="0"/>
              <a:t>  sales  4000</a:t>
            </a:r>
          </a:p>
          <a:p>
            <a:pPr marL="0" indent="0">
              <a:buNone/>
            </a:pPr>
            <a:r>
              <a:rPr lang="en-US" dirty="0"/>
              <a:t>4  105  </a:t>
            </a:r>
            <a:r>
              <a:rPr lang="en-US" dirty="0" err="1"/>
              <a:t>theeb</a:t>
            </a:r>
            <a:r>
              <a:rPr lang="en-US" dirty="0"/>
              <a:t>   prod  5000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9600" y="1219200"/>
            <a:ext cx="5105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&gt;&gt;&gt; </a:t>
            </a:r>
            <a:r>
              <a:rPr lang="en-US" dirty="0" err="1"/>
              <a:t>pd.read_csv</a:t>
            </a:r>
            <a:r>
              <a:rPr lang="en-US" dirty="0"/>
              <a:t>('e1.csv',</a:t>
            </a:r>
            <a:r>
              <a:rPr lang="en-US" b="1" dirty="0"/>
              <a:t>index_col='NAME'</a:t>
            </a:r>
            <a:r>
              <a:rPr lang="en-US" dirty="0"/>
              <a:t>)</a:t>
            </a:r>
          </a:p>
          <a:p>
            <a:r>
              <a:rPr lang="en-US" dirty="0"/>
              <a:t>        ID   DEPT  COST</a:t>
            </a:r>
          </a:p>
          <a:p>
            <a:r>
              <a:rPr lang="en-US" dirty="0"/>
              <a:t>NAME</a:t>
            </a:r>
          </a:p>
          <a:p>
            <a:r>
              <a:rPr lang="en-US" dirty="0" err="1"/>
              <a:t>arun</a:t>
            </a:r>
            <a:r>
              <a:rPr lang="en-US" dirty="0"/>
              <a:t>   101  sales  1000</a:t>
            </a:r>
          </a:p>
          <a:p>
            <a:r>
              <a:rPr lang="en-US" dirty="0" err="1"/>
              <a:t>vijay</a:t>
            </a:r>
            <a:r>
              <a:rPr lang="en-US" dirty="0"/>
              <a:t>  102   prod  2000</a:t>
            </a:r>
          </a:p>
          <a:p>
            <a:r>
              <a:rPr lang="en-US" dirty="0" err="1"/>
              <a:t>anu</a:t>
            </a:r>
            <a:r>
              <a:rPr lang="en-US" dirty="0"/>
              <a:t>    103     HR  3000</a:t>
            </a:r>
          </a:p>
          <a:p>
            <a:r>
              <a:rPr lang="en-US" dirty="0" err="1"/>
              <a:t>paul</a:t>
            </a:r>
            <a:r>
              <a:rPr lang="en-US" dirty="0"/>
              <a:t>   104  sales  4000</a:t>
            </a:r>
          </a:p>
          <a:p>
            <a:r>
              <a:rPr lang="en-US" dirty="0" err="1"/>
              <a:t>theeb</a:t>
            </a:r>
            <a:r>
              <a:rPr lang="en-US" dirty="0"/>
              <a:t>  105   prod  5000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pd.read_csv</a:t>
            </a:r>
            <a:r>
              <a:rPr lang="en-US" dirty="0"/>
              <a:t>('e1.csv',</a:t>
            </a:r>
            <a:r>
              <a:rPr lang="en-US" b="1" dirty="0"/>
              <a:t>index_col=1</a:t>
            </a:r>
            <a:r>
              <a:rPr lang="en-US" dirty="0"/>
              <a:t>)</a:t>
            </a:r>
          </a:p>
          <a:p>
            <a:r>
              <a:rPr lang="en-US" dirty="0"/>
              <a:t>        ID   DEPT  COST</a:t>
            </a:r>
          </a:p>
          <a:p>
            <a:r>
              <a:rPr lang="en-US" dirty="0"/>
              <a:t>NAME</a:t>
            </a:r>
          </a:p>
          <a:p>
            <a:r>
              <a:rPr lang="en-US" dirty="0" err="1"/>
              <a:t>arun</a:t>
            </a:r>
            <a:r>
              <a:rPr lang="en-US" dirty="0"/>
              <a:t>   101  sales  1000</a:t>
            </a:r>
          </a:p>
          <a:p>
            <a:r>
              <a:rPr lang="en-US" dirty="0" err="1"/>
              <a:t>vijay</a:t>
            </a:r>
            <a:r>
              <a:rPr lang="en-US" dirty="0"/>
              <a:t>  102   prod  2000</a:t>
            </a:r>
          </a:p>
          <a:p>
            <a:r>
              <a:rPr lang="en-US" dirty="0" err="1"/>
              <a:t>anu</a:t>
            </a:r>
            <a:r>
              <a:rPr lang="en-US" dirty="0"/>
              <a:t>    103     HR  3000</a:t>
            </a:r>
          </a:p>
          <a:p>
            <a:r>
              <a:rPr lang="en-US" dirty="0" err="1"/>
              <a:t>paul</a:t>
            </a:r>
            <a:r>
              <a:rPr lang="en-US" dirty="0"/>
              <a:t>   104  sales  4000</a:t>
            </a:r>
          </a:p>
          <a:p>
            <a:r>
              <a:rPr lang="en-US" dirty="0" err="1"/>
              <a:t>theeb</a:t>
            </a:r>
            <a:r>
              <a:rPr lang="en-US" dirty="0"/>
              <a:t>  105   prod  5000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601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head() – Viewing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&gt;&gt;&gt; </a:t>
            </a:r>
            <a:r>
              <a:rPr lang="en-US" dirty="0" err="1"/>
              <a:t>df</a:t>
            </a:r>
            <a:r>
              <a:rPr lang="en-US" dirty="0"/>
              <a:t>=</a:t>
            </a:r>
            <a:r>
              <a:rPr lang="en-US" dirty="0" err="1"/>
              <a:t>pd.read_csv</a:t>
            </a:r>
            <a:r>
              <a:rPr lang="en-US" dirty="0"/>
              <a:t>("e1.csv")</a:t>
            </a:r>
          </a:p>
          <a:p>
            <a:r>
              <a:rPr lang="en-US" dirty="0"/>
              <a:t>&gt;&gt;&gt; </a:t>
            </a:r>
            <a:r>
              <a:rPr lang="en-US" dirty="0" err="1"/>
              <a:t>df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ID       NAME   DEPT   COST</a:t>
            </a:r>
          </a:p>
          <a:p>
            <a:pPr marL="0" indent="0">
              <a:buNone/>
            </a:pPr>
            <a:r>
              <a:rPr lang="en-US" dirty="0"/>
              <a:t>0   101       </a:t>
            </a:r>
            <a:r>
              <a:rPr lang="en-US" dirty="0" err="1"/>
              <a:t>arun</a:t>
            </a:r>
            <a:r>
              <a:rPr lang="en-US" dirty="0"/>
              <a:t>  sales   1000</a:t>
            </a:r>
          </a:p>
          <a:p>
            <a:pPr marL="0" indent="0">
              <a:buNone/>
            </a:pPr>
            <a:r>
              <a:rPr lang="en-US" dirty="0"/>
              <a:t>1   102      </a:t>
            </a:r>
            <a:r>
              <a:rPr lang="en-US" dirty="0" err="1"/>
              <a:t>vijay</a:t>
            </a:r>
            <a:r>
              <a:rPr lang="en-US" dirty="0"/>
              <a:t>   prod   2000</a:t>
            </a:r>
          </a:p>
          <a:p>
            <a:pPr marL="0" indent="0">
              <a:buNone/>
            </a:pPr>
            <a:r>
              <a:rPr lang="en-US" dirty="0"/>
              <a:t>2   103        </a:t>
            </a:r>
            <a:r>
              <a:rPr lang="en-US" dirty="0" err="1"/>
              <a:t>anu</a:t>
            </a:r>
            <a:r>
              <a:rPr lang="en-US" dirty="0"/>
              <a:t>     HR   3000</a:t>
            </a:r>
          </a:p>
          <a:p>
            <a:pPr marL="0" indent="0">
              <a:buNone/>
            </a:pPr>
            <a:r>
              <a:rPr lang="en-US" dirty="0"/>
              <a:t>3   104       </a:t>
            </a:r>
            <a:r>
              <a:rPr lang="en-US" dirty="0" err="1"/>
              <a:t>paul</a:t>
            </a:r>
            <a:r>
              <a:rPr lang="en-US" dirty="0"/>
              <a:t>  sales   4000</a:t>
            </a:r>
          </a:p>
          <a:p>
            <a:pPr marL="0" indent="0">
              <a:buNone/>
            </a:pPr>
            <a:r>
              <a:rPr lang="en-US" dirty="0"/>
              <a:t>4   105      </a:t>
            </a:r>
            <a:r>
              <a:rPr lang="en-US" dirty="0" err="1"/>
              <a:t>theeb</a:t>
            </a:r>
            <a:r>
              <a:rPr lang="en-US" dirty="0"/>
              <a:t>   prod   5000</a:t>
            </a:r>
          </a:p>
          <a:p>
            <a:pPr marL="0" indent="0">
              <a:buNone/>
            </a:pPr>
            <a:r>
              <a:rPr lang="en-US" dirty="0"/>
              <a:t>5   106     </a:t>
            </a:r>
            <a:r>
              <a:rPr lang="en-US" dirty="0" err="1"/>
              <a:t>geroge</a:t>
            </a:r>
            <a:r>
              <a:rPr lang="en-US" dirty="0"/>
              <a:t>  admin   6000</a:t>
            </a:r>
          </a:p>
          <a:p>
            <a:pPr marL="0" indent="0">
              <a:buNone/>
            </a:pPr>
            <a:r>
              <a:rPr lang="en-US" dirty="0"/>
              <a:t>6   107      </a:t>
            </a:r>
            <a:r>
              <a:rPr lang="en-US" dirty="0" err="1"/>
              <a:t>xerox</a:t>
            </a:r>
            <a:r>
              <a:rPr lang="en-US" dirty="0"/>
              <a:t>     QA   7000</a:t>
            </a:r>
          </a:p>
          <a:p>
            <a:pPr marL="0" indent="0">
              <a:buNone/>
            </a:pPr>
            <a:r>
              <a:rPr lang="en-US" dirty="0"/>
              <a:t>7   108     </a:t>
            </a:r>
            <a:r>
              <a:rPr lang="en-US" dirty="0" err="1"/>
              <a:t>ahamed</a:t>
            </a:r>
            <a:r>
              <a:rPr lang="en-US" dirty="0"/>
              <a:t>  sales   8000</a:t>
            </a:r>
          </a:p>
          <a:p>
            <a:pPr marL="0" indent="0">
              <a:buNone/>
            </a:pPr>
            <a:r>
              <a:rPr lang="en-US" dirty="0"/>
              <a:t>8   109        </a:t>
            </a:r>
            <a:r>
              <a:rPr lang="en-US" dirty="0" err="1"/>
              <a:t>leo</a:t>
            </a:r>
            <a:r>
              <a:rPr lang="en-US" dirty="0"/>
              <a:t>   prod   9000</a:t>
            </a:r>
          </a:p>
          <a:p>
            <a:pPr marL="0" indent="0">
              <a:buNone/>
            </a:pPr>
            <a:r>
              <a:rPr lang="en-US" dirty="0"/>
              <a:t>9   110  </a:t>
            </a:r>
            <a:r>
              <a:rPr lang="en-US" dirty="0" err="1"/>
              <a:t>sangeetha</a:t>
            </a:r>
            <a:r>
              <a:rPr lang="en-US" dirty="0"/>
              <a:t>     HR  10000</a:t>
            </a:r>
          </a:p>
          <a:p>
            <a:pPr marL="0" indent="0">
              <a:buNone/>
            </a:pPr>
            <a:r>
              <a:rPr lang="en-US" dirty="0"/>
              <a:t>10  111       </a:t>
            </a:r>
            <a:r>
              <a:rPr lang="en-US" dirty="0" err="1"/>
              <a:t>emil</a:t>
            </a:r>
            <a:r>
              <a:rPr lang="en-US" dirty="0"/>
              <a:t>     QA  11000</a:t>
            </a:r>
          </a:p>
          <a:p>
            <a:pPr marL="0" indent="0">
              <a:buNone/>
            </a:pPr>
            <a:r>
              <a:rPr lang="en-US" dirty="0"/>
              <a:t>11  112     </a:t>
            </a:r>
            <a:r>
              <a:rPr lang="en-US" dirty="0" err="1"/>
              <a:t>vishnu</a:t>
            </a:r>
            <a:r>
              <a:rPr lang="en-US" dirty="0"/>
              <a:t>  admin  12000</a:t>
            </a:r>
          </a:p>
          <a:p>
            <a:pPr marL="0" indent="0">
              <a:buNone/>
            </a:pPr>
            <a:r>
              <a:rPr lang="en-US" dirty="0"/>
              <a:t>12  113       </a:t>
            </a:r>
            <a:r>
              <a:rPr lang="en-US" dirty="0" err="1"/>
              <a:t>alok</a:t>
            </a:r>
            <a:r>
              <a:rPr lang="en-US" dirty="0"/>
              <a:t>   prod  13000</a:t>
            </a:r>
          </a:p>
          <a:p>
            <a:pPr marL="0" indent="0">
              <a:buNone/>
            </a:pPr>
            <a:r>
              <a:rPr lang="en-US" dirty="0"/>
              <a:t>13  114      </a:t>
            </a:r>
            <a:r>
              <a:rPr lang="en-US" dirty="0" err="1"/>
              <a:t>rajan</a:t>
            </a:r>
            <a:r>
              <a:rPr lang="en-US" dirty="0"/>
              <a:t>    DBA  14000</a:t>
            </a:r>
          </a:p>
          <a:p>
            <a:pPr marL="0" indent="0">
              <a:buNone/>
            </a:pPr>
            <a:r>
              <a:rPr lang="en-US" dirty="0"/>
              <a:t>14  115    </a:t>
            </a:r>
            <a:r>
              <a:rPr lang="en-US" dirty="0" err="1"/>
              <a:t>santosh</a:t>
            </a:r>
            <a:r>
              <a:rPr lang="en-US" dirty="0"/>
              <a:t>  admin  15000</a:t>
            </a:r>
          </a:p>
          <a:p>
            <a:pPr marL="0" indent="0">
              <a:buNone/>
            </a:pPr>
            <a:r>
              <a:rPr lang="en-US" dirty="0"/>
              <a:t>15  116      </a:t>
            </a:r>
            <a:r>
              <a:rPr lang="en-US" dirty="0" err="1"/>
              <a:t>arjun</a:t>
            </a:r>
            <a:r>
              <a:rPr lang="en-US" dirty="0"/>
              <a:t>    DBA  16000</a:t>
            </a:r>
          </a:p>
          <a:p>
            <a:pPr marL="0" indent="0">
              <a:buNone/>
            </a:pPr>
            <a:r>
              <a:rPr lang="en-US" dirty="0"/>
              <a:t>16  117       </a:t>
            </a:r>
            <a:r>
              <a:rPr lang="en-US" dirty="0" err="1"/>
              <a:t>asha</a:t>
            </a:r>
            <a:r>
              <a:rPr lang="en-US" dirty="0"/>
              <a:t>  sales  17000</a:t>
            </a:r>
          </a:p>
          <a:p>
            <a:pPr marL="0" indent="0">
              <a:buNone/>
            </a:pPr>
            <a:r>
              <a:rPr lang="en-US" dirty="0"/>
              <a:t>17  118        Tom   prod  18000</a:t>
            </a:r>
          </a:p>
          <a:p>
            <a:pPr marL="0" indent="0">
              <a:buNone/>
            </a:pPr>
            <a:r>
              <a:rPr lang="en-US" dirty="0"/>
              <a:t>18  119      Peter     QA  19000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30278" y="3733800"/>
            <a:ext cx="5486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&gt;&gt;&gt; </a:t>
            </a:r>
            <a:r>
              <a:rPr lang="en-US" b="1" dirty="0" err="1"/>
              <a:t>df.head</a:t>
            </a:r>
            <a:r>
              <a:rPr lang="en-US" b="1" dirty="0"/>
              <a:t>()</a:t>
            </a:r>
            <a:r>
              <a:rPr lang="en-US" dirty="0"/>
              <a:t> –    </a:t>
            </a:r>
            <a:r>
              <a:rPr lang="en-US" sz="1200" dirty="0"/>
              <a:t>outputs the </a:t>
            </a:r>
            <a:r>
              <a:rPr lang="en-US" sz="1200" b="1" dirty="0"/>
              <a:t>first</a:t>
            </a:r>
            <a:r>
              <a:rPr lang="en-US" sz="1200" dirty="0"/>
              <a:t> </a:t>
            </a:r>
            <a:r>
              <a:rPr lang="en-US" sz="1200" b="1" dirty="0"/>
              <a:t>five</a:t>
            </a:r>
            <a:r>
              <a:rPr lang="en-US" sz="1200" dirty="0"/>
              <a:t> </a:t>
            </a:r>
            <a:r>
              <a:rPr lang="en-US" sz="1200" b="1" dirty="0"/>
              <a:t>rows</a:t>
            </a:r>
            <a:r>
              <a:rPr lang="en-US" sz="1200" dirty="0"/>
              <a:t> of your DataFrame by default</a:t>
            </a:r>
          </a:p>
          <a:p>
            <a:r>
              <a:rPr lang="en-US" dirty="0"/>
              <a:t>    ID   NAME   DEPT  COST</a:t>
            </a:r>
          </a:p>
          <a:p>
            <a:r>
              <a:rPr lang="en-US" dirty="0"/>
              <a:t>0  101   </a:t>
            </a:r>
            <a:r>
              <a:rPr lang="en-US" dirty="0" err="1"/>
              <a:t>arun</a:t>
            </a:r>
            <a:r>
              <a:rPr lang="en-US" dirty="0"/>
              <a:t>  sales  1000</a:t>
            </a:r>
          </a:p>
          <a:p>
            <a:r>
              <a:rPr lang="en-US" dirty="0"/>
              <a:t>1  102  </a:t>
            </a:r>
            <a:r>
              <a:rPr lang="en-US" dirty="0" err="1"/>
              <a:t>vijay</a:t>
            </a:r>
            <a:r>
              <a:rPr lang="en-US" dirty="0"/>
              <a:t>   prod  2000</a:t>
            </a:r>
          </a:p>
          <a:p>
            <a:r>
              <a:rPr lang="en-US" dirty="0"/>
              <a:t>2  103    </a:t>
            </a:r>
            <a:r>
              <a:rPr lang="en-US" dirty="0" err="1"/>
              <a:t>anu</a:t>
            </a:r>
            <a:r>
              <a:rPr lang="en-US" dirty="0"/>
              <a:t>     HR  3000</a:t>
            </a:r>
          </a:p>
          <a:p>
            <a:r>
              <a:rPr lang="en-US" dirty="0"/>
              <a:t>3  104   </a:t>
            </a:r>
            <a:r>
              <a:rPr lang="en-US" dirty="0" err="1"/>
              <a:t>paul</a:t>
            </a:r>
            <a:r>
              <a:rPr lang="en-US" dirty="0"/>
              <a:t>  sales  4000</a:t>
            </a:r>
          </a:p>
          <a:p>
            <a:r>
              <a:rPr lang="en-US" dirty="0"/>
              <a:t>4  105  </a:t>
            </a:r>
            <a:r>
              <a:rPr lang="en-US" dirty="0" err="1"/>
              <a:t>theeb</a:t>
            </a:r>
            <a:r>
              <a:rPr lang="en-US" dirty="0"/>
              <a:t>   prod  5000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31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35846"/>
            <a:ext cx="8001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&gt;&gt;&gt; </a:t>
            </a:r>
            <a:r>
              <a:rPr lang="en-US" b="1" dirty="0" err="1"/>
              <a:t>df.head</a:t>
            </a:r>
            <a:r>
              <a:rPr lang="en-US" b="1" dirty="0"/>
              <a:t>(3)</a:t>
            </a:r>
          </a:p>
          <a:p>
            <a:r>
              <a:rPr lang="en-US" dirty="0"/>
              <a:t>    ID   NAME   DEPT  COST</a:t>
            </a:r>
          </a:p>
          <a:p>
            <a:r>
              <a:rPr lang="en-US" dirty="0"/>
              <a:t>0  101   </a:t>
            </a:r>
            <a:r>
              <a:rPr lang="en-US" dirty="0" err="1"/>
              <a:t>arun</a:t>
            </a:r>
            <a:r>
              <a:rPr lang="en-US" dirty="0"/>
              <a:t>  sales  1000</a:t>
            </a:r>
          </a:p>
          <a:p>
            <a:r>
              <a:rPr lang="en-US" dirty="0"/>
              <a:t>1  102  </a:t>
            </a:r>
            <a:r>
              <a:rPr lang="en-US" dirty="0" err="1"/>
              <a:t>vijay</a:t>
            </a:r>
            <a:r>
              <a:rPr lang="en-US" dirty="0"/>
              <a:t>   prod  2000</a:t>
            </a:r>
          </a:p>
          <a:p>
            <a:pPr marL="342900" indent="-342900">
              <a:buAutoNum type="arabicPlain" startAt="2"/>
            </a:pPr>
            <a:r>
              <a:rPr lang="en-US" dirty="0"/>
              <a:t>103    </a:t>
            </a:r>
            <a:r>
              <a:rPr lang="en-US" dirty="0" err="1"/>
              <a:t>anu</a:t>
            </a:r>
            <a:r>
              <a:rPr lang="en-US" dirty="0"/>
              <a:t>     HR  3000</a:t>
            </a:r>
          </a:p>
          <a:p>
            <a:pPr marL="342900" indent="-342900">
              <a:buAutoNum type="arabicPlain" startAt="2"/>
            </a:pPr>
            <a:endParaRPr lang="en-US" dirty="0"/>
          </a:p>
          <a:p>
            <a:endParaRPr lang="en-US" dirty="0"/>
          </a:p>
          <a:p>
            <a:r>
              <a:rPr lang="en-US" b="1" dirty="0"/>
              <a:t>&gt;&gt;&gt; </a:t>
            </a:r>
            <a:r>
              <a:rPr lang="en-US" b="1" dirty="0" err="1"/>
              <a:t>df.head</a:t>
            </a:r>
            <a:r>
              <a:rPr lang="en-US" b="1" dirty="0"/>
              <a:t>(7)</a:t>
            </a:r>
          </a:p>
          <a:p>
            <a:r>
              <a:rPr lang="en-US" dirty="0"/>
              <a:t>    ID    NAME   DEPT  COST</a:t>
            </a:r>
          </a:p>
          <a:p>
            <a:r>
              <a:rPr lang="en-US" dirty="0"/>
              <a:t>0  101    </a:t>
            </a:r>
            <a:r>
              <a:rPr lang="en-US" dirty="0" err="1"/>
              <a:t>arun</a:t>
            </a:r>
            <a:r>
              <a:rPr lang="en-US" dirty="0"/>
              <a:t>  sales  1000</a:t>
            </a:r>
          </a:p>
          <a:p>
            <a:r>
              <a:rPr lang="en-US" dirty="0"/>
              <a:t>1  102   </a:t>
            </a:r>
            <a:r>
              <a:rPr lang="en-US" dirty="0" err="1"/>
              <a:t>vijay</a:t>
            </a:r>
            <a:r>
              <a:rPr lang="en-US" dirty="0"/>
              <a:t>   prod  2000</a:t>
            </a:r>
          </a:p>
          <a:p>
            <a:r>
              <a:rPr lang="en-US" dirty="0"/>
              <a:t>2  103     </a:t>
            </a:r>
            <a:r>
              <a:rPr lang="en-US" dirty="0" err="1"/>
              <a:t>anu</a:t>
            </a:r>
            <a:r>
              <a:rPr lang="en-US" dirty="0"/>
              <a:t>     HR  3000</a:t>
            </a:r>
          </a:p>
          <a:p>
            <a:r>
              <a:rPr lang="en-US" dirty="0"/>
              <a:t>3  104    </a:t>
            </a:r>
            <a:r>
              <a:rPr lang="en-US" dirty="0" err="1"/>
              <a:t>paul</a:t>
            </a:r>
            <a:r>
              <a:rPr lang="en-US" dirty="0"/>
              <a:t>  sales  4000</a:t>
            </a:r>
          </a:p>
          <a:p>
            <a:r>
              <a:rPr lang="en-US" dirty="0"/>
              <a:t>4  105   </a:t>
            </a:r>
            <a:r>
              <a:rPr lang="en-US" dirty="0" err="1"/>
              <a:t>theeb</a:t>
            </a:r>
            <a:r>
              <a:rPr lang="en-US" dirty="0"/>
              <a:t>   prod  5000</a:t>
            </a:r>
          </a:p>
          <a:p>
            <a:r>
              <a:rPr lang="en-US" dirty="0"/>
              <a:t>5  106  </a:t>
            </a:r>
            <a:r>
              <a:rPr lang="en-US" dirty="0" err="1"/>
              <a:t>geroge</a:t>
            </a:r>
            <a:r>
              <a:rPr lang="en-US" dirty="0"/>
              <a:t>  admin  6000</a:t>
            </a:r>
          </a:p>
          <a:p>
            <a:r>
              <a:rPr lang="en-US" dirty="0"/>
              <a:t>6  107   </a:t>
            </a:r>
            <a:r>
              <a:rPr lang="en-US" dirty="0" err="1"/>
              <a:t>xerox</a:t>
            </a:r>
            <a:r>
              <a:rPr lang="en-US" dirty="0"/>
              <a:t>     QA  7000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89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see the </a:t>
            </a:r>
            <a:r>
              <a:rPr lang="en-US" b="1" dirty="0"/>
              <a:t>last</a:t>
            </a:r>
            <a:r>
              <a:rPr lang="en-US" dirty="0"/>
              <a:t> five rows use </a:t>
            </a:r>
            <a:r>
              <a:rPr lang="en-US" b="1" dirty="0"/>
              <a:t>tail()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df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     ID       NAME   DEPT   COST</a:t>
            </a:r>
          </a:p>
          <a:p>
            <a:pPr marL="400050" lvl="1" indent="0">
              <a:buNone/>
            </a:pPr>
            <a:r>
              <a:rPr lang="en-US" dirty="0"/>
              <a:t>0   101       </a:t>
            </a:r>
            <a:r>
              <a:rPr lang="en-US" dirty="0" err="1"/>
              <a:t>arun</a:t>
            </a:r>
            <a:r>
              <a:rPr lang="en-US" dirty="0"/>
              <a:t>  sales   1000</a:t>
            </a:r>
          </a:p>
          <a:p>
            <a:pPr marL="400050" lvl="1" indent="0">
              <a:buNone/>
            </a:pPr>
            <a:r>
              <a:rPr lang="en-US" dirty="0"/>
              <a:t>1   102      </a:t>
            </a:r>
            <a:r>
              <a:rPr lang="en-US" dirty="0" err="1"/>
              <a:t>vijay</a:t>
            </a:r>
            <a:r>
              <a:rPr lang="en-US" dirty="0"/>
              <a:t>   prod   2000</a:t>
            </a:r>
          </a:p>
          <a:p>
            <a:pPr marL="400050" lvl="1" indent="0">
              <a:buNone/>
            </a:pPr>
            <a:r>
              <a:rPr lang="en-US" dirty="0"/>
              <a:t>2   103        </a:t>
            </a:r>
            <a:r>
              <a:rPr lang="en-US" dirty="0" err="1"/>
              <a:t>anu</a:t>
            </a:r>
            <a:r>
              <a:rPr lang="en-US" dirty="0"/>
              <a:t>     HR   3000</a:t>
            </a:r>
          </a:p>
          <a:p>
            <a:pPr marL="400050" lvl="1" indent="0">
              <a:buNone/>
            </a:pPr>
            <a:r>
              <a:rPr lang="en-US" dirty="0"/>
              <a:t>3   104       </a:t>
            </a:r>
            <a:r>
              <a:rPr lang="en-US" dirty="0" err="1"/>
              <a:t>paul</a:t>
            </a:r>
            <a:r>
              <a:rPr lang="en-US" dirty="0"/>
              <a:t>  sales   4000</a:t>
            </a:r>
          </a:p>
          <a:p>
            <a:pPr marL="400050" lvl="1" indent="0">
              <a:buNone/>
            </a:pPr>
            <a:r>
              <a:rPr lang="en-US" dirty="0"/>
              <a:t>4   105      </a:t>
            </a:r>
            <a:r>
              <a:rPr lang="en-US" dirty="0" err="1"/>
              <a:t>theeb</a:t>
            </a:r>
            <a:r>
              <a:rPr lang="en-US" dirty="0"/>
              <a:t>   prod   5000</a:t>
            </a:r>
          </a:p>
          <a:p>
            <a:pPr marL="400050" lvl="1" indent="0">
              <a:buNone/>
            </a:pPr>
            <a:r>
              <a:rPr lang="en-US" dirty="0"/>
              <a:t>5   106     </a:t>
            </a:r>
            <a:r>
              <a:rPr lang="en-US" dirty="0" err="1"/>
              <a:t>geroge</a:t>
            </a:r>
            <a:r>
              <a:rPr lang="en-US" dirty="0"/>
              <a:t>  admin   6000</a:t>
            </a:r>
          </a:p>
          <a:p>
            <a:pPr marL="400050" lvl="1" indent="0">
              <a:buNone/>
            </a:pPr>
            <a:r>
              <a:rPr lang="en-US" dirty="0"/>
              <a:t>6   107      </a:t>
            </a:r>
            <a:r>
              <a:rPr lang="en-US" dirty="0" err="1"/>
              <a:t>xerox</a:t>
            </a:r>
            <a:r>
              <a:rPr lang="en-US" dirty="0"/>
              <a:t>     QA   7000</a:t>
            </a:r>
          </a:p>
          <a:p>
            <a:pPr marL="400050" lvl="1" indent="0">
              <a:buNone/>
            </a:pPr>
            <a:r>
              <a:rPr lang="en-US" dirty="0"/>
              <a:t>7   108     </a:t>
            </a:r>
            <a:r>
              <a:rPr lang="en-US" dirty="0" err="1"/>
              <a:t>ahamed</a:t>
            </a:r>
            <a:r>
              <a:rPr lang="en-US" dirty="0"/>
              <a:t>  sales   8000</a:t>
            </a:r>
          </a:p>
          <a:p>
            <a:pPr marL="400050" lvl="1" indent="0">
              <a:buNone/>
            </a:pPr>
            <a:r>
              <a:rPr lang="en-US" dirty="0"/>
              <a:t>8   109        </a:t>
            </a:r>
            <a:r>
              <a:rPr lang="en-US" dirty="0" err="1"/>
              <a:t>leo</a:t>
            </a:r>
            <a:r>
              <a:rPr lang="en-US" dirty="0"/>
              <a:t>   prod   9000</a:t>
            </a:r>
          </a:p>
          <a:p>
            <a:pPr marL="400050" lvl="1" indent="0">
              <a:buNone/>
            </a:pPr>
            <a:r>
              <a:rPr lang="en-US" dirty="0"/>
              <a:t>9   110  </a:t>
            </a:r>
            <a:r>
              <a:rPr lang="en-US" dirty="0" err="1"/>
              <a:t>sangeetha</a:t>
            </a:r>
            <a:r>
              <a:rPr lang="en-US" dirty="0"/>
              <a:t>     HR  10000</a:t>
            </a:r>
          </a:p>
          <a:p>
            <a:pPr marL="400050" lvl="1" indent="0">
              <a:buNone/>
            </a:pPr>
            <a:r>
              <a:rPr lang="en-US" dirty="0"/>
              <a:t>10  111       </a:t>
            </a:r>
            <a:r>
              <a:rPr lang="en-US" dirty="0" err="1"/>
              <a:t>emil</a:t>
            </a:r>
            <a:r>
              <a:rPr lang="en-US" dirty="0"/>
              <a:t>     QA  11000</a:t>
            </a:r>
          </a:p>
          <a:p>
            <a:pPr marL="400050" lvl="1" indent="0">
              <a:buNone/>
            </a:pPr>
            <a:r>
              <a:rPr lang="en-US" dirty="0"/>
              <a:t>11  112     </a:t>
            </a:r>
            <a:r>
              <a:rPr lang="en-US" dirty="0" err="1"/>
              <a:t>vishnu</a:t>
            </a:r>
            <a:r>
              <a:rPr lang="en-US" dirty="0"/>
              <a:t>  admin  12000</a:t>
            </a:r>
          </a:p>
          <a:p>
            <a:pPr marL="400050" lvl="1" indent="0">
              <a:buNone/>
            </a:pPr>
            <a:r>
              <a:rPr lang="en-US" dirty="0"/>
              <a:t>12  113       </a:t>
            </a:r>
            <a:r>
              <a:rPr lang="en-US" dirty="0" err="1"/>
              <a:t>alok</a:t>
            </a:r>
            <a:r>
              <a:rPr lang="en-US" dirty="0"/>
              <a:t>   prod  13000</a:t>
            </a:r>
          </a:p>
          <a:p>
            <a:pPr marL="400050" lvl="1" indent="0">
              <a:buNone/>
            </a:pPr>
            <a:r>
              <a:rPr lang="en-US" dirty="0"/>
              <a:t>13  114      </a:t>
            </a:r>
            <a:r>
              <a:rPr lang="en-US" dirty="0" err="1"/>
              <a:t>rajan</a:t>
            </a:r>
            <a:r>
              <a:rPr lang="en-US" dirty="0"/>
              <a:t>    DBA  14000</a:t>
            </a:r>
          </a:p>
          <a:p>
            <a:pPr marL="400050" lvl="1" indent="0">
              <a:buNone/>
            </a:pPr>
            <a:r>
              <a:rPr lang="en-US" dirty="0"/>
              <a:t>14  115    </a:t>
            </a:r>
            <a:r>
              <a:rPr lang="en-US" dirty="0" err="1"/>
              <a:t>santosh</a:t>
            </a:r>
            <a:r>
              <a:rPr lang="en-US" dirty="0"/>
              <a:t>  admin  15000</a:t>
            </a:r>
          </a:p>
          <a:p>
            <a:pPr marL="400050" lvl="1" indent="0">
              <a:buNone/>
            </a:pPr>
            <a:r>
              <a:rPr lang="en-US" dirty="0"/>
              <a:t>15  116      </a:t>
            </a:r>
            <a:r>
              <a:rPr lang="en-US" dirty="0" err="1"/>
              <a:t>arjun</a:t>
            </a:r>
            <a:r>
              <a:rPr lang="en-US" dirty="0"/>
              <a:t>    DBA  16000</a:t>
            </a:r>
          </a:p>
          <a:p>
            <a:pPr marL="400050" lvl="1" indent="0">
              <a:buNone/>
            </a:pPr>
            <a:r>
              <a:rPr lang="en-US" dirty="0"/>
              <a:t>16  117       </a:t>
            </a:r>
            <a:r>
              <a:rPr lang="en-US" dirty="0" err="1"/>
              <a:t>asha</a:t>
            </a:r>
            <a:r>
              <a:rPr lang="en-US" dirty="0"/>
              <a:t>  sales  17000</a:t>
            </a:r>
          </a:p>
          <a:p>
            <a:pPr marL="400050" lvl="1" indent="0">
              <a:buNone/>
            </a:pPr>
            <a:r>
              <a:rPr lang="en-US" dirty="0"/>
              <a:t>17  118        Tom   prod  18000</a:t>
            </a:r>
          </a:p>
          <a:p>
            <a:pPr marL="400050" lvl="1" indent="0">
              <a:buNone/>
            </a:pPr>
            <a:r>
              <a:rPr lang="en-US" dirty="0"/>
              <a:t>18  119      Peter     QA  19000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df.head</a:t>
            </a:r>
            <a:r>
              <a:rPr lang="en-US" dirty="0"/>
              <a:t>()</a:t>
            </a:r>
          </a:p>
          <a:p>
            <a:pPr marL="400050" lvl="1" indent="0">
              <a:buNone/>
            </a:pPr>
            <a:r>
              <a:rPr lang="en-US" dirty="0"/>
              <a:t>    ID   NAME   DEPT  COST</a:t>
            </a:r>
          </a:p>
          <a:p>
            <a:pPr marL="400050" lvl="1" indent="0">
              <a:buNone/>
            </a:pPr>
            <a:r>
              <a:rPr lang="en-US" dirty="0"/>
              <a:t>0  101   </a:t>
            </a:r>
            <a:r>
              <a:rPr lang="en-US" dirty="0" err="1"/>
              <a:t>arun</a:t>
            </a:r>
            <a:r>
              <a:rPr lang="en-US" dirty="0"/>
              <a:t>  sales  1000</a:t>
            </a:r>
          </a:p>
          <a:p>
            <a:pPr marL="400050" lvl="1" indent="0">
              <a:buNone/>
            </a:pPr>
            <a:r>
              <a:rPr lang="en-US" dirty="0"/>
              <a:t>1  102  </a:t>
            </a:r>
            <a:r>
              <a:rPr lang="en-US" dirty="0" err="1"/>
              <a:t>vijay</a:t>
            </a:r>
            <a:r>
              <a:rPr lang="en-US" dirty="0"/>
              <a:t>   prod  2000</a:t>
            </a:r>
          </a:p>
          <a:p>
            <a:pPr marL="400050" lvl="1" indent="0">
              <a:buNone/>
            </a:pPr>
            <a:r>
              <a:rPr lang="en-US" dirty="0"/>
              <a:t>2  103    </a:t>
            </a:r>
            <a:r>
              <a:rPr lang="en-US" dirty="0" err="1"/>
              <a:t>anu</a:t>
            </a:r>
            <a:r>
              <a:rPr lang="en-US" dirty="0"/>
              <a:t>     HR  3000</a:t>
            </a:r>
          </a:p>
          <a:p>
            <a:pPr marL="400050" lvl="1" indent="0">
              <a:buNone/>
            </a:pPr>
            <a:r>
              <a:rPr lang="en-US" dirty="0"/>
              <a:t>3  104   </a:t>
            </a:r>
            <a:r>
              <a:rPr lang="en-US" dirty="0" err="1"/>
              <a:t>paul</a:t>
            </a:r>
            <a:r>
              <a:rPr lang="en-US" dirty="0"/>
              <a:t>  sales  4000</a:t>
            </a:r>
          </a:p>
          <a:p>
            <a:pPr marL="400050" lvl="1" indent="0">
              <a:buNone/>
            </a:pPr>
            <a:r>
              <a:rPr lang="en-US" dirty="0"/>
              <a:t>4  105  </a:t>
            </a:r>
            <a:r>
              <a:rPr lang="en-US" dirty="0" err="1"/>
              <a:t>theeb</a:t>
            </a:r>
            <a:r>
              <a:rPr lang="en-US" dirty="0"/>
              <a:t>   prod  5000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67200" y="18288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&gt;&gt;&gt; </a:t>
            </a:r>
            <a:r>
              <a:rPr lang="en-US" b="1" dirty="0" err="1"/>
              <a:t>df.tail</a:t>
            </a:r>
            <a:r>
              <a:rPr lang="en-US" b="1" dirty="0"/>
              <a:t>()</a:t>
            </a:r>
          </a:p>
          <a:p>
            <a:r>
              <a:rPr lang="en-US" dirty="0"/>
              <a:t>     ID     NAME   DEPT   COST</a:t>
            </a:r>
          </a:p>
          <a:p>
            <a:r>
              <a:rPr lang="en-US" dirty="0"/>
              <a:t>14  115  </a:t>
            </a:r>
            <a:r>
              <a:rPr lang="en-US" dirty="0" err="1"/>
              <a:t>santosh</a:t>
            </a:r>
            <a:r>
              <a:rPr lang="en-US" dirty="0"/>
              <a:t>  admin  15000</a:t>
            </a:r>
          </a:p>
          <a:p>
            <a:r>
              <a:rPr lang="en-US" dirty="0"/>
              <a:t>15  116    </a:t>
            </a:r>
            <a:r>
              <a:rPr lang="en-US" dirty="0" err="1"/>
              <a:t>arjun</a:t>
            </a:r>
            <a:r>
              <a:rPr lang="en-US" dirty="0"/>
              <a:t>    DBA  16000</a:t>
            </a:r>
          </a:p>
          <a:p>
            <a:r>
              <a:rPr lang="en-US" dirty="0"/>
              <a:t>16  117     </a:t>
            </a:r>
            <a:r>
              <a:rPr lang="en-US" dirty="0" err="1"/>
              <a:t>asha</a:t>
            </a:r>
            <a:r>
              <a:rPr lang="en-US" dirty="0"/>
              <a:t>  sales  17000</a:t>
            </a:r>
          </a:p>
          <a:p>
            <a:r>
              <a:rPr lang="en-US" dirty="0"/>
              <a:t>17  118      Tom   prod  18000</a:t>
            </a:r>
          </a:p>
          <a:p>
            <a:r>
              <a:rPr lang="en-US" dirty="0"/>
              <a:t>18  119    Peter     QA  19000</a:t>
            </a:r>
          </a:p>
          <a:p>
            <a:r>
              <a:rPr lang="en-US" dirty="0"/>
              <a:t>&gt;&gt;&gt;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229582" y="43434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&gt;&gt;&gt; </a:t>
            </a:r>
            <a:r>
              <a:rPr lang="en-US" dirty="0" err="1"/>
              <a:t>df.tail</a:t>
            </a:r>
            <a:r>
              <a:rPr lang="en-US" dirty="0"/>
              <a:t>(2)    </a:t>
            </a:r>
            <a:r>
              <a:rPr lang="en-US" sz="1600" b="1" dirty="0"/>
              <a:t># last two lines </a:t>
            </a:r>
            <a:endParaRPr lang="en-US" b="1" dirty="0"/>
          </a:p>
          <a:p>
            <a:r>
              <a:rPr lang="en-US" dirty="0"/>
              <a:t>     ID   NAME  DEPT   COST</a:t>
            </a:r>
          </a:p>
          <a:p>
            <a:r>
              <a:rPr lang="en-US" dirty="0"/>
              <a:t>17  118    Tom  prod  18000</a:t>
            </a:r>
          </a:p>
          <a:p>
            <a:r>
              <a:rPr lang="en-US" dirty="0"/>
              <a:t>18  119  Peter    QA  19000</a:t>
            </a:r>
          </a:p>
          <a:p>
            <a:r>
              <a:rPr lang="en-US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714837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Pandas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is a high-level data manipulation tool developed by Wes McKinney. </a:t>
            </a:r>
          </a:p>
          <a:p>
            <a:r>
              <a:rPr lang="en-US" dirty="0"/>
              <a:t>It is built on the </a:t>
            </a:r>
            <a:r>
              <a:rPr lang="en-US" dirty="0" err="1"/>
              <a:t>Numpy</a:t>
            </a:r>
            <a:r>
              <a:rPr lang="en-US" dirty="0"/>
              <a:t> package and its key data structure is called the </a:t>
            </a:r>
            <a:r>
              <a:rPr lang="en-US" b="1" dirty="0"/>
              <a:t>DataFrame</a:t>
            </a:r>
            <a:r>
              <a:rPr lang="en-US" dirty="0"/>
              <a:t>. </a:t>
            </a:r>
          </a:p>
          <a:p>
            <a:r>
              <a:rPr lang="en-US" dirty="0" err="1"/>
              <a:t>DataFrames</a:t>
            </a:r>
            <a:r>
              <a:rPr lang="en-US" dirty="0"/>
              <a:t> allow you to store and manipulate tabular data in rows of observations and columns of variables.</a:t>
            </a:r>
          </a:p>
        </p:txBody>
      </p:sp>
    </p:spTree>
    <p:extLst>
      <p:ext uri="{BB962C8B-B14F-4D97-AF65-F5344CB8AC3E}">
        <p14:creationId xmlns:p14="http://schemas.microsoft.com/office/powerpoint/2010/main" val="2046867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Getting info about your data</a:t>
            </a:r>
            <a:br>
              <a:rPr lang="en-US" b="1" dirty="0"/>
            </a:b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info()</a:t>
            </a:r>
            <a:r>
              <a:rPr lang="en-US" dirty="0"/>
              <a:t> should be one of the very first commands you run after loading your data.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effectLst/>
              </a:rPr>
              <a:t>&gt;&gt;&gt; df.info()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&lt;class '</a:t>
            </a:r>
            <a:r>
              <a:rPr lang="en-US" dirty="0" err="1">
                <a:effectLst/>
              </a:rPr>
              <a:t>pandas.core.frame.DataFrame</a:t>
            </a:r>
            <a:r>
              <a:rPr lang="en-US" dirty="0">
                <a:effectLst/>
              </a:rPr>
              <a:t>'&gt;</a:t>
            </a:r>
          </a:p>
          <a:p>
            <a:pPr marL="0" indent="0">
              <a:buNone/>
            </a:pPr>
            <a:r>
              <a:rPr lang="en-US" dirty="0" err="1">
                <a:effectLst/>
              </a:rPr>
              <a:t>RangeIndex</a:t>
            </a:r>
            <a:r>
              <a:rPr lang="en-US" dirty="0">
                <a:effectLst/>
              </a:rPr>
              <a:t>: 19 entries, 0 to 18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Data columns (total 4 columns):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ID      19 non-null int64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NAME    19 non-null object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DEPT    19 non-null object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COST    19 non-null int64</a:t>
            </a:r>
          </a:p>
          <a:p>
            <a:pPr marL="0" indent="0">
              <a:buNone/>
            </a:pPr>
            <a:r>
              <a:rPr lang="en-US" dirty="0" err="1">
                <a:effectLst/>
              </a:rPr>
              <a:t>dtypes</a:t>
            </a:r>
            <a:r>
              <a:rPr lang="en-US" dirty="0">
                <a:effectLst/>
              </a:rPr>
              <a:t>: int64(2), object(2)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memory usage: 496.0+ bytes</a:t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90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Getting info about your data</a:t>
            </a:r>
            <a:br>
              <a:rPr lang="en-US" b="1" dirty="0"/>
            </a:b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&gt;&gt;&gt; with open("t1.csv","w") as </a:t>
            </a:r>
            <a:r>
              <a:rPr lang="en-US" dirty="0" err="1"/>
              <a:t>wh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...     </a:t>
            </a:r>
            <a:r>
              <a:rPr lang="en-US" dirty="0" err="1"/>
              <a:t>wh.write</a:t>
            </a:r>
            <a:r>
              <a:rPr lang="en-US" dirty="0"/>
              <a:t>("101,ram,sales,1000\n")</a:t>
            </a:r>
          </a:p>
          <a:p>
            <a:pPr marL="0" indent="0">
              <a:buNone/>
            </a:pPr>
            <a:r>
              <a:rPr lang="en-US" dirty="0"/>
              <a:t>...     </a:t>
            </a:r>
            <a:r>
              <a:rPr lang="en-US" dirty="0" err="1"/>
              <a:t>wh.write</a:t>
            </a:r>
            <a:r>
              <a:rPr lang="en-US" dirty="0"/>
              <a:t>("102,kumar</a:t>
            </a:r>
            <a:r>
              <a:rPr lang="en-US" dirty="0">
                <a:solidFill>
                  <a:srgbClr val="FF0000"/>
                </a:solidFill>
              </a:rPr>
              <a:t>,,</a:t>
            </a:r>
            <a:r>
              <a:rPr lang="en-US" dirty="0"/>
              <a:t>2000\n")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/>
              <a:t>19</a:t>
            </a:r>
          </a:p>
          <a:p>
            <a:pPr marL="0" indent="0">
              <a:buNone/>
            </a:pPr>
            <a:r>
              <a:rPr lang="en-US" dirty="0"/>
              <a:t>16</a:t>
            </a:r>
          </a:p>
          <a:p>
            <a:endParaRPr lang="en-US" dirty="0"/>
          </a:p>
          <a:p>
            <a:r>
              <a:rPr lang="en-US" dirty="0"/>
              <a:t>&gt;&gt;&gt; 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df</a:t>
            </a:r>
            <a:r>
              <a:rPr lang="en-US" dirty="0"/>
              <a:t>=</a:t>
            </a:r>
            <a:r>
              <a:rPr lang="en-US" dirty="0" err="1"/>
              <a:t>pd.read_csv</a:t>
            </a:r>
            <a:r>
              <a:rPr lang="en-US" dirty="0"/>
              <a:t>("t1.csv")</a:t>
            </a:r>
          </a:p>
          <a:p>
            <a:r>
              <a:rPr lang="en-US" dirty="0"/>
              <a:t>&gt;&gt;&gt; </a:t>
            </a:r>
            <a:r>
              <a:rPr lang="en-US" dirty="0" err="1"/>
              <a:t>df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101    ram  sales  1000</a:t>
            </a:r>
          </a:p>
          <a:p>
            <a:pPr marL="0" indent="0">
              <a:buNone/>
            </a:pPr>
            <a:r>
              <a:rPr lang="en-US" dirty="0"/>
              <a:t>0  102  </a:t>
            </a:r>
            <a:r>
              <a:rPr lang="en-US" dirty="0" err="1"/>
              <a:t>kumar</a:t>
            </a:r>
            <a:r>
              <a:rPr lang="en-US" dirty="0"/>
              <a:t>    </a:t>
            </a:r>
            <a:r>
              <a:rPr lang="en-US" dirty="0" err="1">
                <a:solidFill>
                  <a:srgbClr val="FF0000"/>
                </a:solidFill>
              </a:rPr>
              <a:t>NaN</a:t>
            </a:r>
            <a:r>
              <a:rPr lang="en-US" dirty="0"/>
              <a:t>  2000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0600" y="2666999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&gt;&gt;&gt; df.info()</a:t>
            </a:r>
          </a:p>
          <a:p>
            <a:r>
              <a:rPr lang="en-US" dirty="0"/>
              <a:t>&lt;class '</a:t>
            </a:r>
            <a:r>
              <a:rPr lang="en-US" dirty="0" err="1"/>
              <a:t>pandas.core.frame.DataFrame</a:t>
            </a:r>
            <a:r>
              <a:rPr lang="en-US" dirty="0"/>
              <a:t>'&gt;</a:t>
            </a:r>
          </a:p>
          <a:p>
            <a:r>
              <a:rPr lang="en-US" dirty="0" err="1"/>
              <a:t>RangeIndex</a:t>
            </a:r>
            <a:r>
              <a:rPr lang="en-US" dirty="0"/>
              <a:t>: 1 entries, 0 to 0</a:t>
            </a:r>
          </a:p>
          <a:p>
            <a:r>
              <a:rPr lang="en-US" dirty="0"/>
              <a:t>Data columns (total 4 columns):</a:t>
            </a:r>
          </a:p>
          <a:p>
            <a:r>
              <a:rPr lang="en-US" dirty="0"/>
              <a:t>101      1 non-null int64</a:t>
            </a:r>
          </a:p>
          <a:p>
            <a:r>
              <a:rPr lang="en-US" dirty="0"/>
              <a:t>ram      1 non-null object</a:t>
            </a:r>
          </a:p>
          <a:p>
            <a:r>
              <a:rPr lang="en-US" dirty="0"/>
              <a:t>sales    0 non-null float64</a:t>
            </a:r>
          </a:p>
          <a:p>
            <a:r>
              <a:rPr lang="en-US" dirty="0"/>
              <a:t>1000     1 non-null int64</a:t>
            </a:r>
          </a:p>
          <a:p>
            <a:r>
              <a:rPr lang="en-US" dirty="0" err="1"/>
              <a:t>dtypes</a:t>
            </a:r>
            <a:r>
              <a:rPr lang="en-US" dirty="0"/>
              <a:t>: float64(1), int64(2), object(1)</a:t>
            </a:r>
          </a:p>
          <a:p>
            <a:r>
              <a:rPr lang="en-US" sz="1600" b="1" dirty="0"/>
              <a:t>memory usage: 68.0+ bytes</a:t>
            </a:r>
          </a:p>
          <a:p>
            <a:r>
              <a:rPr lang="en-US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672503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dirty="0"/>
              <a:t> </a:t>
            </a:r>
            <a:r>
              <a:rPr lang="en-US" b="1" dirty="0"/>
              <a:t>shape</a:t>
            </a:r>
            <a:r>
              <a:rPr lang="en-US" dirty="0"/>
              <a:t>, which outputs just a tuple of (rows, columns)</a:t>
            </a:r>
            <a:br>
              <a:rPr lang="en-US" b="1" dirty="0"/>
            </a:b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df</a:t>
            </a:r>
            <a:r>
              <a:rPr lang="en-US" b="1" dirty="0"/>
              <a:t>=</a:t>
            </a:r>
            <a:r>
              <a:rPr lang="en-US" b="1" dirty="0" err="1"/>
              <a:t>pd.read_csv</a:t>
            </a:r>
            <a:r>
              <a:rPr lang="en-US" b="1" dirty="0"/>
              <a:t>("t1.csv")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101    ram  sales  1000</a:t>
            </a:r>
          </a:p>
          <a:p>
            <a:pPr marL="0" indent="0">
              <a:buNone/>
            </a:pPr>
            <a:r>
              <a:rPr lang="en-US" dirty="0"/>
              <a:t>0  102  </a:t>
            </a:r>
            <a:r>
              <a:rPr lang="en-US" dirty="0" err="1"/>
              <a:t>kumar</a:t>
            </a:r>
            <a:r>
              <a:rPr lang="en-US" dirty="0"/>
              <a:t>    </a:t>
            </a:r>
            <a:r>
              <a:rPr lang="en-US" dirty="0" err="1"/>
              <a:t>NaN</a:t>
            </a:r>
            <a:r>
              <a:rPr lang="en-US" dirty="0"/>
              <a:t>  2000</a:t>
            </a:r>
          </a:p>
          <a:p>
            <a:r>
              <a:rPr lang="en-US" dirty="0"/>
              <a:t>&gt;&gt;&gt; </a:t>
            </a:r>
            <a:r>
              <a:rPr lang="en-US" dirty="0" err="1"/>
              <a:t>df.shape</a:t>
            </a:r>
            <a:endParaRPr lang="en-US" dirty="0"/>
          </a:p>
          <a:p>
            <a:r>
              <a:rPr lang="en-US" dirty="0"/>
              <a:t>(1, 4)</a:t>
            </a:r>
          </a:p>
          <a:p>
            <a:r>
              <a:rPr lang="en-US" dirty="0"/>
              <a:t>&gt;&gt;&gt;</a:t>
            </a:r>
          </a:p>
          <a:p>
            <a:r>
              <a:rPr lang="en-US" dirty="0"/>
              <a:t>&gt;&gt;&gt; </a:t>
            </a:r>
            <a:r>
              <a:rPr lang="en-US" b="1" dirty="0" err="1"/>
              <a:t>df</a:t>
            </a:r>
            <a:r>
              <a:rPr lang="en-US" b="1" dirty="0"/>
              <a:t>=</a:t>
            </a:r>
            <a:r>
              <a:rPr lang="en-US" b="1" dirty="0" err="1"/>
              <a:t>pd.read_csv</a:t>
            </a:r>
            <a:r>
              <a:rPr lang="en-US" b="1" dirty="0"/>
              <a:t>("e1.csv")</a:t>
            </a:r>
          </a:p>
          <a:p>
            <a:r>
              <a:rPr lang="en-US" dirty="0"/>
              <a:t>&gt;&gt;&gt; </a:t>
            </a:r>
            <a:r>
              <a:rPr lang="en-US" dirty="0" err="1"/>
              <a:t>df.shape</a:t>
            </a:r>
            <a:endParaRPr lang="en-US" dirty="0"/>
          </a:p>
          <a:p>
            <a:r>
              <a:rPr lang="en-US" dirty="0"/>
              <a:t>(19, 4)</a:t>
            </a:r>
          </a:p>
        </p:txBody>
      </p:sp>
    </p:spTree>
    <p:extLst>
      <p:ext uri="{BB962C8B-B14F-4D97-AF65-F5344CB8AC3E}">
        <p14:creationId xmlns:p14="http://schemas.microsoft.com/office/powerpoint/2010/main" val="456422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Handling duplicates</a:t>
            </a:r>
            <a:br>
              <a:rPr lang="en-US" b="1" dirty="0"/>
            </a:b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&gt;&gt;&gt; </a:t>
            </a:r>
            <a:r>
              <a:rPr lang="en-US" dirty="0" err="1"/>
              <a:t>df</a:t>
            </a:r>
            <a:r>
              <a:rPr lang="en-US" dirty="0"/>
              <a:t>=</a:t>
            </a:r>
            <a:r>
              <a:rPr lang="en-US" dirty="0" err="1"/>
              <a:t>pd.read_csv</a:t>
            </a:r>
            <a:r>
              <a:rPr lang="en-US" dirty="0"/>
              <a:t>("e1.csv")</a:t>
            </a:r>
          </a:p>
          <a:p>
            <a:r>
              <a:rPr lang="en-US" dirty="0"/>
              <a:t>&gt;&gt;&gt; </a:t>
            </a:r>
            <a:r>
              <a:rPr lang="en-US" dirty="0" err="1"/>
              <a:t>df.shape</a:t>
            </a:r>
            <a:endParaRPr lang="en-US" dirty="0"/>
          </a:p>
          <a:p>
            <a:r>
              <a:rPr lang="en-US" dirty="0"/>
              <a:t>(19, 4)</a:t>
            </a:r>
          </a:p>
          <a:p>
            <a:r>
              <a:rPr lang="en-US" dirty="0"/>
              <a:t>&gt;&gt;&gt; r=</a:t>
            </a:r>
            <a:r>
              <a:rPr lang="en-US" dirty="0" err="1"/>
              <a:t>df.append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/>
              <a:t>&gt;&gt;&gt; </a:t>
            </a:r>
            <a:r>
              <a:rPr lang="en-US" dirty="0" err="1"/>
              <a:t>r.shape</a:t>
            </a:r>
            <a:endParaRPr lang="en-US" dirty="0"/>
          </a:p>
          <a:p>
            <a:r>
              <a:rPr lang="en-US" dirty="0"/>
              <a:t>(38, 4)</a:t>
            </a:r>
          </a:p>
          <a:p>
            <a:r>
              <a:rPr lang="en-US" dirty="0">
                <a:solidFill>
                  <a:srgbClr val="FF0000"/>
                </a:solidFill>
              </a:rPr>
              <a:t>&gt;&gt;&gt; r=</a:t>
            </a:r>
            <a:r>
              <a:rPr lang="en-US" dirty="0" err="1">
                <a:solidFill>
                  <a:srgbClr val="FF0000"/>
                </a:solidFill>
              </a:rPr>
              <a:t>r.drop_duplicates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>
                <a:solidFill>
                  <a:srgbClr val="FF0000"/>
                </a:solidFill>
              </a:rPr>
              <a:t>&gt;&gt;&gt; </a:t>
            </a:r>
            <a:r>
              <a:rPr lang="en-US" dirty="0" err="1">
                <a:solidFill>
                  <a:srgbClr val="FF0000"/>
                </a:solidFill>
              </a:rPr>
              <a:t>r.shape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(19, 4)</a:t>
            </a:r>
          </a:p>
          <a:p>
            <a:r>
              <a:rPr lang="en-US" b="1" dirty="0"/>
              <a:t>append()</a:t>
            </a:r>
            <a:r>
              <a:rPr lang="en-US" dirty="0"/>
              <a:t>, the </a:t>
            </a:r>
            <a:r>
              <a:rPr lang="en-US" b="1" dirty="0" err="1"/>
              <a:t>drop_duplicates</a:t>
            </a:r>
            <a:r>
              <a:rPr lang="en-US" b="1" dirty="0"/>
              <a:t>()</a:t>
            </a:r>
            <a:r>
              <a:rPr lang="en-US" dirty="0"/>
              <a:t> method will also return a copy of your DataFrame,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311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Inplace,keep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pandas has the </a:t>
            </a:r>
            <a:r>
              <a:rPr lang="en-US" dirty="0" err="1"/>
              <a:t>inplace</a:t>
            </a:r>
            <a:r>
              <a:rPr lang="en-US" dirty="0"/>
              <a:t> keyword argument </a:t>
            </a:r>
          </a:p>
          <a:p>
            <a:r>
              <a:rPr lang="en-US" b="1" dirty="0" err="1"/>
              <a:t>inplace</a:t>
            </a:r>
            <a:r>
              <a:rPr lang="en-US" b="1" dirty="0"/>
              <a:t>=True</a:t>
            </a:r>
            <a:r>
              <a:rPr lang="en-US" dirty="0"/>
              <a:t> will modify the DataFrame object.</a:t>
            </a:r>
          </a:p>
          <a:p>
            <a:r>
              <a:rPr lang="en-US" dirty="0" err="1"/>
              <a:t>df.drop_duplicates</a:t>
            </a:r>
            <a:r>
              <a:rPr lang="en-US" dirty="0"/>
              <a:t>(</a:t>
            </a:r>
            <a:r>
              <a:rPr lang="en-US" dirty="0" err="1"/>
              <a:t>inplace</a:t>
            </a:r>
            <a:r>
              <a:rPr lang="en-US" dirty="0"/>
              <a:t>=True) </a:t>
            </a:r>
            <a:endParaRPr lang="en-US" dirty="0">
              <a:effectLst/>
            </a:endParaRPr>
          </a:p>
          <a:p>
            <a:endParaRPr lang="en-US" dirty="0"/>
          </a:p>
          <a:p>
            <a:r>
              <a:rPr lang="en-US" dirty="0"/>
              <a:t>Another important argument for </a:t>
            </a:r>
            <a:r>
              <a:rPr lang="en-US" dirty="0" err="1"/>
              <a:t>drop_duplicates</a:t>
            </a:r>
            <a:r>
              <a:rPr lang="en-US" dirty="0"/>
              <a:t>() is </a:t>
            </a:r>
            <a:r>
              <a:rPr lang="en-US" b="1" dirty="0"/>
              <a:t>keep</a:t>
            </a:r>
          </a:p>
          <a:p>
            <a:r>
              <a:rPr lang="en-US" dirty="0"/>
              <a:t>which has three possible options:</a:t>
            </a:r>
          </a:p>
          <a:p>
            <a:pPr lvl="1"/>
            <a:r>
              <a:rPr lang="en-US" b="1" dirty="0"/>
              <a:t>first</a:t>
            </a:r>
            <a:r>
              <a:rPr lang="en-US" dirty="0"/>
              <a:t>: (default) Drop duplicates except for the first occurrence.</a:t>
            </a:r>
          </a:p>
          <a:p>
            <a:pPr lvl="1"/>
            <a:r>
              <a:rPr lang="en-US" b="1" dirty="0"/>
              <a:t>last</a:t>
            </a:r>
            <a:r>
              <a:rPr lang="en-US" dirty="0"/>
              <a:t>: Drop duplicates except for the last occurrence.</a:t>
            </a:r>
          </a:p>
          <a:p>
            <a:pPr lvl="1"/>
            <a:r>
              <a:rPr lang="en-US" b="1" dirty="0"/>
              <a:t>False</a:t>
            </a:r>
            <a:r>
              <a:rPr lang="en-US" dirty="0"/>
              <a:t>: Drop all duplicates.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457200"/>
            <a:r>
              <a:rPr lang="en-US" dirty="0"/>
              <a:t>we didn't define the </a:t>
            </a:r>
            <a:r>
              <a:rPr lang="en-US" b="1" dirty="0"/>
              <a:t>keep</a:t>
            </a:r>
            <a:r>
              <a:rPr lang="en-US" dirty="0"/>
              <a:t> argument in the previous example it was defaulted to first.</a:t>
            </a:r>
          </a:p>
          <a:p>
            <a:pPr marL="514350" indent="-457200"/>
            <a:r>
              <a:rPr lang="en-US" dirty="0"/>
              <a:t>This means that if two rows are the same pandas will drop the second row and keep the first row. Using last has the opposite effect: the first row is dropped.</a:t>
            </a:r>
          </a:p>
          <a:p>
            <a:pPr marL="514350" indent="-457200"/>
            <a:r>
              <a:rPr lang="en-US" dirty="0"/>
              <a:t>keep, on the other hand, will </a:t>
            </a:r>
            <a:r>
              <a:rPr lang="en-US" b="1" dirty="0"/>
              <a:t>drop all duplicates</a:t>
            </a:r>
            <a:r>
              <a:rPr lang="en-US" dirty="0"/>
              <a:t>. </a:t>
            </a:r>
          </a:p>
          <a:p>
            <a:pPr marL="514350" indent="-457200"/>
            <a:r>
              <a:rPr lang="en-US" dirty="0"/>
              <a:t>If two rows are the same then both will be dropped.</a:t>
            </a:r>
          </a:p>
          <a:p>
            <a:pPr marL="514350" indent="-457200"/>
            <a:endParaRPr lang="en-US" dirty="0"/>
          </a:p>
          <a:p>
            <a:pPr marL="514350" indent="-457200"/>
            <a:endParaRPr lang="en-US" dirty="0"/>
          </a:p>
          <a:p>
            <a:pPr marL="0" indent="0">
              <a:buNone/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08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Column cleanup</a:t>
            </a:r>
            <a:br>
              <a:rPr lang="en-US" b="1" dirty="0"/>
            </a:b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&gt;&gt;&gt; </a:t>
            </a:r>
            <a:r>
              <a:rPr lang="en-US" dirty="0" err="1"/>
              <a:t>df</a:t>
            </a:r>
            <a:r>
              <a:rPr lang="en-US" dirty="0"/>
              <a:t>=</a:t>
            </a:r>
            <a:r>
              <a:rPr lang="en-US" dirty="0" err="1"/>
              <a:t>pd.read_csv</a:t>
            </a:r>
            <a:r>
              <a:rPr lang="en-US" dirty="0"/>
              <a:t>("e1.csv")</a:t>
            </a:r>
          </a:p>
          <a:p>
            <a:r>
              <a:rPr lang="en-US" dirty="0"/>
              <a:t>&gt;&gt;&gt; </a:t>
            </a:r>
            <a:r>
              <a:rPr lang="en-US" dirty="0" err="1"/>
              <a:t>df.columns</a:t>
            </a:r>
            <a:endParaRPr lang="en-US" dirty="0"/>
          </a:p>
          <a:p>
            <a:r>
              <a:rPr lang="en-US" dirty="0"/>
              <a:t>Index(['ID', 'NAME', 'DEPT', 'COST'], </a:t>
            </a:r>
            <a:r>
              <a:rPr lang="en-US" dirty="0" err="1"/>
              <a:t>dtype</a:t>
            </a:r>
            <a:r>
              <a:rPr lang="en-US" dirty="0"/>
              <a:t>='object')</a:t>
            </a:r>
          </a:p>
          <a:p>
            <a:r>
              <a:rPr lang="en-US" dirty="0"/>
              <a:t>&gt;&gt;&gt;</a:t>
            </a:r>
          </a:p>
          <a:p>
            <a:r>
              <a:rPr lang="en-US" dirty="0"/>
              <a:t>&gt;&gt;&gt; </a:t>
            </a:r>
            <a:r>
              <a:rPr lang="en-US" b="1" dirty="0" err="1"/>
              <a:t>df.rename</a:t>
            </a:r>
            <a:r>
              <a:rPr lang="en-US" b="1" dirty="0"/>
              <a:t> </a:t>
            </a:r>
            <a:r>
              <a:rPr lang="en-US" dirty="0"/>
              <a:t>(columns={</a:t>
            </a:r>
          </a:p>
          <a:p>
            <a:r>
              <a:rPr lang="en-US" dirty="0"/>
              <a:t>... 'ID':'NEWID',</a:t>
            </a:r>
          </a:p>
          <a:p>
            <a:r>
              <a:rPr lang="en-US" dirty="0"/>
              <a:t>... 'DEPT':'NEWDEPT'</a:t>
            </a:r>
          </a:p>
          <a:p>
            <a:r>
              <a:rPr lang="en-US" dirty="0"/>
              <a:t>... },</a:t>
            </a:r>
            <a:r>
              <a:rPr lang="en-US" b="1" dirty="0" err="1"/>
              <a:t>inplace</a:t>
            </a:r>
            <a:r>
              <a:rPr lang="en-US" b="1" dirty="0"/>
              <a:t>=True</a:t>
            </a:r>
            <a:r>
              <a:rPr lang="en-US" dirty="0"/>
              <a:t>)</a:t>
            </a:r>
          </a:p>
          <a:p>
            <a:r>
              <a:rPr lang="en-US" dirty="0"/>
              <a:t>&gt;&gt;&gt;</a:t>
            </a:r>
          </a:p>
          <a:p>
            <a:r>
              <a:rPr lang="en-US" dirty="0"/>
              <a:t>&gt;&gt;&gt; </a:t>
            </a:r>
            <a:r>
              <a:rPr lang="en-US" b="1" dirty="0" err="1"/>
              <a:t>df.columns</a:t>
            </a:r>
            <a:endParaRPr lang="en-US" b="1" dirty="0"/>
          </a:p>
          <a:p>
            <a:r>
              <a:rPr lang="en-US" dirty="0"/>
              <a:t>Index(['</a:t>
            </a:r>
            <a:r>
              <a:rPr lang="en-US" b="1" dirty="0"/>
              <a:t>NEWID</a:t>
            </a:r>
            <a:r>
              <a:rPr lang="en-US" dirty="0"/>
              <a:t>', 'NAME', </a:t>
            </a:r>
            <a:r>
              <a:rPr lang="en-US" b="1" dirty="0"/>
              <a:t>'NEWDEPT</a:t>
            </a:r>
            <a:r>
              <a:rPr lang="en-US" dirty="0"/>
              <a:t>', 'COST'], </a:t>
            </a:r>
            <a:r>
              <a:rPr lang="en-US" dirty="0" err="1"/>
              <a:t>dtype</a:t>
            </a:r>
            <a:r>
              <a:rPr lang="en-US" dirty="0"/>
              <a:t>='object')</a:t>
            </a:r>
          </a:p>
          <a:p>
            <a:r>
              <a:rPr lang="en-US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681934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&gt;&gt;&gt; [</a:t>
            </a:r>
            <a:r>
              <a:rPr lang="en-US" dirty="0" err="1"/>
              <a:t>v.lower</a:t>
            </a:r>
            <a:r>
              <a:rPr lang="en-US" dirty="0"/>
              <a:t>() for v in </a:t>
            </a:r>
            <a:r>
              <a:rPr lang="en-US" dirty="0" err="1"/>
              <a:t>df.columns</a:t>
            </a:r>
            <a:r>
              <a:rPr lang="en-US" dirty="0"/>
              <a:t>]</a:t>
            </a:r>
          </a:p>
          <a:p>
            <a:r>
              <a:rPr lang="en-US" dirty="0"/>
              <a:t>['</a:t>
            </a:r>
            <a:r>
              <a:rPr lang="en-US" dirty="0" err="1"/>
              <a:t>newid</a:t>
            </a:r>
            <a:r>
              <a:rPr lang="en-US" dirty="0"/>
              <a:t>', 'name', '</a:t>
            </a:r>
            <a:r>
              <a:rPr lang="en-US" dirty="0" err="1"/>
              <a:t>newdept</a:t>
            </a:r>
            <a:r>
              <a:rPr lang="en-US" dirty="0"/>
              <a:t>', 'cost']</a:t>
            </a:r>
          </a:p>
          <a:p>
            <a:r>
              <a:rPr lang="en-US" dirty="0"/>
              <a:t>&gt;&gt;&gt; [</a:t>
            </a:r>
            <a:r>
              <a:rPr lang="en-US" dirty="0" err="1"/>
              <a:t>v.upper</a:t>
            </a:r>
            <a:r>
              <a:rPr lang="en-US" dirty="0"/>
              <a:t>() for v in </a:t>
            </a:r>
            <a:r>
              <a:rPr lang="en-US" dirty="0" err="1"/>
              <a:t>df.columns</a:t>
            </a:r>
            <a:r>
              <a:rPr lang="en-US" dirty="0"/>
              <a:t>]</a:t>
            </a:r>
          </a:p>
          <a:p>
            <a:r>
              <a:rPr lang="en-US" dirty="0"/>
              <a:t>['NEWID', 'NAME', 'NEWDEPT', 'COST']</a:t>
            </a:r>
          </a:p>
          <a:p>
            <a:r>
              <a:rPr lang="en-US" dirty="0"/>
              <a:t>&gt;&gt;&gt; [</a:t>
            </a:r>
            <a:r>
              <a:rPr lang="en-US" dirty="0" err="1"/>
              <a:t>v.title</a:t>
            </a:r>
            <a:r>
              <a:rPr lang="en-US" dirty="0"/>
              <a:t>() for v in </a:t>
            </a:r>
            <a:r>
              <a:rPr lang="en-US" dirty="0" err="1"/>
              <a:t>df.columns</a:t>
            </a:r>
            <a:r>
              <a:rPr lang="en-US" dirty="0"/>
              <a:t>]</a:t>
            </a:r>
          </a:p>
          <a:p>
            <a:r>
              <a:rPr lang="en-US" dirty="0"/>
              <a:t>['</a:t>
            </a:r>
            <a:r>
              <a:rPr lang="en-US" dirty="0" err="1"/>
              <a:t>Newid</a:t>
            </a:r>
            <a:r>
              <a:rPr lang="en-US" dirty="0"/>
              <a:t>', 'Name', '</a:t>
            </a:r>
            <a:r>
              <a:rPr lang="en-US" dirty="0" err="1"/>
              <a:t>Newdept</a:t>
            </a:r>
            <a:r>
              <a:rPr lang="en-US" dirty="0"/>
              <a:t>', 'Cost']</a:t>
            </a:r>
          </a:p>
          <a:p>
            <a:r>
              <a:rPr lang="en-US" dirty="0"/>
              <a:t>&gt;&gt;&gt;</a:t>
            </a:r>
          </a:p>
          <a:p>
            <a:r>
              <a:rPr lang="en-US" dirty="0"/>
              <a:t>&gt;&gt;&gt; </a:t>
            </a:r>
            <a:r>
              <a:rPr lang="en-US" dirty="0" err="1"/>
              <a:t>df.columns</a:t>
            </a:r>
            <a:r>
              <a:rPr lang="en-US" dirty="0"/>
              <a:t>=[</a:t>
            </a:r>
            <a:r>
              <a:rPr lang="en-US" dirty="0" err="1"/>
              <a:t>v.title</a:t>
            </a:r>
            <a:r>
              <a:rPr lang="en-US" dirty="0"/>
              <a:t>() for v in </a:t>
            </a:r>
            <a:r>
              <a:rPr lang="en-US" dirty="0" err="1"/>
              <a:t>df.columns</a:t>
            </a:r>
            <a:r>
              <a:rPr lang="en-US" dirty="0"/>
              <a:t>]</a:t>
            </a:r>
          </a:p>
          <a:p>
            <a:r>
              <a:rPr lang="en-US" dirty="0"/>
              <a:t>&gt;&gt;&gt; </a:t>
            </a:r>
            <a:r>
              <a:rPr lang="en-US" dirty="0" err="1"/>
              <a:t>df.columns</a:t>
            </a:r>
            <a:endParaRPr lang="en-US" dirty="0"/>
          </a:p>
          <a:p>
            <a:r>
              <a:rPr lang="en-US" dirty="0"/>
              <a:t>Index(['</a:t>
            </a:r>
            <a:r>
              <a:rPr lang="en-US" dirty="0" err="1"/>
              <a:t>Newid</a:t>
            </a:r>
            <a:r>
              <a:rPr lang="en-US" dirty="0"/>
              <a:t>', 'Name', '</a:t>
            </a:r>
            <a:r>
              <a:rPr lang="en-US" dirty="0" err="1"/>
              <a:t>Newdept</a:t>
            </a:r>
            <a:r>
              <a:rPr lang="en-US" dirty="0"/>
              <a:t>', 'Cost'], </a:t>
            </a:r>
            <a:r>
              <a:rPr lang="en-US" dirty="0" err="1"/>
              <a:t>dtype</a:t>
            </a:r>
            <a:r>
              <a:rPr lang="en-US" dirty="0"/>
              <a:t>='object')</a:t>
            </a:r>
          </a:p>
          <a:p>
            <a:r>
              <a:rPr lang="en-US" dirty="0"/>
              <a:t>&gt;&gt;&gt;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412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How to work with missing values</a:t>
            </a:r>
            <a:br>
              <a:rPr lang="en-US" b="1" dirty="0"/>
            </a:b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There are two options in dealing with nulls:</a:t>
            </a:r>
          </a:p>
          <a:p>
            <a:pPr lvl="1"/>
            <a:r>
              <a:rPr lang="en-US" dirty="0"/>
              <a:t>Get rid of rows or columns with nulls</a:t>
            </a:r>
          </a:p>
          <a:p>
            <a:pPr lvl="1"/>
            <a:r>
              <a:rPr lang="en-US" dirty="0"/>
              <a:t>Replace nulls with non-null values, a technique known as </a:t>
            </a:r>
            <a:r>
              <a:rPr lang="en-US" b="1" dirty="0"/>
              <a:t>imputation.</a:t>
            </a:r>
          </a:p>
          <a:p>
            <a:pPr marL="457200" lvl="1" indent="0">
              <a:buNone/>
            </a:pPr>
            <a:endParaRPr lang="en-US" b="1" dirty="0"/>
          </a:p>
          <a:p>
            <a:pPr marL="57150" indent="0">
              <a:buNone/>
            </a:pPr>
            <a:r>
              <a:rPr lang="en-US" dirty="0"/>
              <a:t>&gt;&gt;&gt; </a:t>
            </a:r>
            <a:r>
              <a:rPr lang="en-US" dirty="0" err="1"/>
              <a:t>pd.read_csv</a:t>
            </a:r>
            <a:r>
              <a:rPr lang="en-US" dirty="0"/>
              <a:t>("t1.csv")</a:t>
            </a:r>
          </a:p>
          <a:p>
            <a:pPr marL="57150" indent="0">
              <a:buNone/>
            </a:pPr>
            <a:r>
              <a:rPr lang="en-US" dirty="0"/>
              <a:t>   101    ram  sales  1000</a:t>
            </a:r>
          </a:p>
          <a:p>
            <a:pPr marL="57150" indent="0">
              <a:buNone/>
            </a:pPr>
            <a:r>
              <a:rPr lang="en-US" dirty="0"/>
              <a:t>0  102  </a:t>
            </a:r>
            <a:r>
              <a:rPr lang="en-US" dirty="0" err="1"/>
              <a:t>kumar</a:t>
            </a:r>
            <a:r>
              <a:rPr lang="en-US" dirty="0"/>
              <a:t>    </a:t>
            </a:r>
            <a:r>
              <a:rPr lang="en-US" dirty="0" err="1">
                <a:solidFill>
                  <a:srgbClr val="FF0000"/>
                </a:solidFill>
              </a:rPr>
              <a:t>NaN</a:t>
            </a:r>
            <a:r>
              <a:rPr lang="en-US" dirty="0"/>
              <a:t>  2000</a:t>
            </a:r>
          </a:p>
          <a:p>
            <a:pPr marL="57150" indent="0">
              <a:buNone/>
            </a:pPr>
            <a:r>
              <a:rPr lang="en-US" dirty="0"/>
              <a:t>&gt;&gt;&gt;</a:t>
            </a:r>
          </a:p>
          <a:p>
            <a:pPr marL="57150" indent="0">
              <a:buNone/>
            </a:pPr>
            <a:r>
              <a:rPr lang="en-US" dirty="0"/>
              <a:t>&gt;&gt;&gt; f=</a:t>
            </a:r>
            <a:r>
              <a:rPr lang="en-US" dirty="0" err="1"/>
              <a:t>pd.read_csv</a:t>
            </a:r>
            <a:r>
              <a:rPr lang="en-US" dirty="0"/>
              <a:t>("t1.csv")</a:t>
            </a:r>
          </a:p>
          <a:p>
            <a:pPr marL="57150" indent="0">
              <a:buNone/>
            </a:pPr>
            <a:r>
              <a:rPr lang="en-US" dirty="0"/>
              <a:t>&gt;&gt;&gt; </a:t>
            </a:r>
            <a:r>
              <a:rPr lang="en-US" dirty="0" err="1"/>
              <a:t>f.isnull</a:t>
            </a:r>
            <a:r>
              <a:rPr lang="en-US" dirty="0"/>
              <a:t>()</a:t>
            </a:r>
          </a:p>
          <a:p>
            <a:pPr marL="57150" indent="0">
              <a:buNone/>
            </a:pPr>
            <a:r>
              <a:rPr lang="en-US" dirty="0"/>
              <a:t>     101    ram  sales   1000</a:t>
            </a:r>
          </a:p>
          <a:p>
            <a:pPr marL="57150" indent="0">
              <a:buNone/>
            </a:pPr>
            <a:r>
              <a:rPr lang="en-US" dirty="0"/>
              <a:t> 0  False  </a:t>
            </a:r>
            <a:r>
              <a:rPr lang="en-US" dirty="0" err="1"/>
              <a:t>False</a:t>
            </a:r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True</a:t>
            </a:r>
            <a:r>
              <a:rPr lang="en-US" dirty="0"/>
              <a:t>  False</a:t>
            </a:r>
          </a:p>
          <a:p>
            <a:pPr marL="5715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63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>
            <a:noAutofit/>
          </a:bodyPr>
          <a:lstStyle/>
          <a:p>
            <a:r>
              <a:rPr lang="en-US" sz="1600" dirty="0"/>
              <a:t>To count the number of nulls in each column we use an aggregate function for summing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2400" dirty="0"/>
              <a:t>&gt;&gt;&gt; f=</a:t>
            </a:r>
            <a:r>
              <a:rPr lang="en-US" sz="2400" dirty="0" err="1"/>
              <a:t>pd.read_csv</a:t>
            </a:r>
            <a:r>
              <a:rPr lang="en-US" sz="2400" dirty="0"/>
              <a:t>("t1.csv")</a:t>
            </a:r>
          </a:p>
          <a:p>
            <a:pPr marL="0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f.isnull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     101    ram  sales   1000</a:t>
            </a:r>
          </a:p>
          <a:p>
            <a:pPr marL="0" indent="0">
              <a:buNone/>
            </a:pPr>
            <a:r>
              <a:rPr lang="en-US" sz="2400" dirty="0"/>
              <a:t>0  False  </a:t>
            </a:r>
            <a:r>
              <a:rPr lang="en-US" sz="2400" dirty="0" err="1"/>
              <a:t>False</a:t>
            </a:r>
            <a:r>
              <a:rPr lang="en-US" sz="2400" dirty="0"/>
              <a:t>   True  False</a:t>
            </a:r>
          </a:p>
          <a:p>
            <a:pPr marL="0" indent="0">
              <a:buNone/>
            </a:pPr>
            <a:r>
              <a:rPr lang="en-US" sz="2400" dirty="0"/>
              <a:t>&gt;&gt;&gt;</a:t>
            </a:r>
          </a:p>
          <a:p>
            <a:pPr marL="0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f.isnull</a:t>
            </a:r>
            <a:r>
              <a:rPr lang="en-US" sz="2400" dirty="0"/>
              <a:t>().sum()</a:t>
            </a:r>
          </a:p>
          <a:p>
            <a:pPr marL="0" indent="0">
              <a:buNone/>
            </a:pPr>
            <a:r>
              <a:rPr lang="en-US" sz="2400" dirty="0"/>
              <a:t>101      0</a:t>
            </a:r>
          </a:p>
          <a:p>
            <a:pPr marL="0" indent="0">
              <a:buNone/>
            </a:pPr>
            <a:r>
              <a:rPr lang="en-US" sz="2400" dirty="0"/>
              <a:t>ram      0</a:t>
            </a:r>
          </a:p>
          <a:p>
            <a:pPr marL="0" indent="0">
              <a:buNone/>
            </a:pPr>
            <a:r>
              <a:rPr lang="en-US" sz="2400" dirty="0"/>
              <a:t>sales    1</a:t>
            </a:r>
          </a:p>
          <a:p>
            <a:pPr marL="0" indent="0">
              <a:buNone/>
            </a:pPr>
            <a:r>
              <a:rPr lang="en-US" sz="2400" dirty="0"/>
              <a:t>1000     0</a:t>
            </a:r>
          </a:p>
          <a:p>
            <a:pPr marL="0" indent="0">
              <a:buNone/>
            </a:pPr>
            <a:r>
              <a:rPr lang="en-US" sz="2400" dirty="0" err="1"/>
              <a:t>dtype</a:t>
            </a:r>
            <a:r>
              <a:rPr lang="en-US" sz="2400" dirty="0"/>
              <a:t>: int64</a:t>
            </a:r>
          </a:p>
          <a:p>
            <a:pPr marL="0" indent="0">
              <a:buNone/>
            </a:pPr>
            <a:r>
              <a:rPr lang="en-US" sz="2400" dirty="0"/>
              <a:t>&gt;&gt;&gt;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4724400" y="19050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&gt;&gt;&gt; f=</a:t>
            </a:r>
            <a:r>
              <a:rPr lang="en-US" dirty="0" err="1"/>
              <a:t>pd.read_csv</a:t>
            </a:r>
            <a:r>
              <a:rPr lang="en-US" dirty="0"/>
              <a:t>("e1.csv")</a:t>
            </a:r>
          </a:p>
          <a:p>
            <a:r>
              <a:rPr lang="en-US" dirty="0"/>
              <a:t>&gt;&gt;&gt; </a:t>
            </a:r>
            <a:r>
              <a:rPr lang="en-US" dirty="0" err="1"/>
              <a:t>f.isnull</a:t>
            </a:r>
            <a:r>
              <a:rPr lang="en-US" dirty="0"/>
              <a:t>().sum()</a:t>
            </a:r>
          </a:p>
          <a:p>
            <a:r>
              <a:rPr lang="en-US" dirty="0"/>
              <a:t>ID      0</a:t>
            </a:r>
          </a:p>
          <a:p>
            <a:r>
              <a:rPr lang="en-US" dirty="0"/>
              <a:t>NAME    0</a:t>
            </a:r>
          </a:p>
          <a:p>
            <a:r>
              <a:rPr lang="en-US" dirty="0"/>
              <a:t>DEPT    0</a:t>
            </a:r>
          </a:p>
          <a:p>
            <a:r>
              <a:rPr lang="en-US" dirty="0"/>
              <a:t>COST    0</a:t>
            </a:r>
          </a:p>
          <a:p>
            <a:r>
              <a:rPr lang="en-US" dirty="0" err="1"/>
              <a:t>dtype</a:t>
            </a:r>
            <a:r>
              <a:rPr lang="en-US" dirty="0"/>
              <a:t>: int64</a:t>
            </a:r>
          </a:p>
          <a:p>
            <a:r>
              <a:rPr lang="en-US" dirty="0"/>
              <a:t>&gt;&gt;&gt;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36806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&gt;&gt;&gt; </a:t>
            </a:r>
            <a:r>
              <a:rPr lang="en-US" dirty="0" err="1"/>
              <a:t>f.head</a:t>
            </a:r>
            <a:r>
              <a:rPr lang="en-US" dirty="0"/>
              <a:t>()</a:t>
            </a:r>
          </a:p>
          <a:p>
            <a:r>
              <a:rPr lang="en-US" dirty="0"/>
              <a:t>    ID   NAME   DEPT  COST</a:t>
            </a:r>
          </a:p>
          <a:p>
            <a:r>
              <a:rPr lang="en-US" dirty="0"/>
              <a:t>0  101   </a:t>
            </a:r>
            <a:r>
              <a:rPr lang="en-US" dirty="0" err="1"/>
              <a:t>arun</a:t>
            </a:r>
            <a:r>
              <a:rPr lang="en-US" dirty="0"/>
              <a:t>  sales  1000</a:t>
            </a:r>
          </a:p>
          <a:p>
            <a:r>
              <a:rPr lang="en-US" dirty="0"/>
              <a:t>1  102  </a:t>
            </a:r>
            <a:r>
              <a:rPr lang="en-US" dirty="0" err="1"/>
              <a:t>vijay</a:t>
            </a:r>
            <a:r>
              <a:rPr lang="en-US" dirty="0"/>
              <a:t>   prod  2000</a:t>
            </a:r>
          </a:p>
          <a:p>
            <a:r>
              <a:rPr lang="en-US" dirty="0"/>
              <a:t>2  103    </a:t>
            </a:r>
            <a:r>
              <a:rPr lang="en-US" dirty="0" err="1"/>
              <a:t>anu</a:t>
            </a:r>
            <a:r>
              <a:rPr lang="en-US" dirty="0"/>
              <a:t>     HR  3000</a:t>
            </a:r>
          </a:p>
          <a:p>
            <a:r>
              <a:rPr lang="en-US" dirty="0"/>
              <a:t>3  104   </a:t>
            </a:r>
            <a:r>
              <a:rPr lang="en-US" dirty="0" err="1"/>
              <a:t>paul</a:t>
            </a:r>
            <a:r>
              <a:rPr lang="en-US" dirty="0"/>
              <a:t>  sales  4000</a:t>
            </a:r>
          </a:p>
          <a:p>
            <a:r>
              <a:rPr lang="en-US" dirty="0"/>
              <a:t>4  105  </a:t>
            </a:r>
            <a:r>
              <a:rPr lang="en-US" dirty="0" err="1"/>
              <a:t>theeb</a:t>
            </a:r>
            <a:r>
              <a:rPr lang="en-US" dirty="0"/>
              <a:t>   prod  5000</a:t>
            </a:r>
          </a:p>
          <a:p>
            <a:r>
              <a:rPr lang="en-US" dirty="0"/>
              <a:t>&gt;&gt;&gt;</a:t>
            </a:r>
          </a:p>
          <a:p>
            <a:r>
              <a:rPr lang="en-US" dirty="0"/>
              <a:t>&gt;&gt;&gt; </a:t>
            </a:r>
            <a:r>
              <a:rPr lang="en-US" dirty="0" err="1"/>
              <a:t>fh</a:t>
            </a:r>
            <a:r>
              <a:rPr lang="en-US" dirty="0"/>
              <a:t>=</a:t>
            </a:r>
            <a:r>
              <a:rPr lang="en-US" dirty="0" err="1"/>
              <a:t>f.head</a:t>
            </a:r>
            <a:r>
              <a:rPr lang="en-US" dirty="0"/>
              <a:t>()</a:t>
            </a:r>
          </a:p>
          <a:p>
            <a:r>
              <a:rPr lang="en-US" b="1" dirty="0"/>
              <a:t>&gt;&gt;&gt; </a:t>
            </a:r>
            <a:r>
              <a:rPr lang="en-US" b="1" dirty="0" err="1"/>
              <a:t>fh.mean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dirty="0"/>
              <a:t>ID       103.0</a:t>
            </a:r>
          </a:p>
          <a:p>
            <a:pPr marL="0" indent="0">
              <a:buNone/>
            </a:pPr>
            <a:r>
              <a:rPr lang="en-US" dirty="0"/>
              <a:t>COST    3000.0</a:t>
            </a:r>
          </a:p>
          <a:p>
            <a:pPr marL="0" indent="0">
              <a:buNone/>
            </a:pPr>
            <a:r>
              <a:rPr lang="en-US" dirty="0" err="1"/>
              <a:t>dtype</a:t>
            </a:r>
            <a:r>
              <a:rPr lang="en-US" dirty="0"/>
              <a:t>: float64</a:t>
            </a:r>
          </a:p>
          <a:p>
            <a:pPr marL="0" indent="0">
              <a:buNone/>
            </a:pPr>
            <a:r>
              <a:rPr lang="en-US" dirty="0"/>
              <a:t>&gt;&gt;&gt; r=</a:t>
            </a:r>
            <a:r>
              <a:rPr lang="en-US" dirty="0" err="1"/>
              <a:t>fh.mean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&gt;&gt;&gt; r</a:t>
            </a:r>
          </a:p>
          <a:p>
            <a:pPr marL="0" indent="0">
              <a:buNone/>
            </a:pPr>
            <a:r>
              <a:rPr lang="en-US" dirty="0"/>
              <a:t>ID       103.0</a:t>
            </a:r>
          </a:p>
          <a:p>
            <a:pPr marL="0" indent="0">
              <a:buNone/>
            </a:pPr>
            <a:r>
              <a:rPr lang="en-US" dirty="0"/>
              <a:t>COST    3000.0</a:t>
            </a:r>
          </a:p>
          <a:p>
            <a:pPr marL="0" indent="0">
              <a:buNone/>
            </a:pPr>
            <a:r>
              <a:rPr lang="en-US" dirty="0" err="1"/>
              <a:t>dtype</a:t>
            </a:r>
            <a:r>
              <a:rPr lang="en-US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798259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Pandas First Steps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Install and import</a:t>
            </a:r>
          </a:p>
          <a:p>
            <a:pPr marL="0" indent="0">
              <a:buNone/>
            </a:pPr>
            <a:r>
              <a:rPr lang="en-US" dirty="0"/>
              <a:t>    pip install pandas</a:t>
            </a:r>
          </a:p>
          <a:p>
            <a:r>
              <a:rPr lang="en-US" b="1" dirty="0"/>
              <a:t>Core components of pandas</a:t>
            </a:r>
          </a:p>
          <a:p>
            <a:r>
              <a:rPr lang="en-US" dirty="0"/>
              <a:t>The primary two components of pandas are the </a:t>
            </a:r>
            <a:r>
              <a:rPr lang="en-US" b="1" dirty="0"/>
              <a:t>Series</a:t>
            </a:r>
            <a:r>
              <a:rPr lang="en-US" dirty="0"/>
              <a:t> and </a:t>
            </a:r>
            <a:r>
              <a:rPr lang="en-US" b="1" dirty="0"/>
              <a:t>DataFrame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77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Using describe() on an entire DataFrame we can get a summary of the distribution of continuous variables.</a:t>
            </a:r>
          </a:p>
          <a:p>
            <a:r>
              <a:rPr lang="en-US" dirty="0"/>
              <a:t>&gt;&gt;&gt; </a:t>
            </a:r>
            <a:r>
              <a:rPr lang="en-US" b="1" dirty="0" err="1"/>
              <a:t>fh.describe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dirty="0"/>
              <a:t>               ID        COST</a:t>
            </a:r>
          </a:p>
          <a:p>
            <a:pPr marL="0" indent="0">
              <a:buNone/>
            </a:pPr>
            <a:r>
              <a:rPr lang="en-US" dirty="0"/>
              <a:t>count    5.000000     5.00000</a:t>
            </a:r>
          </a:p>
          <a:p>
            <a:pPr marL="0" indent="0">
              <a:buNone/>
            </a:pPr>
            <a:r>
              <a:rPr lang="en-US" dirty="0"/>
              <a:t>mean   103.000000  3000.00000</a:t>
            </a:r>
          </a:p>
          <a:p>
            <a:pPr marL="0" indent="0">
              <a:buNone/>
            </a:pPr>
            <a:r>
              <a:rPr lang="en-US" dirty="0" err="1"/>
              <a:t>std</a:t>
            </a:r>
            <a:r>
              <a:rPr lang="en-US" dirty="0"/>
              <a:t>      1.581139  1581.13883</a:t>
            </a:r>
          </a:p>
          <a:p>
            <a:pPr marL="0" indent="0">
              <a:buNone/>
            </a:pPr>
            <a:r>
              <a:rPr lang="en-US" dirty="0"/>
              <a:t>min    101.000000  1000.00000</a:t>
            </a:r>
          </a:p>
          <a:p>
            <a:pPr marL="0" indent="0">
              <a:buNone/>
            </a:pPr>
            <a:r>
              <a:rPr lang="en-US" dirty="0"/>
              <a:t>25%    102.000000  2000.00000</a:t>
            </a:r>
          </a:p>
          <a:p>
            <a:pPr marL="0" indent="0">
              <a:buNone/>
            </a:pPr>
            <a:r>
              <a:rPr lang="en-US" dirty="0"/>
              <a:t>50%    103.000000  3000.00000</a:t>
            </a:r>
          </a:p>
          <a:p>
            <a:pPr marL="0" indent="0">
              <a:buNone/>
            </a:pPr>
            <a:r>
              <a:rPr lang="en-US" dirty="0"/>
              <a:t>75%    104.000000  4000.00000</a:t>
            </a:r>
          </a:p>
          <a:p>
            <a:pPr marL="0" indent="0">
              <a:buNone/>
            </a:pPr>
            <a:r>
              <a:rPr lang="en-US" dirty="0"/>
              <a:t>max    105.000000  5000.00000</a:t>
            </a:r>
          </a:p>
        </p:txBody>
      </p:sp>
    </p:spTree>
    <p:extLst>
      <p:ext uri="{BB962C8B-B14F-4D97-AF65-F5344CB8AC3E}">
        <p14:creationId xmlns:p14="http://schemas.microsoft.com/office/powerpoint/2010/main" val="3134434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/>
              <a:t>&gt;&gt;&gt; </a:t>
            </a:r>
            <a:r>
              <a:rPr lang="en-US" sz="1050" dirty="0" err="1"/>
              <a:t>df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    </a:t>
            </a:r>
            <a:r>
              <a:rPr lang="en-US" sz="1050" dirty="0" err="1"/>
              <a:t>Newid</a:t>
            </a:r>
            <a:r>
              <a:rPr lang="en-US" sz="1050" dirty="0"/>
              <a:t>       Name </a:t>
            </a:r>
            <a:r>
              <a:rPr lang="en-US" sz="1050" dirty="0" err="1"/>
              <a:t>Newdept</a:t>
            </a:r>
            <a:r>
              <a:rPr lang="en-US" sz="1050" dirty="0"/>
              <a:t>   Cost</a:t>
            </a:r>
          </a:p>
          <a:p>
            <a:pPr marL="0" indent="0">
              <a:buNone/>
            </a:pPr>
            <a:r>
              <a:rPr lang="en-US" sz="1050" dirty="0"/>
              <a:t>0     101       </a:t>
            </a:r>
            <a:r>
              <a:rPr lang="en-US" sz="1050" dirty="0" err="1"/>
              <a:t>arun</a:t>
            </a:r>
            <a:r>
              <a:rPr lang="en-US" sz="1050" dirty="0"/>
              <a:t>   sales   1000</a:t>
            </a:r>
          </a:p>
          <a:p>
            <a:pPr marL="0" indent="0">
              <a:buNone/>
            </a:pPr>
            <a:r>
              <a:rPr lang="en-US" sz="1050" dirty="0"/>
              <a:t>1     102      </a:t>
            </a:r>
            <a:r>
              <a:rPr lang="en-US" sz="1050" dirty="0" err="1"/>
              <a:t>vijay</a:t>
            </a:r>
            <a:r>
              <a:rPr lang="en-US" sz="1050" dirty="0"/>
              <a:t>    prod   2000</a:t>
            </a:r>
          </a:p>
          <a:p>
            <a:pPr marL="0" indent="0">
              <a:buNone/>
            </a:pPr>
            <a:r>
              <a:rPr lang="en-US" sz="1050" dirty="0"/>
              <a:t>2     103        </a:t>
            </a:r>
            <a:r>
              <a:rPr lang="en-US" sz="1050" dirty="0" err="1"/>
              <a:t>anu</a:t>
            </a:r>
            <a:r>
              <a:rPr lang="en-US" sz="1050" dirty="0"/>
              <a:t>      HR   3000</a:t>
            </a:r>
          </a:p>
          <a:p>
            <a:pPr marL="0" indent="0">
              <a:buNone/>
            </a:pPr>
            <a:r>
              <a:rPr lang="en-US" sz="1050" dirty="0"/>
              <a:t>3     104       </a:t>
            </a:r>
            <a:r>
              <a:rPr lang="en-US" sz="1050" dirty="0" err="1"/>
              <a:t>paul</a:t>
            </a:r>
            <a:r>
              <a:rPr lang="en-US" sz="1050" dirty="0"/>
              <a:t>   sales   4000</a:t>
            </a:r>
          </a:p>
          <a:p>
            <a:pPr marL="0" indent="0">
              <a:buNone/>
            </a:pPr>
            <a:r>
              <a:rPr lang="en-US" sz="1050" dirty="0"/>
              <a:t>4     105      </a:t>
            </a:r>
            <a:r>
              <a:rPr lang="en-US" sz="1050" dirty="0" err="1"/>
              <a:t>theeb</a:t>
            </a:r>
            <a:r>
              <a:rPr lang="en-US" sz="1050" dirty="0"/>
              <a:t>    prod   5000</a:t>
            </a:r>
          </a:p>
          <a:p>
            <a:pPr marL="0" indent="0">
              <a:buNone/>
            </a:pPr>
            <a:r>
              <a:rPr lang="en-US" sz="1050" dirty="0"/>
              <a:t>5     106     </a:t>
            </a:r>
            <a:r>
              <a:rPr lang="en-US" sz="1050" dirty="0" err="1"/>
              <a:t>geroge</a:t>
            </a:r>
            <a:r>
              <a:rPr lang="en-US" sz="1050" dirty="0"/>
              <a:t>   admin   6000</a:t>
            </a:r>
          </a:p>
          <a:p>
            <a:pPr marL="0" indent="0">
              <a:buNone/>
            </a:pPr>
            <a:r>
              <a:rPr lang="en-US" sz="1050" dirty="0"/>
              <a:t>6     107      </a:t>
            </a:r>
            <a:r>
              <a:rPr lang="en-US" sz="1050" dirty="0" err="1"/>
              <a:t>xerox</a:t>
            </a:r>
            <a:r>
              <a:rPr lang="en-US" sz="1050" dirty="0"/>
              <a:t>      QA   7000</a:t>
            </a:r>
          </a:p>
          <a:p>
            <a:pPr marL="0" indent="0">
              <a:buNone/>
            </a:pPr>
            <a:r>
              <a:rPr lang="en-US" sz="1050" dirty="0"/>
              <a:t>….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b="1" dirty="0"/>
              <a:t>&gt;&gt;&gt; </a:t>
            </a:r>
            <a:r>
              <a:rPr lang="en-US" sz="1050" b="1" dirty="0" err="1"/>
              <a:t>df</a:t>
            </a:r>
            <a:r>
              <a:rPr lang="en-US" sz="1050" b="1" dirty="0"/>
              <a:t>['</a:t>
            </a:r>
            <a:r>
              <a:rPr lang="en-US" sz="1050" b="1" dirty="0" err="1"/>
              <a:t>Newid</a:t>
            </a:r>
            <a:r>
              <a:rPr lang="en-US" sz="1050" b="1" dirty="0"/>
              <a:t>']</a:t>
            </a:r>
          </a:p>
          <a:p>
            <a:pPr marL="0" indent="0">
              <a:buNone/>
            </a:pPr>
            <a:r>
              <a:rPr lang="en-US" sz="1050" dirty="0"/>
              <a:t>0     101</a:t>
            </a:r>
          </a:p>
          <a:p>
            <a:pPr marL="0" indent="0">
              <a:buNone/>
            </a:pPr>
            <a:r>
              <a:rPr lang="en-US" sz="1050" dirty="0"/>
              <a:t>1     102</a:t>
            </a:r>
          </a:p>
          <a:p>
            <a:pPr marL="0" indent="0">
              <a:buNone/>
            </a:pPr>
            <a:r>
              <a:rPr lang="en-US" sz="1050" dirty="0"/>
              <a:t>2     103</a:t>
            </a:r>
          </a:p>
          <a:p>
            <a:pPr marL="0" indent="0">
              <a:buNone/>
            </a:pPr>
            <a:r>
              <a:rPr lang="en-US" sz="1050" dirty="0"/>
              <a:t>3     104</a:t>
            </a:r>
          </a:p>
          <a:p>
            <a:pPr marL="0" indent="0">
              <a:buNone/>
            </a:pPr>
            <a:r>
              <a:rPr lang="en-US" sz="1050" dirty="0"/>
              <a:t>4     105</a:t>
            </a:r>
          </a:p>
          <a:p>
            <a:pPr marL="0" indent="0">
              <a:buNone/>
            </a:pPr>
            <a:r>
              <a:rPr lang="en-US" sz="1050" dirty="0"/>
              <a:t>5     106</a:t>
            </a:r>
          </a:p>
          <a:p>
            <a:pPr marL="0" indent="0">
              <a:buNone/>
            </a:pPr>
            <a:r>
              <a:rPr lang="en-US" sz="1050" dirty="0"/>
              <a:t>6     107</a:t>
            </a:r>
          </a:p>
          <a:p>
            <a:pPr marL="0" indent="0">
              <a:buNone/>
            </a:pPr>
            <a:r>
              <a:rPr lang="en-US" sz="1050" dirty="0"/>
              <a:t>….</a:t>
            </a:r>
          </a:p>
          <a:p>
            <a:pPr marL="0" indent="0">
              <a:buNone/>
            </a:pPr>
            <a:r>
              <a:rPr lang="en-US" sz="1050" dirty="0"/>
              <a:t>Name: </a:t>
            </a:r>
            <a:r>
              <a:rPr lang="en-US" sz="1050" dirty="0" err="1"/>
              <a:t>Newid</a:t>
            </a:r>
            <a:r>
              <a:rPr lang="en-US" sz="1050" dirty="0"/>
              <a:t>, </a:t>
            </a:r>
            <a:r>
              <a:rPr lang="en-US" sz="1050" dirty="0" err="1"/>
              <a:t>dtype</a:t>
            </a:r>
            <a:r>
              <a:rPr lang="en-US" sz="1050" dirty="0"/>
              <a:t>: int64</a:t>
            </a:r>
          </a:p>
          <a:p>
            <a:pPr marL="0" indent="0">
              <a:buNone/>
            </a:pPr>
            <a:r>
              <a:rPr lang="en-US" sz="1050" dirty="0"/>
              <a:t>&gt;&gt;&gt;</a:t>
            </a:r>
          </a:p>
          <a:p>
            <a:pPr marL="0" indent="0">
              <a:buNone/>
            </a:pPr>
            <a:r>
              <a:rPr lang="en-US" sz="1050" b="1" dirty="0"/>
              <a:t>&gt;&gt;&gt; </a:t>
            </a:r>
            <a:r>
              <a:rPr lang="en-US" sz="1050" b="1" dirty="0" err="1"/>
              <a:t>df</a:t>
            </a:r>
            <a:r>
              <a:rPr lang="en-US" sz="1050" b="1" dirty="0"/>
              <a:t>['</a:t>
            </a:r>
            <a:r>
              <a:rPr lang="en-US" sz="1050" b="1" dirty="0" err="1"/>
              <a:t>Newid</a:t>
            </a:r>
            <a:r>
              <a:rPr lang="en-US" sz="1050" b="1" dirty="0"/>
              <a:t>'].describe()</a:t>
            </a:r>
          </a:p>
          <a:p>
            <a:pPr marL="0" indent="0">
              <a:buNone/>
            </a:pPr>
            <a:r>
              <a:rPr lang="en-US" sz="1050" dirty="0"/>
              <a:t>count     19.000000</a:t>
            </a:r>
          </a:p>
          <a:p>
            <a:pPr marL="0" indent="0">
              <a:buNone/>
            </a:pPr>
            <a:r>
              <a:rPr lang="en-US" sz="1050" dirty="0"/>
              <a:t>mean     110.000000</a:t>
            </a:r>
          </a:p>
          <a:p>
            <a:pPr marL="0" indent="0">
              <a:buNone/>
            </a:pPr>
            <a:r>
              <a:rPr lang="en-US" sz="1050" dirty="0" err="1"/>
              <a:t>std</a:t>
            </a:r>
            <a:r>
              <a:rPr lang="en-US" sz="1050" dirty="0"/>
              <a:t>        5.627314</a:t>
            </a:r>
          </a:p>
          <a:p>
            <a:pPr marL="0" indent="0">
              <a:buNone/>
            </a:pPr>
            <a:r>
              <a:rPr lang="en-US" sz="1050" dirty="0"/>
              <a:t>min      101.000000</a:t>
            </a:r>
          </a:p>
          <a:p>
            <a:pPr marL="0" indent="0">
              <a:buNone/>
            </a:pPr>
            <a:r>
              <a:rPr lang="en-US" sz="1050" dirty="0"/>
              <a:t>25%      105.500000</a:t>
            </a:r>
          </a:p>
          <a:p>
            <a:pPr marL="0" indent="0">
              <a:buNone/>
            </a:pPr>
            <a:r>
              <a:rPr lang="en-US" sz="1050" dirty="0"/>
              <a:t>50%      110.000000</a:t>
            </a:r>
          </a:p>
          <a:p>
            <a:pPr marL="0" indent="0">
              <a:buNone/>
            </a:pPr>
            <a:r>
              <a:rPr lang="en-US" sz="1050" dirty="0"/>
              <a:t>75%      114.500000</a:t>
            </a:r>
          </a:p>
          <a:p>
            <a:pPr marL="0" indent="0">
              <a:buNone/>
            </a:pPr>
            <a:r>
              <a:rPr lang="en-US" sz="1050" dirty="0"/>
              <a:t>max      119.000000</a:t>
            </a:r>
          </a:p>
          <a:p>
            <a:pPr marL="0" indent="0">
              <a:buNone/>
            </a:pPr>
            <a:r>
              <a:rPr lang="en-US" sz="1050" dirty="0"/>
              <a:t>Name: </a:t>
            </a:r>
            <a:r>
              <a:rPr lang="en-US" sz="1050" dirty="0" err="1"/>
              <a:t>Newid</a:t>
            </a:r>
            <a:r>
              <a:rPr lang="en-US" sz="1050" dirty="0"/>
              <a:t>, </a:t>
            </a:r>
            <a:r>
              <a:rPr lang="en-US" sz="1050" dirty="0" err="1"/>
              <a:t>dtype</a:t>
            </a:r>
            <a:r>
              <a:rPr lang="en-US" sz="1050" dirty="0"/>
              <a:t>: float64</a:t>
            </a:r>
          </a:p>
          <a:p>
            <a:pPr marL="0" indent="0">
              <a:buNone/>
            </a:pPr>
            <a:r>
              <a:rPr lang="en-US" sz="1050" dirty="0"/>
              <a:t>&gt;&gt;&gt;</a:t>
            </a:r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65863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value_counts</a:t>
            </a:r>
            <a:r>
              <a:rPr lang="en-US" b="1" dirty="0"/>
              <a:t>()</a:t>
            </a:r>
            <a:r>
              <a:rPr lang="en-US" dirty="0"/>
              <a:t> can tell us the frequency of all values in a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&gt;&gt;&gt; </a:t>
            </a:r>
            <a:r>
              <a:rPr lang="en-US" b="1" dirty="0" err="1"/>
              <a:t>df</a:t>
            </a:r>
            <a:r>
              <a:rPr lang="en-US" b="1" dirty="0"/>
              <a:t>['</a:t>
            </a:r>
            <a:r>
              <a:rPr lang="en-US" b="1" dirty="0" err="1"/>
              <a:t>Newdept</a:t>
            </a:r>
            <a:r>
              <a:rPr lang="en-US" b="1" dirty="0"/>
              <a:t>'].</a:t>
            </a:r>
            <a:r>
              <a:rPr lang="en-US" b="1" dirty="0" err="1"/>
              <a:t>value_counts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dirty="0"/>
              <a:t>prod     5</a:t>
            </a:r>
          </a:p>
          <a:p>
            <a:pPr marL="0" indent="0">
              <a:buNone/>
            </a:pPr>
            <a:r>
              <a:rPr lang="en-US" dirty="0"/>
              <a:t>sales    4</a:t>
            </a:r>
          </a:p>
          <a:p>
            <a:pPr marL="0" indent="0">
              <a:buNone/>
            </a:pPr>
            <a:r>
              <a:rPr lang="en-US" dirty="0"/>
              <a:t>QA       3</a:t>
            </a:r>
          </a:p>
          <a:p>
            <a:pPr marL="0" indent="0">
              <a:buNone/>
            </a:pPr>
            <a:r>
              <a:rPr lang="en-US" dirty="0"/>
              <a:t>admin    3</a:t>
            </a:r>
          </a:p>
          <a:p>
            <a:pPr marL="0" indent="0">
              <a:buNone/>
            </a:pPr>
            <a:r>
              <a:rPr lang="en-US" dirty="0"/>
              <a:t>DBA      2</a:t>
            </a:r>
          </a:p>
          <a:p>
            <a:pPr marL="0" indent="0">
              <a:buNone/>
            </a:pPr>
            <a:r>
              <a:rPr lang="en-US" dirty="0"/>
              <a:t>HR       2</a:t>
            </a:r>
          </a:p>
          <a:p>
            <a:pPr marL="0" indent="0">
              <a:buNone/>
            </a:pPr>
            <a:r>
              <a:rPr lang="en-US" dirty="0"/>
              <a:t>Name: </a:t>
            </a:r>
            <a:r>
              <a:rPr lang="en-US" dirty="0" err="1"/>
              <a:t>Newdept</a:t>
            </a:r>
            <a:r>
              <a:rPr lang="en-US" dirty="0"/>
              <a:t>, </a:t>
            </a:r>
            <a:r>
              <a:rPr lang="en-US" dirty="0" err="1"/>
              <a:t>dtype</a:t>
            </a:r>
            <a:r>
              <a:rPr lang="en-US" dirty="0"/>
              <a:t>: int64</a:t>
            </a:r>
          </a:p>
          <a:p>
            <a:pPr marL="0" indent="0">
              <a:buNone/>
            </a:pPr>
            <a:r>
              <a:rPr lang="en-US" dirty="0"/>
              <a:t>&gt;&gt;&gt;</a:t>
            </a:r>
          </a:p>
          <a:p>
            <a:pPr marL="0" indent="0">
              <a:buNone/>
            </a:pPr>
            <a:r>
              <a:rPr lang="en-US" b="1" dirty="0"/>
              <a:t>&gt;&gt;&gt; </a:t>
            </a:r>
            <a:r>
              <a:rPr lang="en-US" b="1" dirty="0" err="1"/>
              <a:t>df</a:t>
            </a:r>
            <a:r>
              <a:rPr lang="en-US" b="1" dirty="0"/>
              <a:t>['</a:t>
            </a:r>
            <a:r>
              <a:rPr lang="en-US" b="1" dirty="0" err="1"/>
              <a:t>Newdept</a:t>
            </a:r>
            <a:r>
              <a:rPr lang="en-US" b="1" dirty="0"/>
              <a:t>'].</a:t>
            </a:r>
            <a:r>
              <a:rPr lang="en-US" b="1" dirty="0" err="1"/>
              <a:t>value_counts</a:t>
            </a:r>
            <a:r>
              <a:rPr lang="en-US" b="1" dirty="0"/>
              <a:t>().head(5)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7945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Relationships between continuous variables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df.corr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Newid</a:t>
            </a:r>
            <a:r>
              <a:rPr lang="en-US" dirty="0"/>
              <a:t>  Cost</a:t>
            </a:r>
          </a:p>
          <a:p>
            <a:pPr marL="0" indent="0">
              <a:buNone/>
            </a:pPr>
            <a:r>
              <a:rPr lang="en-US" dirty="0" err="1"/>
              <a:t>Newid</a:t>
            </a:r>
            <a:r>
              <a:rPr lang="en-US" dirty="0"/>
              <a:t>    1.0   1.0</a:t>
            </a:r>
          </a:p>
          <a:p>
            <a:pPr marL="0" indent="0">
              <a:buNone/>
            </a:pPr>
            <a:r>
              <a:rPr lang="en-US" dirty="0"/>
              <a:t>Cost     1.0   1.0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08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/>
              <a:t>A Series is essentially a column.</a:t>
            </a:r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94680"/>
            <a:ext cx="4876800" cy="395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7451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/>
              <a:t>A Series is essentially a column.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62200"/>
            <a:ext cx="4648200" cy="3753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524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DataFrame is a multi-dimensional table made up of a collection of Series.</a:t>
            </a:r>
          </a:p>
          <a:p>
            <a:pPr marL="0" indent="0">
              <a:buNone/>
            </a:pP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" y="2819399"/>
            <a:ext cx="2502850" cy="2029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4318"/>
            <a:ext cx="2324100" cy="202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819400"/>
            <a:ext cx="3538652" cy="1878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753" y="3505200"/>
            <a:ext cx="451152" cy="541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3591067"/>
            <a:ext cx="342900" cy="45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63000"/>
            <a:ext cx="11811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953000"/>
            <a:ext cx="11811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927143"/>
            <a:ext cx="16287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4278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326597"/>
              </p:ext>
            </p:extLst>
          </p:nvPr>
        </p:nvGraphicFramePr>
        <p:xfrm>
          <a:off x="838200" y="762001"/>
          <a:ext cx="2095500" cy="2057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66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items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2334"/>
              </p:ext>
            </p:extLst>
          </p:nvPr>
        </p:nvGraphicFramePr>
        <p:xfrm>
          <a:off x="3429000" y="762001"/>
          <a:ext cx="1752600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count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150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250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300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522987"/>
              </p:ext>
            </p:extLst>
          </p:nvPr>
        </p:nvGraphicFramePr>
        <p:xfrm>
          <a:off x="6324600" y="762000"/>
          <a:ext cx="2362200" cy="22098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7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items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count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101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150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4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250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300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400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Equal 6"/>
          <p:cNvSpPr/>
          <p:nvPr/>
        </p:nvSpPr>
        <p:spPr>
          <a:xfrm>
            <a:off x="5562600" y="1722697"/>
            <a:ext cx="381000" cy="281652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lus 7"/>
          <p:cNvSpPr/>
          <p:nvPr/>
        </p:nvSpPr>
        <p:spPr>
          <a:xfrm>
            <a:off x="3025333" y="1699547"/>
            <a:ext cx="228600" cy="281652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400" y="3657600"/>
            <a:ext cx="8077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&gt;&gt;&gt; data={"items":[101,102,103,104,105],</a:t>
            </a:r>
          </a:p>
          <a:p>
            <a:r>
              <a:rPr lang="en-US" dirty="0"/>
              <a:t>... "count": [150,250,300,1000,400]</a:t>
            </a:r>
          </a:p>
          <a:p>
            <a:r>
              <a:rPr lang="en-US" dirty="0"/>
              <a:t>... }</a:t>
            </a:r>
          </a:p>
          <a:p>
            <a:r>
              <a:rPr lang="en-US" dirty="0"/>
              <a:t>&gt;&gt;&gt;</a:t>
            </a:r>
          </a:p>
          <a:p>
            <a:r>
              <a:rPr lang="en-US" dirty="0"/>
              <a:t>&gt;&gt;&gt; print(data)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'items': [101, 102, 103, 104, 105], </a:t>
            </a:r>
          </a:p>
          <a:p>
            <a:r>
              <a:rPr lang="en-US" dirty="0"/>
              <a:t> 'count': [150, 250, 300, 1000, 400]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400" y="3198846"/>
            <a:ext cx="6084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There are </a:t>
            </a:r>
            <a:r>
              <a:rPr lang="en-US" i="1" dirty="0"/>
              <a:t>many</a:t>
            </a:r>
            <a:r>
              <a:rPr lang="en-US" dirty="0"/>
              <a:t> ways to create a DataFrame , Here we use  </a:t>
            </a:r>
            <a:r>
              <a:rPr lang="en-US" b="1" dirty="0" err="1"/>
              <a:t>dict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29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organize this as a dictionary for pandas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&gt;&gt;&gt; import </a:t>
            </a:r>
            <a:r>
              <a:rPr lang="en-US" b="1" dirty="0"/>
              <a:t>pandas</a:t>
            </a:r>
          </a:p>
          <a:p>
            <a:r>
              <a:rPr lang="en-US" dirty="0"/>
              <a:t>&gt;&gt;&gt; </a:t>
            </a:r>
            <a:r>
              <a:rPr lang="en-US" sz="2800" b="1" dirty="0" err="1"/>
              <a:t>pandas.DataFrame</a:t>
            </a:r>
            <a:r>
              <a:rPr lang="en-US" sz="2800" b="1" dirty="0"/>
              <a:t>(data)</a:t>
            </a:r>
            <a:endParaRPr lang="en-US" b="1" dirty="0"/>
          </a:p>
          <a:p>
            <a:pPr marL="400050" lvl="1" indent="0">
              <a:buNone/>
            </a:pPr>
            <a:r>
              <a:rPr lang="en-US" dirty="0"/>
              <a:t>   items  count</a:t>
            </a:r>
          </a:p>
          <a:p>
            <a:pPr marL="400050" lvl="1" indent="0">
              <a:buNone/>
            </a:pPr>
            <a:r>
              <a:rPr lang="en-US" dirty="0"/>
              <a:t>0    101    150</a:t>
            </a:r>
          </a:p>
          <a:p>
            <a:pPr marL="400050" lvl="1" indent="0">
              <a:buNone/>
            </a:pPr>
            <a:r>
              <a:rPr lang="en-US" dirty="0"/>
              <a:t>1    102    250</a:t>
            </a:r>
          </a:p>
          <a:p>
            <a:pPr marL="400050" lvl="1" indent="0">
              <a:buNone/>
            </a:pPr>
            <a:r>
              <a:rPr lang="en-US" dirty="0"/>
              <a:t>2    103    300</a:t>
            </a:r>
          </a:p>
          <a:p>
            <a:pPr marL="400050" lvl="1" indent="0">
              <a:buNone/>
            </a:pPr>
            <a:r>
              <a:rPr lang="en-US" dirty="0"/>
              <a:t>3    104   1000</a:t>
            </a:r>
          </a:p>
          <a:p>
            <a:pPr marL="400050" lvl="1" indent="0">
              <a:buNone/>
            </a:pPr>
            <a:r>
              <a:rPr lang="en-US" dirty="0"/>
              <a:t>4    105    400</a:t>
            </a:r>
          </a:p>
          <a:p>
            <a:pPr marL="0" indent="0">
              <a:buNone/>
            </a:pPr>
            <a:r>
              <a:rPr lang="en-US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87128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dict</a:t>
            </a:r>
            <a:r>
              <a:rPr lang="en-US" dirty="0"/>
              <a:t> -&gt; DataFrame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Each </a:t>
            </a:r>
            <a:r>
              <a:rPr lang="en-US" i="1" dirty="0"/>
              <a:t>(key, value)</a:t>
            </a:r>
            <a:r>
              <a:rPr lang="en-US" dirty="0"/>
              <a:t> item in data corresponds to a </a:t>
            </a:r>
            <a:r>
              <a:rPr lang="en-US" i="1" dirty="0"/>
              <a:t>column</a:t>
            </a:r>
            <a:r>
              <a:rPr lang="en-US" dirty="0"/>
              <a:t> in the resulting DataFrame.</a:t>
            </a:r>
          </a:p>
          <a:p>
            <a:r>
              <a:rPr lang="en-US" dirty="0"/>
              <a:t>&gt;&gt;&gt; </a:t>
            </a:r>
            <a:r>
              <a:rPr lang="en-US" sz="2300" dirty="0"/>
              <a:t>p=</a:t>
            </a:r>
            <a:r>
              <a:rPr lang="en-US" sz="2300" dirty="0" err="1"/>
              <a:t>pandas.DataFrame</a:t>
            </a:r>
            <a:r>
              <a:rPr lang="en-US" sz="2300" dirty="0"/>
              <a:t>(</a:t>
            </a:r>
            <a:r>
              <a:rPr lang="en-US" sz="2300" dirty="0" err="1"/>
              <a:t>data,index</a:t>
            </a:r>
            <a:r>
              <a:rPr lang="en-US" sz="2300" dirty="0"/>
              <a:t>=["</a:t>
            </a:r>
            <a:r>
              <a:rPr lang="en-US" sz="2300" dirty="0" err="1"/>
              <a:t>userA</a:t>
            </a:r>
            <a:r>
              <a:rPr lang="en-US" sz="2300" dirty="0"/>
              <a:t>","</a:t>
            </a:r>
            <a:r>
              <a:rPr lang="en-US" sz="2300" dirty="0" err="1"/>
              <a:t>userB</a:t>
            </a:r>
            <a:r>
              <a:rPr lang="en-US" sz="2300" dirty="0"/>
              <a:t>","</a:t>
            </a:r>
            <a:r>
              <a:rPr lang="en-US" sz="2300" dirty="0" err="1"/>
              <a:t>userC</a:t>
            </a:r>
            <a:r>
              <a:rPr lang="en-US" sz="2300" dirty="0"/>
              <a:t>","</a:t>
            </a:r>
            <a:r>
              <a:rPr lang="en-US" sz="2300" dirty="0" err="1"/>
              <a:t>userD</a:t>
            </a:r>
            <a:r>
              <a:rPr lang="en-US" sz="2300" dirty="0"/>
              <a:t>","</a:t>
            </a:r>
            <a:r>
              <a:rPr lang="en-US" sz="2300" dirty="0" err="1"/>
              <a:t>userE</a:t>
            </a:r>
            <a:r>
              <a:rPr lang="en-US" sz="2300" dirty="0"/>
              <a:t>"])</a:t>
            </a:r>
          </a:p>
          <a:p>
            <a:r>
              <a:rPr lang="en-US" dirty="0"/>
              <a:t>&gt;&gt;&gt; p</a:t>
            </a:r>
          </a:p>
          <a:p>
            <a:pPr marL="0" indent="0">
              <a:buNone/>
            </a:pPr>
            <a:r>
              <a:rPr lang="en-US" b="1" dirty="0"/>
              <a:t>          items  count</a:t>
            </a:r>
          </a:p>
          <a:p>
            <a:pPr marL="0" indent="0">
              <a:buNone/>
            </a:pPr>
            <a:r>
              <a:rPr lang="en-US" b="1" dirty="0" err="1"/>
              <a:t>userA</a:t>
            </a:r>
            <a:r>
              <a:rPr lang="en-US" b="1" dirty="0"/>
              <a:t>    101    150</a:t>
            </a:r>
          </a:p>
          <a:p>
            <a:pPr marL="0" indent="0">
              <a:buNone/>
            </a:pPr>
            <a:r>
              <a:rPr lang="en-US" b="1" dirty="0" err="1"/>
              <a:t>userB</a:t>
            </a:r>
            <a:r>
              <a:rPr lang="en-US" b="1" dirty="0"/>
              <a:t>    102    250</a:t>
            </a:r>
          </a:p>
          <a:p>
            <a:pPr marL="0" indent="0">
              <a:buNone/>
            </a:pPr>
            <a:r>
              <a:rPr lang="en-US" b="1" dirty="0" err="1"/>
              <a:t>userC</a:t>
            </a:r>
            <a:r>
              <a:rPr lang="en-US" b="1" dirty="0"/>
              <a:t>    103    300</a:t>
            </a:r>
          </a:p>
          <a:p>
            <a:pPr marL="0" indent="0">
              <a:buNone/>
            </a:pPr>
            <a:r>
              <a:rPr lang="en-US" b="1" dirty="0" err="1"/>
              <a:t>userD</a:t>
            </a:r>
            <a:r>
              <a:rPr lang="en-US" b="1" dirty="0"/>
              <a:t>    104   1000</a:t>
            </a:r>
          </a:p>
          <a:p>
            <a:pPr marL="0" indent="0">
              <a:buNone/>
            </a:pPr>
            <a:r>
              <a:rPr lang="en-US" b="1" dirty="0" err="1"/>
              <a:t>userE</a:t>
            </a:r>
            <a:r>
              <a:rPr lang="en-US" b="1" dirty="0"/>
              <a:t>    105    400</a:t>
            </a:r>
          </a:p>
        </p:txBody>
      </p:sp>
    </p:spTree>
    <p:extLst>
      <p:ext uri="{BB962C8B-B14F-4D97-AF65-F5344CB8AC3E}">
        <p14:creationId xmlns:p14="http://schemas.microsoft.com/office/powerpoint/2010/main" val="352055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2641</Words>
  <Application>Microsoft Office PowerPoint</Application>
  <PresentationFormat>On-screen Show (4:3)</PresentationFormat>
  <Paragraphs>514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PowerPoint Presentation</vt:lpstr>
      <vt:lpstr>Pandas  </vt:lpstr>
      <vt:lpstr>Pandas First Steps </vt:lpstr>
      <vt:lpstr>series</vt:lpstr>
      <vt:lpstr>series</vt:lpstr>
      <vt:lpstr>DataFrame</vt:lpstr>
      <vt:lpstr>PowerPoint Presentation</vt:lpstr>
      <vt:lpstr>To organize this as a dictionary for pandas </vt:lpstr>
      <vt:lpstr>dict -&gt; DataFrame column</vt:lpstr>
      <vt:lpstr>loc </vt:lpstr>
      <vt:lpstr> How to read in data </vt:lpstr>
      <vt:lpstr>index_col</vt:lpstr>
      <vt:lpstr>PowerPoint Presentation</vt:lpstr>
      <vt:lpstr>  Reading external source  </vt:lpstr>
      <vt:lpstr>Converting back to a CSV, JSON,  or SQL </vt:lpstr>
      <vt:lpstr> important DataFrame operations </vt:lpstr>
      <vt:lpstr>head() – Viewing data</vt:lpstr>
      <vt:lpstr>PowerPoint Presentation</vt:lpstr>
      <vt:lpstr>To see the last five rows use tail()</vt:lpstr>
      <vt:lpstr>  Getting info about your data  </vt:lpstr>
      <vt:lpstr>  Getting info about your data  </vt:lpstr>
      <vt:lpstr>   shape, which outputs just a tuple of (rows, columns)  </vt:lpstr>
      <vt:lpstr>  Handling duplicates  </vt:lpstr>
      <vt:lpstr>Inplace,keep</vt:lpstr>
      <vt:lpstr>  Column cleanup  </vt:lpstr>
      <vt:lpstr>examples</vt:lpstr>
      <vt:lpstr>  How to work with missing values  </vt:lpstr>
      <vt:lpstr>sum()</vt:lpstr>
      <vt:lpstr>mean()</vt:lpstr>
      <vt:lpstr>describe()</vt:lpstr>
      <vt:lpstr>PowerPoint Presentation</vt:lpstr>
      <vt:lpstr>value_counts() can tell us the frequency of all values in a column</vt:lpstr>
      <vt:lpstr>Relationships between continuous variables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</cp:lastModifiedBy>
  <cp:revision>23</cp:revision>
  <dcterms:created xsi:type="dcterms:W3CDTF">2020-07-05T04:37:31Z</dcterms:created>
  <dcterms:modified xsi:type="dcterms:W3CDTF">2024-05-27T16:56:20Z</dcterms:modified>
</cp:coreProperties>
</file>