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67" r:id="rId3"/>
    <p:sldId id="268" r:id="rId4"/>
    <p:sldId id="278" r:id="rId5"/>
    <p:sldId id="269" r:id="rId6"/>
    <p:sldId id="270" r:id="rId7"/>
    <p:sldId id="259" r:id="rId8"/>
    <p:sldId id="260" r:id="rId9"/>
    <p:sldId id="332" r:id="rId10"/>
    <p:sldId id="261" r:id="rId11"/>
    <p:sldId id="262" r:id="rId12"/>
    <p:sldId id="263" r:id="rId13"/>
    <p:sldId id="264" r:id="rId14"/>
    <p:sldId id="333" r:id="rId15"/>
    <p:sldId id="257" r:id="rId16"/>
    <p:sldId id="265" r:id="rId17"/>
    <p:sldId id="334" r:id="rId18"/>
    <p:sldId id="266" r:id="rId19"/>
    <p:sldId id="335" r:id="rId20"/>
    <p:sldId id="258" r:id="rId21"/>
    <p:sldId id="337" r:id="rId22"/>
    <p:sldId id="279" r:id="rId23"/>
    <p:sldId id="281" r:id="rId24"/>
    <p:sldId id="280" r:id="rId25"/>
    <p:sldId id="338" r:id="rId26"/>
    <p:sldId id="282" r:id="rId27"/>
    <p:sldId id="283" r:id="rId28"/>
    <p:sldId id="284" r:id="rId29"/>
    <p:sldId id="336" r:id="rId30"/>
    <p:sldId id="331" r:id="rId31"/>
    <p:sldId id="286" r:id="rId32"/>
    <p:sldId id="285" r:id="rId33"/>
    <p:sldId id="287" r:id="rId34"/>
    <p:sldId id="288" r:id="rId35"/>
    <p:sldId id="289" r:id="rId36"/>
    <p:sldId id="290" r:id="rId37"/>
    <p:sldId id="271" r:id="rId38"/>
    <p:sldId id="274" r:id="rId39"/>
    <p:sldId id="272" r:id="rId40"/>
    <p:sldId id="273" r:id="rId41"/>
    <p:sldId id="275" r:id="rId42"/>
    <p:sldId id="328" r:id="rId43"/>
    <p:sldId id="329" r:id="rId44"/>
    <p:sldId id="330" r:id="rId45"/>
    <p:sldId id="291" r:id="rId46"/>
    <p:sldId id="276" r:id="rId47"/>
    <p:sldId id="292" r:id="rId48"/>
    <p:sldId id="277"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23" r:id="rId67"/>
    <p:sldId id="324" r:id="rId68"/>
    <p:sldId id="325" r:id="rId69"/>
    <p:sldId id="326" r:id="rId70"/>
    <p:sldId id="327"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24" autoAdjust="0"/>
  </p:normalViewPr>
  <p:slideViewPr>
    <p:cSldViewPr>
      <p:cViewPr varScale="1">
        <p:scale>
          <a:sx n="60" d="100"/>
          <a:sy n="60" d="100"/>
        </p:scale>
        <p:origin x="16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8C28B-A4F3-40C8-A384-47BA031D4EE0}" type="datetimeFigureOut">
              <a:rPr lang="en-US" smtClean="0"/>
              <a:t>7/28/2024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32FADD-3E7A-4832-951B-B8DBC152BE5E}" type="slidenum">
              <a:rPr lang="en-US" smtClean="0"/>
              <a:t>‹#›</a:t>
            </a:fld>
            <a:endParaRPr lang="en-US"/>
          </a:p>
        </p:txBody>
      </p:sp>
    </p:spTree>
    <p:extLst>
      <p:ext uri="{BB962C8B-B14F-4D97-AF65-F5344CB8AC3E}">
        <p14:creationId xmlns:p14="http://schemas.microsoft.com/office/powerpoint/2010/main" val="501378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Search for dashboards</a:t>
            </a:r>
          </a:p>
          <a:p>
            <a:r>
              <a:rPr lang="en-US" dirty="0"/>
              <a:t>Create and import dashboards and folders</a:t>
            </a:r>
          </a:p>
          <a:p>
            <a:r>
              <a:rPr lang="en-US" dirty="0"/>
              <a:t>Find dashboards</a:t>
            </a:r>
          </a:p>
          <a:p>
            <a:r>
              <a:rPr lang="en-US" dirty="0"/>
              <a:t>Manage dashboards, dashboard playlists, and dashboard snapshots</a:t>
            </a:r>
          </a:p>
          <a:p>
            <a:r>
              <a:rPr lang="en-US" dirty="0"/>
              <a:t>Explore data sources in a free-form fashion</a:t>
            </a:r>
          </a:p>
          <a:p>
            <a:r>
              <a:rPr lang="en-US" dirty="0"/>
              <a:t>Manage alert rules and notification channels</a:t>
            </a:r>
          </a:p>
          <a:p>
            <a:r>
              <a:rPr lang="en-US" dirty="0"/>
              <a:t>Configure data sources, users, and teams, download plugins, set</a:t>
            </a:r>
          </a:p>
          <a:p>
            <a:r>
              <a:rPr lang="en-US" dirty="0"/>
              <a:t>preferences, and generate API keys</a:t>
            </a:r>
          </a:p>
          <a:p>
            <a:r>
              <a:rPr lang="en-US" dirty="0"/>
              <a:t>Administer Grafana users and organizations and view the server</a:t>
            </a:r>
          </a:p>
          <a:p>
            <a:r>
              <a:rPr lang="en-US" dirty="0"/>
              <a:t>settings and stats</a:t>
            </a:r>
          </a:p>
          <a:p>
            <a:r>
              <a:rPr lang="en-US" dirty="0"/>
              <a:t>Return to the Home dashboard</a:t>
            </a:r>
          </a:p>
          <a:p>
            <a:r>
              <a:rPr lang="en-US" dirty="0"/>
              <a:t>Set personal preferences</a:t>
            </a:r>
          </a:p>
          <a:p>
            <a:r>
              <a:rPr lang="en-US" dirty="0"/>
              <a:t>Get help</a:t>
            </a:r>
          </a:p>
          <a:p>
            <a:endParaRPr lang="en-US" dirty="0"/>
          </a:p>
        </p:txBody>
      </p:sp>
      <p:sp>
        <p:nvSpPr>
          <p:cNvPr id="4" name="Slide Number Placeholder 3"/>
          <p:cNvSpPr>
            <a:spLocks noGrp="1"/>
          </p:cNvSpPr>
          <p:nvPr>
            <p:ph type="sldNum" sz="quarter" idx="10"/>
          </p:nvPr>
        </p:nvSpPr>
        <p:spPr/>
        <p:txBody>
          <a:bodyPr/>
          <a:lstStyle/>
          <a:p>
            <a:fld id="{F432FADD-3E7A-4832-951B-B8DBC152BE5E}" type="slidenum">
              <a:rPr lang="en-US" smtClean="0"/>
              <a:t>21</a:t>
            </a:fld>
            <a:endParaRPr lang="en-US"/>
          </a:p>
        </p:txBody>
      </p:sp>
    </p:spTree>
    <p:extLst>
      <p:ext uri="{BB962C8B-B14F-4D97-AF65-F5344CB8AC3E}">
        <p14:creationId xmlns:p14="http://schemas.microsoft.com/office/powerpoint/2010/main" val="393181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Query</a:t>
            </a:r>
          </a:p>
          <a:p>
            <a:r>
              <a:rPr lang="en-US" dirty="0"/>
              <a:t>------</a:t>
            </a:r>
          </a:p>
          <a:p>
            <a:r>
              <a:rPr lang="en-US" dirty="0"/>
              <a:t>Query is the most common type of Template variable. Use the Query template type to generate a dynamic list of variables, simply by allowing Grafana to explore your Data Source metric namespace when the Dashboard loads.</a:t>
            </a:r>
          </a:p>
          <a:p>
            <a:endParaRPr lang="en-US" dirty="0"/>
          </a:p>
          <a:p>
            <a:r>
              <a:rPr lang="en-US" dirty="0"/>
              <a:t>For example a query like prod.servers.* will fill the variable with all possible values that exists in that wildcard position (in the case of the Graphite Data Source).</a:t>
            </a:r>
          </a:p>
          <a:p>
            <a:endParaRPr lang="en-US" dirty="0"/>
          </a:p>
          <a:p>
            <a:r>
              <a:rPr lang="en-US" dirty="0"/>
              <a:t>You can even create nested variables that use other variables in their definition. For example apps.$app.servers.* uses the variable $app in its own query definition.</a:t>
            </a:r>
          </a:p>
          <a:p>
            <a:endParaRPr lang="en-US" dirty="0"/>
          </a:p>
          <a:p>
            <a:r>
              <a:rPr lang="en-US" dirty="0"/>
              <a:t>You can utilize the special All value to allow the Dashboard user to query for every single Query variable returned. Grafana will automatically translate All into the appropriate format for your Data Source.</a:t>
            </a:r>
          </a:p>
          <a:p>
            <a:endParaRPr lang="en-US" dirty="0"/>
          </a:p>
          <a:p>
            <a:endParaRPr lang="en-US" dirty="0"/>
          </a:p>
          <a:p>
            <a:r>
              <a:rPr lang="en-US" dirty="0"/>
              <a:t>Interval</a:t>
            </a:r>
          </a:p>
          <a:p>
            <a:r>
              <a:rPr lang="en-US" dirty="0"/>
              <a:t>----------</a:t>
            </a:r>
          </a:p>
          <a:p>
            <a:r>
              <a:rPr lang="en-US" dirty="0"/>
              <a:t>Interval</a:t>
            </a:r>
          </a:p>
          <a:p>
            <a:r>
              <a:rPr lang="en-US" dirty="0"/>
              <a:t>Use the Interval type to create Template variables around time ranges </a:t>
            </a:r>
          </a:p>
          <a:p>
            <a:r>
              <a:rPr lang="en-US" dirty="0"/>
              <a:t>(</a:t>
            </a:r>
            <a:r>
              <a:rPr lang="en-US" dirty="0" err="1"/>
              <a:t>eg</a:t>
            </a:r>
            <a:r>
              <a:rPr lang="en-US" dirty="0"/>
              <a:t>. 1m,1h, 1d). </a:t>
            </a:r>
          </a:p>
          <a:p>
            <a:r>
              <a:rPr lang="en-US" dirty="0"/>
              <a:t>There is also a special auto option that will change </a:t>
            </a:r>
          </a:p>
          <a:p>
            <a:r>
              <a:rPr lang="en-US" dirty="0"/>
              <a:t>depending on the current time range,</a:t>
            </a:r>
          </a:p>
          <a:p>
            <a:r>
              <a:rPr lang="en-US" dirty="0"/>
              <a:t>you can specify how many times the current time range </a:t>
            </a:r>
          </a:p>
          <a:p>
            <a:r>
              <a:rPr lang="en-US" dirty="0"/>
              <a:t>should be divided to calculate the current auto range.</a:t>
            </a:r>
          </a:p>
          <a:p>
            <a:endParaRPr lang="en-US" dirty="0"/>
          </a:p>
          <a:p>
            <a:endParaRPr lang="en-US" dirty="0"/>
          </a:p>
          <a:p>
            <a:r>
              <a:rPr lang="en-US" dirty="0"/>
              <a:t>Custom</a:t>
            </a:r>
          </a:p>
          <a:p>
            <a:r>
              <a:rPr lang="en-US" dirty="0"/>
              <a:t>--------</a:t>
            </a:r>
          </a:p>
          <a:p>
            <a:r>
              <a:rPr lang="en-US" dirty="0"/>
              <a:t>Use the Custom type to manually create Template variables </a:t>
            </a:r>
          </a:p>
          <a:p>
            <a:r>
              <a:rPr lang="en-US" dirty="0"/>
              <a:t>around explicit values that are hard-coded </a:t>
            </a:r>
          </a:p>
          <a:p>
            <a:r>
              <a:rPr lang="en-US" dirty="0"/>
              <a:t>into the Dashboard, and not dependent on any Data Source.</a:t>
            </a:r>
          </a:p>
          <a:p>
            <a:endParaRPr lang="en-US" dirty="0"/>
          </a:p>
          <a:p>
            <a:endParaRPr lang="en-US" dirty="0"/>
          </a:p>
        </p:txBody>
      </p:sp>
      <p:sp>
        <p:nvSpPr>
          <p:cNvPr id="4" name="Slide Number Placeholder 3"/>
          <p:cNvSpPr>
            <a:spLocks noGrp="1"/>
          </p:cNvSpPr>
          <p:nvPr>
            <p:ph type="sldNum" sz="quarter" idx="10"/>
          </p:nvPr>
        </p:nvSpPr>
        <p:spPr/>
        <p:txBody>
          <a:bodyPr/>
          <a:lstStyle/>
          <a:p>
            <a:fld id="{F432FADD-3E7A-4832-951B-B8DBC152BE5E}" type="slidenum">
              <a:rPr lang="en-US" smtClean="0"/>
              <a:t>69</a:t>
            </a:fld>
            <a:endParaRPr lang="en-US"/>
          </a:p>
        </p:txBody>
      </p:sp>
    </p:spTree>
    <p:extLst>
      <p:ext uri="{BB962C8B-B14F-4D97-AF65-F5344CB8AC3E}">
        <p14:creationId xmlns:p14="http://schemas.microsoft.com/office/powerpoint/2010/main" val="1538375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FBFAF9-4F9C-4C57-BD57-6875AA94F94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207630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BFAF9-4F9C-4C57-BD57-6875AA94F94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2177264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BFAF9-4F9C-4C57-BD57-6875AA94F94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150971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BFAF9-4F9C-4C57-BD57-6875AA94F94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5458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BFAF9-4F9C-4C57-BD57-6875AA94F94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279793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FBFAF9-4F9C-4C57-BD57-6875AA94F94F}"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190969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FBFAF9-4F9C-4C57-BD57-6875AA94F94F}"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409712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FBFAF9-4F9C-4C57-BD57-6875AA94F94F}"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373159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BFAF9-4F9C-4C57-BD57-6875AA94F94F}"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141947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BFAF9-4F9C-4C57-BD57-6875AA94F94F}"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356774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FBFAF9-4F9C-4C57-BD57-6875AA94F94F}"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D965B-8469-4978-AB0F-6A846F4F11AF}" type="slidenum">
              <a:rPr lang="en-US" smtClean="0"/>
              <a:t>‹#›</a:t>
            </a:fld>
            <a:endParaRPr lang="en-US"/>
          </a:p>
        </p:txBody>
      </p:sp>
    </p:spTree>
    <p:extLst>
      <p:ext uri="{BB962C8B-B14F-4D97-AF65-F5344CB8AC3E}">
        <p14:creationId xmlns:p14="http://schemas.microsoft.com/office/powerpoint/2010/main" val="202378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BFAF9-4F9C-4C57-BD57-6875AA94F94F}" type="datetimeFigureOut">
              <a:rPr lang="en-US" smtClean="0"/>
              <a:t>7/28/2024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D965B-8469-4978-AB0F-6A846F4F11AF}" type="slidenum">
              <a:rPr lang="en-US" smtClean="0"/>
              <a:t>‹#›</a:t>
            </a:fld>
            <a:endParaRPr lang="en-US"/>
          </a:p>
        </p:txBody>
      </p:sp>
    </p:spTree>
    <p:extLst>
      <p:ext uri="{BB962C8B-B14F-4D97-AF65-F5344CB8AC3E}">
        <p14:creationId xmlns:p14="http://schemas.microsoft.com/office/powerpoint/2010/main" val="1172872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rafana.readthedocs.io/en/latest/sources/installation/window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rafana.com/static/img/docs/library-panels/create-lib-panel-8-0.png"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s://raw.githubusercontent.com/grafana/loki/master/cmd/loki/loki-local-config.ya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Grafana &amp; Prometheus</a:t>
            </a:r>
          </a:p>
        </p:txBody>
      </p:sp>
      <p:sp>
        <p:nvSpPr>
          <p:cNvPr id="3" name="Subtitle 2"/>
          <p:cNvSpPr>
            <a:spLocks noGrp="1"/>
          </p:cNvSpPr>
          <p:nvPr>
            <p:ph type="subTitle" idx="1"/>
          </p:nvPr>
        </p:nvSpPr>
        <p:spPr/>
        <p:txBody>
          <a:bodyPr/>
          <a:lstStyle/>
          <a:p>
            <a:pPr algn="r"/>
            <a:r>
              <a:rPr lang="en-US" b="1" dirty="0" err="1">
                <a:solidFill>
                  <a:schemeClr val="tx1"/>
                </a:solidFill>
              </a:rPr>
              <a:t>Palani</a:t>
            </a:r>
            <a:r>
              <a:rPr lang="en-US" b="1" dirty="0">
                <a:solidFill>
                  <a:schemeClr val="tx1"/>
                </a:solidFill>
              </a:rPr>
              <a:t> </a:t>
            </a:r>
            <a:r>
              <a:rPr lang="en-US" b="1" dirty="0" err="1">
                <a:solidFill>
                  <a:schemeClr val="tx1"/>
                </a:solidFill>
              </a:rPr>
              <a:t>Karthikeyan</a:t>
            </a:r>
            <a:endParaRPr lang="en-US" b="1" dirty="0">
              <a:solidFill>
                <a:schemeClr val="tx1"/>
              </a:solidFill>
            </a:endParaRPr>
          </a:p>
        </p:txBody>
      </p:sp>
    </p:spTree>
    <p:extLst>
      <p:ext uri="{BB962C8B-B14F-4D97-AF65-F5344CB8AC3E}">
        <p14:creationId xmlns:p14="http://schemas.microsoft.com/office/powerpoint/2010/main" val="372999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Grafana</a:t>
            </a:r>
          </a:p>
        </p:txBody>
      </p:sp>
      <p:sp>
        <p:nvSpPr>
          <p:cNvPr id="3" name="Content Placeholder 2"/>
          <p:cNvSpPr>
            <a:spLocks noGrp="1"/>
          </p:cNvSpPr>
          <p:nvPr>
            <p:ph idx="1"/>
          </p:nvPr>
        </p:nvSpPr>
        <p:spPr/>
        <p:txBody>
          <a:bodyPr>
            <a:normAutofit/>
          </a:bodyPr>
          <a:lstStyle/>
          <a:p>
            <a:pPr fontAlgn="base"/>
            <a:r>
              <a:rPr lang="en-US" dirty="0"/>
              <a:t>It includes a variety of visualization option that helps us to understand our data, beautifully.</a:t>
            </a:r>
          </a:p>
          <a:p>
            <a:pPr fontAlgn="base"/>
            <a:r>
              <a:rPr lang="en-US" dirty="0"/>
              <a:t>Grafana is written in </a:t>
            </a:r>
            <a:r>
              <a:rPr lang="en-US" b="1" dirty="0"/>
              <a:t>Go</a:t>
            </a:r>
            <a:r>
              <a:rPr lang="en-US" dirty="0"/>
              <a:t> and </a:t>
            </a:r>
            <a:r>
              <a:rPr lang="en-US" b="1" dirty="0"/>
              <a:t>Node.js LTS</a:t>
            </a:r>
            <a:r>
              <a:rPr lang="en-US" dirty="0"/>
              <a:t> language with a strong API (Application Programming Interface).</a:t>
            </a:r>
          </a:p>
          <a:p>
            <a:pPr marL="0" indent="0">
              <a:buNone/>
            </a:pPr>
            <a:br>
              <a:rPr lang="en-US" dirty="0"/>
            </a:br>
            <a:endParaRPr lang="en-US" dirty="0"/>
          </a:p>
        </p:txBody>
      </p:sp>
    </p:spTree>
    <p:extLst>
      <p:ext uri="{BB962C8B-B14F-4D97-AF65-F5344CB8AC3E}">
        <p14:creationId xmlns:p14="http://schemas.microsoft.com/office/powerpoint/2010/main" val="648283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Grafana Dashboard</a:t>
            </a:r>
            <a:br>
              <a:rPr lang="en-US" dirty="0"/>
            </a:br>
            <a:endParaRPr lang="en-US" dirty="0"/>
          </a:p>
        </p:txBody>
      </p:sp>
      <p:sp>
        <p:nvSpPr>
          <p:cNvPr id="3" name="Content Placeholder 2"/>
          <p:cNvSpPr>
            <a:spLocks noGrp="1"/>
          </p:cNvSpPr>
          <p:nvPr>
            <p:ph idx="1"/>
          </p:nvPr>
        </p:nvSpPr>
        <p:spPr>
          <a:xfrm>
            <a:off x="152400" y="1143000"/>
            <a:ext cx="8991600" cy="5334000"/>
          </a:xfrm>
        </p:spPr>
        <p:txBody>
          <a:bodyPr>
            <a:normAutofit/>
          </a:bodyPr>
          <a:lstStyle/>
          <a:p>
            <a:r>
              <a:rPr lang="en-US" sz="2800" dirty="0"/>
              <a:t>Grafana Dashboard is used to pull data from various data sources such as </a:t>
            </a:r>
            <a:r>
              <a:rPr lang="en-US" sz="2800" b="1" dirty="0"/>
              <a:t>Prometheus</a:t>
            </a:r>
            <a:r>
              <a:rPr lang="en-US" sz="2800" dirty="0"/>
              <a:t>, </a:t>
            </a:r>
            <a:r>
              <a:rPr lang="en-US" sz="2800" b="1" dirty="0"/>
              <a:t>Influx</a:t>
            </a:r>
            <a:r>
              <a:rPr lang="en-US" sz="2800" dirty="0"/>
              <a:t> </a:t>
            </a:r>
            <a:r>
              <a:rPr lang="en-US" sz="2800" b="1" dirty="0"/>
              <a:t>DB</a:t>
            </a:r>
            <a:r>
              <a:rPr lang="en-US" sz="2800" dirty="0"/>
              <a:t>, </a:t>
            </a:r>
            <a:r>
              <a:rPr lang="en-US" sz="2800" b="1" dirty="0"/>
              <a:t>Graphite</a:t>
            </a:r>
            <a:r>
              <a:rPr lang="en-US" sz="2800" dirty="0"/>
              <a:t>, </a:t>
            </a:r>
            <a:r>
              <a:rPr lang="en-US" sz="2800" b="1" dirty="0" err="1"/>
              <a:t>ElasticSearch</a:t>
            </a:r>
            <a:r>
              <a:rPr lang="en-US" sz="2800" dirty="0"/>
              <a:t>, </a:t>
            </a:r>
            <a:r>
              <a:rPr lang="en-US" sz="2400" b="1" dirty="0"/>
              <a:t>MySQL</a:t>
            </a:r>
            <a:r>
              <a:rPr lang="en-US" sz="2400" dirty="0"/>
              <a:t>, </a:t>
            </a:r>
            <a:r>
              <a:rPr lang="en-US" sz="2800" b="1" dirty="0" err="1"/>
              <a:t>PostgreSQL</a:t>
            </a:r>
            <a:r>
              <a:rPr lang="en-US" sz="2800" dirty="0"/>
              <a:t>, </a:t>
            </a:r>
            <a:r>
              <a:rPr lang="en-US" sz="2800" b="1" dirty="0" err="1"/>
              <a:t>CloudWatch</a:t>
            </a:r>
            <a:r>
              <a:rPr lang="en-US" sz="2800" b="1" dirty="0"/>
              <a:t>,</a:t>
            </a:r>
            <a:r>
              <a:rPr lang="en-US" sz="2800" dirty="0"/>
              <a:t> </a:t>
            </a:r>
            <a:r>
              <a:rPr lang="en-US" sz="2800" b="1" dirty="0"/>
              <a:t>Microsoft SQL</a:t>
            </a:r>
            <a:r>
              <a:rPr lang="en-US" sz="2800" dirty="0"/>
              <a:t> </a:t>
            </a:r>
            <a:r>
              <a:rPr lang="en-US" sz="2800" b="1" dirty="0"/>
              <a:t>Server</a:t>
            </a:r>
            <a:r>
              <a:rPr lang="en-US" sz="2800" dirty="0"/>
              <a:t>, and many more.</a:t>
            </a:r>
          </a:p>
          <a:p>
            <a:r>
              <a:rPr lang="en-US" sz="2800" dirty="0"/>
              <a:t>A Grafana Dashboard contains various visualization options such as </a:t>
            </a:r>
            <a:r>
              <a:rPr lang="en-US" sz="2800" b="1" dirty="0"/>
              <a:t>heat maps</a:t>
            </a:r>
            <a:r>
              <a:rPr lang="en-US" sz="2800" dirty="0"/>
              <a:t>, </a:t>
            </a:r>
            <a:r>
              <a:rPr lang="en-US" sz="2800" b="1" dirty="0" err="1"/>
              <a:t>geomaps</a:t>
            </a:r>
            <a:r>
              <a:rPr lang="en-US" sz="2800" dirty="0"/>
              <a:t>, </a:t>
            </a:r>
            <a:r>
              <a:rPr lang="en-US" sz="2800" b="1" dirty="0"/>
              <a:t>histogram</a:t>
            </a:r>
            <a:r>
              <a:rPr lang="en-US" sz="2800" dirty="0"/>
              <a:t>s, </a:t>
            </a:r>
            <a:r>
              <a:rPr lang="en-US" sz="2800" b="1" dirty="0"/>
              <a:t>tables, free text panels</a:t>
            </a:r>
            <a:r>
              <a:rPr lang="en-US" sz="2800" dirty="0"/>
              <a:t>, and different types of </a:t>
            </a:r>
            <a:r>
              <a:rPr lang="en-US" sz="2800" b="1" dirty="0"/>
              <a:t>charts &amp; graphs</a:t>
            </a:r>
            <a:r>
              <a:rPr lang="en-US" sz="2800" dirty="0"/>
              <a:t> to study and understand business data easily.</a:t>
            </a:r>
          </a:p>
        </p:txBody>
      </p:sp>
    </p:spTree>
    <p:extLst>
      <p:ext uri="{BB962C8B-B14F-4D97-AF65-F5344CB8AC3E}">
        <p14:creationId xmlns:p14="http://schemas.microsoft.com/office/powerpoint/2010/main" val="2150013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US" dirty="0"/>
            </a:br>
            <a:br>
              <a:rPr lang="en-US" dirty="0"/>
            </a:br>
            <a:r>
              <a:rPr lang="en-US" dirty="0"/>
              <a:t>Why Grafana?</a:t>
            </a:r>
            <a:br>
              <a:rPr lang="en-US" dirty="0"/>
            </a:br>
            <a:br>
              <a:rPr lang="en-US" dirty="0"/>
            </a:br>
            <a:endParaRPr lang="en-US" dirty="0"/>
          </a:p>
        </p:txBody>
      </p:sp>
      <p:sp>
        <p:nvSpPr>
          <p:cNvPr id="3" name="Content Placeholder 2"/>
          <p:cNvSpPr>
            <a:spLocks noGrp="1"/>
          </p:cNvSpPr>
          <p:nvPr>
            <p:ph idx="1"/>
          </p:nvPr>
        </p:nvSpPr>
        <p:spPr/>
        <p:txBody>
          <a:bodyPr/>
          <a:lstStyle/>
          <a:p>
            <a:r>
              <a:rPr lang="en-US" dirty="0"/>
              <a:t>Easy virtualization </a:t>
            </a:r>
          </a:p>
          <a:p>
            <a:r>
              <a:rPr lang="en-US" dirty="0"/>
              <a:t>Drag and Drop panels</a:t>
            </a:r>
          </a:p>
          <a:p>
            <a:r>
              <a:rPr lang="en-US" dirty="0"/>
              <a:t>Flexible to use</a:t>
            </a:r>
          </a:p>
          <a:p>
            <a:r>
              <a:rPr lang="en-US" dirty="0"/>
              <a:t>Supports different data source</a:t>
            </a:r>
          </a:p>
          <a:p>
            <a:r>
              <a:rPr lang="en-US" dirty="0"/>
              <a:t>Open source </a:t>
            </a:r>
          </a:p>
          <a:p>
            <a:r>
              <a:rPr lang="en-US" dirty="0"/>
              <a:t>Multi-platform support</a:t>
            </a:r>
          </a:p>
        </p:txBody>
      </p:sp>
    </p:spTree>
    <p:extLst>
      <p:ext uri="{BB962C8B-B14F-4D97-AF65-F5344CB8AC3E}">
        <p14:creationId xmlns:p14="http://schemas.microsoft.com/office/powerpoint/2010/main" val="238209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US" dirty="0"/>
            </a:br>
            <a:br>
              <a:rPr lang="en-US" dirty="0"/>
            </a:br>
            <a:r>
              <a:rPr lang="en-US" dirty="0"/>
              <a:t>Features of Grafana</a:t>
            </a:r>
            <a:br>
              <a:rPr lang="en-US" dirty="0"/>
            </a:b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Plugins Platform</a:t>
            </a:r>
          </a:p>
          <a:p>
            <a:r>
              <a:rPr lang="en-US" dirty="0"/>
              <a:t>Transformation</a:t>
            </a:r>
          </a:p>
          <a:p>
            <a:r>
              <a:rPr lang="en-US" dirty="0"/>
              <a:t>Dynamic Dashboards</a:t>
            </a:r>
          </a:p>
          <a:p>
            <a:r>
              <a:rPr lang="en-US" dirty="0"/>
              <a:t>Authentication</a:t>
            </a:r>
          </a:p>
          <a:p>
            <a:r>
              <a:rPr lang="en-US" dirty="0"/>
              <a:t>Explore metrics and Logs</a:t>
            </a:r>
          </a:p>
          <a:p>
            <a:r>
              <a:rPr lang="en-US" dirty="0"/>
              <a:t>Alerting</a:t>
            </a:r>
          </a:p>
          <a:p>
            <a:r>
              <a:rPr lang="en-US" dirty="0"/>
              <a:t>Annotations</a:t>
            </a:r>
          </a:p>
          <a:p>
            <a:r>
              <a:rPr lang="en-US" dirty="0"/>
              <a:t>Mixed data sources</a:t>
            </a:r>
          </a:p>
          <a:p>
            <a:endParaRPr lang="en-US" dirty="0"/>
          </a:p>
        </p:txBody>
      </p:sp>
    </p:spTree>
    <p:extLst>
      <p:ext uri="{BB962C8B-B14F-4D97-AF65-F5344CB8AC3E}">
        <p14:creationId xmlns:p14="http://schemas.microsoft.com/office/powerpoint/2010/main" val="402676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Installing Grafana</a:t>
            </a:r>
            <a:endParaRPr lang="en-US" sz="4000" dirty="0"/>
          </a:p>
        </p:txBody>
      </p:sp>
      <p:sp>
        <p:nvSpPr>
          <p:cNvPr id="3" name="Content Placeholder 2"/>
          <p:cNvSpPr>
            <a:spLocks noGrp="1"/>
          </p:cNvSpPr>
          <p:nvPr>
            <p:ph idx="1"/>
          </p:nvPr>
        </p:nvSpPr>
        <p:spPr/>
        <p:txBody>
          <a:bodyPr/>
          <a:lstStyle/>
          <a:p>
            <a:r>
              <a:rPr lang="en-US" dirty="0"/>
              <a:t>To download the latest versions of Grafana, check out </a:t>
            </a:r>
            <a:r>
              <a:rPr lang="en-US" b="1" dirty="0"/>
              <a:t>https://grafana.com/grafana/download</a:t>
            </a:r>
          </a:p>
        </p:txBody>
      </p:sp>
    </p:spTree>
    <p:extLst>
      <p:ext uri="{BB962C8B-B14F-4D97-AF65-F5344CB8AC3E}">
        <p14:creationId xmlns:p14="http://schemas.microsoft.com/office/powerpoint/2010/main" val="8108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16" y="1496072"/>
            <a:ext cx="8710613"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66800" y="533400"/>
            <a:ext cx="7239000" cy="1938992"/>
          </a:xfrm>
          <a:prstGeom prst="rect">
            <a:avLst/>
          </a:prstGeom>
        </p:spPr>
        <p:txBody>
          <a:bodyPr wrap="square">
            <a:spAutoFit/>
          </a:bodyPr>
          <a:lstStyle/>
          <a:p>
            <a:pPr fontAlgn="base"/>
            <a:r>
              <a:rPr lang="en-US" sz="4000" b="1" dirty="0">
                <a:latin typeface="+mj-lt"/>
              </a:rPr>
              <a:t>  Install Grafana on Windows</a:t>
            </a:r>
          </a:p>
          <a:p>
            <a:br>
              <a:rPr lang="en-US" sz="4000" dirty="0">
                <a:latin typeface="+mj-lt"/>
              </a:rPr>
            </a:br>
            <a:endParaRPr lang="en-US" sz="4000" dirty="0">
              <a:latin typeface="+mj-lt"/>
            </a:endParaRPr>
          </a:p>
        </p:txBody>
      </p:sp>
    </p:spTree>
    <p:extLst>
      <p:ext uri="{BB962C8B-B14F-4D97-AF65-F5344CB8AC3E}">
        <p14:creationId xmlns:p14="http://schemas.microsoft.com/office/powerpoint/2010/main" val="176207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normAutofit lnSpcReduction="10000"/>
          </a:bodyPr>
          <a:lstStyle/>
          <a:p>
            <a:pPr fontAlgn="base"/>
            <a:r>
              <a:rPr lang="en-US" b="1" dirty="0"/>
              <a:t>Step 1:</a:t>
            </a:r>
            <a:r>
              <a:rPr lang="en-US" dirty="0"/>
              <a:t> Go to any web browser, copy-paste the below link, or simply click on the below link.</a:t>
            </a:r>
            <a:br>
              <a:rPr lang="en-US" dirty="0"/>
            </a:br>
            <a:endParaRPr lang="en-US" dirty="0"/>
          </a:p>
          <a:p>
            <a:pPr fontAlgn="base"/>
            <a:r>
              <a:rPr lang="en-US" dirty="0">
                <a:hlinkClick r:id="rId2"/>
              </a:rPr>
              <a:t>https://grafana.readthedocs.io/en/latest/sources/installation/windows.html</a:t>
            </a:r>
            <a:endParaRPr lang="en-US" dirty="0"/>
          </a:p>
          <a:p>
            <a:endParaRPr lang="en-US" b="1" dirty="0"/>
          </a:p>
          <a:p>
            <a:r>
              <a:rPr lang="en-US" b="1" dirty="0"/>
              <a:t>Step 2: </a:t>
            </a:r>
            <a:r>
              <a:rPr lang="en-US" dirty="0"/>
              <a:t>Once the link is opened, the below window appears on the screen, in which click on the </a:t>
            </a:r>
            <a:r>
              <a:rPr lang="en-US" b="1" dirty="0"/>
              <a:t>grafana.4.4.1.windows-x64.zip</a:t>
            </a:r>
            <a:r>
              <a:rPr lang="en-US" dirty="0"/>
              <a:t>.</a:t>
            </a:r>
          </a:p>
        </p:txBody>
      </p:sp>
    </p:spTree>
    <p:extLst>
      <p:ext uri="{BB962C8B-B14F-4D97-AF65-F5344CB8AC3E}">
        <p14:creationId xmlns:p14="http://schemas.microsoft.com/office/powerpoint/2010/main" val="246734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Connecting to the Grafana server</a:t>
            </a:r>
            <a:endParaRPr lang="en-US" dirty="0"/>
          </a:p>
        </p:txBody>
      </p:sp>
      <p:sp>
        <p:nvSpPr>
          <p:cNvPr id="3" name="Content Placeholder 2"/>
          <p:cNvSpPr>
            <a:spLocks noGrp="1"/>
          </p:cNvSpPr>
          <p:nvPr>
            <p:ph idx="1"/>
          </p:nvPr>
        </p:nvSpPr>
        <p:spPr/>
        <p:txBody>
          <a:bodyPr/>
          <a:lstStyle/>
          <a:p>
            <a:r>
              <a:rPr lang="en-US" dirty="0"/>
              <a:t>Once you have installed and launched Grafana, open a browser page to access</a:t>
            </a:r>
          </a:p>
          <a:p>
            <a:r>
              <a:rPr lang="en-US" dirty="0"/>
              <a:t>the Grafana application. It can be found at </a:t>
            </a:r>
            <a:r>
              <a:rPr lang="en-US" b="1" dirty="0"/>
              <a:t>http://localhost:3000</a:t>
            </a:r>
          </a:p>
        </p:txBody>
      </p:sp>
    </p:spTree>
    <p:extLst>
      <p:ext uri="{BB962C8B-B14F-4D97-AF65-F5344CB8AC3E}">
        <p14:creationId xmlns:p14="http://schemas.microsoft.com/office/powerpoint/2010/main" val="350600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stall Grafana on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685800"/>
            <a:ext cx="7858125" cy="53530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23900" y="6191935"/>
            <a:ext cx="8382000" cy="461665"/>
          </a:xfrm>
          <a:prstGeom prst="rect">
            <a:avLst/>
          </a:prstGeom>
        </p:spPr>
        <p:txBody>
          <a:bodyPr wrap="square">
            <a:spAutoFit/>
          </a:bodyPr>
          <a:lstStyle/>
          <a:p>
            <a:r>
              <a:rPr lang="en-US" sz="2400" dirty="0"/>
              <a:t>Log in with the </a:t>
            </a:r>
            <a:r>
              <a:rPr lang="en-US" sz="2400" b="1" dirty="0"/>
              <a:t>admin</a:t>
            </a:r>
            <a:r>
              <a:rPr lang="en-US" sz="2400" dirty="0"/>
              <a:t> username and the </a:t>
            </a:r>
            <a:r>
              <a:rPr lang="en-US" sz="2400" b="1" dirty="0"/>
              <a:t>admin</a:t>
            </a:r>
            <a:r>
              <a:rPr lang="en-US" sz="2400" dirty="0"/>
              <a:t> password</a:t>
            </a:r>
          </a:p>
        </p:txBody>
      </p:sp>
    </p:spTree>
    <p:extLst>
      <p:ext uri="{BB962C8B-B14F-4D97-AF65-F5344CB8AC3E}">
        <p14:creationId xmlns:p14="http://schemas.microsoft.com/office/powerpoint/2010/main" val="4093926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Grafana User Interface</a:t>
            </a:r>
            <a:endParaRPr lang="en-US" dirty="0"/>
          </a:p>
        </p:txBody>
      </p:sp>
      <p:sp>
        <p:nvSpPr>
          <p:cNvPr id="3" name="Content Placeholder 2"/>
          <p:cNvSpPr>
            <a:spLocks noGrp="1"/>
          </p:cNvSpPr>
          <p:nvPr>
            <p:ph idx="1"/>
          </p:nvPr>
        </p:nvSpPr>
        <p:spPr/>
        <p:txBody>
          <a:bodyPr>
            <a:normAutofit/>
          </a:bodyPr>
          <a:lstStyle/>
          <a:p>
            <a:r>
              <a:rPr lang="en-US" dirty="0"/>
              <a:t>The default Home dashboard</a:t>
            </a:r>
          </a:p>
          <a:p>
            <a:r>
              <a:rPr lang="en-US" dirty="0"/>
              <a:t> The sidebar menu. </a:t>
            </a:r>
          </a:p>
          <a:p>
            <a:r>
              <a:rPr lang="en-US" dirty="0"/>
              <a:t>Navigation hub, providing both quick access to simple creation pages and links to more complex functions, including data source creation, Explore mode, alert management, and server administration.</a:t>
            </a:r>
          </a:p>
        </p:txBody>
      </p:sp>
    </p:spTree>
    <p:extLst>
      <p:ext uri="{BB962C8B-B14F-4D97-AF65-F5344CB8AC3E}">
        <p14:creationId xmlns:p14="http://schemas.microsoft.com/office/powerpoint/2010/main" val="71914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DAY-1</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lvl="0"/>
            <a:r>
              <a:rPr lang="en-US" dirty="0"/>
              <a:t>Introduction about Grafana </a:t>
            </a:r>
          </a:p>
          <a:p>
            <a:pPr lvl="0"/>
            <a:r>
              <a:rPr lang="en-US" dirty="0"/>
              <a:t>Other Visualization tools – Overview </a:t>
            </a:r>
          </a:p>
          <a:p>
            <a:pPr lvl="0"/>
            <a:r>
              <a:rPr lang="en-US" dirty="0"/>
              <a:t>Grafana - Setup </a:t>
            </a:r>
          </a:p>
          <a:p>
            <a:pPr lvl="0"/>
            <a:r>
              <a:rPr lang="en-US" dirty="0"/>
              <a:t>Unit (or) service file &amp; Grafana server daemon </a:t>
            </a:r>
          </a:p>
          <a:p>
            <a:pPr lvl="0"/>
            <a:r>
              <a:rPr lang="en-US" dirty="0"/>
              <a:t>Dash board setup </a:t>
            </a:r>
          </a:p>
          <a:p>
            <a:pPr lvl="0"/>
            <a:r>
              <a:rPr lang="en-US" dirty="0"/>
              <a:t>Grafana - features</a:t>
            </a:r>
          </a:p>
          <a:p>
            <a:pPr lvl="0"/>
            <a:r>
              <a:rPr lang="en-US" dirty="0"/>
              <a:t>Grafana panels </a:t>
            </a:r>
          </a:p>
          <a:p>
            <a:pPr lvl="0"/>
            <a:r>
              <a:rPr lang="en-US" dirty="0"/>
              <a:t>Deep dive into Grafana </a:t>
            </a:r>
          </a:p>
          <a:p>
            <a:pPr lvl="0"/>
            <a:r>
              <a:rPr lang="en-US" dirty="0"/>
              <a:t>Time series database</a:t>
            </a:r>
          </a:p>
          <a:p>
            <a:pPr lvl="0"/>
            <a:r>
              <a:rPr lang="en-US" dirty="0"/>
              <a:t>Influx DB with Grafana integration </a:t>
            </a:r>
          </a:p>
        </p:txBody>
      </p:sp>
    </p:spTree>
    <p:extLst>
      <p:ext uri="{BB962C8B-B14F-4D97-AF65-F5344CB8AC3E}">
        <p14:creationId xmlns:p14="http://schemas.microsoft.com/office/powerpoint/2010/main" val="2148424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763000" cy="63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723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76300"/>
          </a:xfrm>
        </p:spPr>
        <p:txBody>
          <a:bodyPr>
            <a:normAutofit/>
          </a:bodyPr>
          <a:lstStyle/>
          <a:p>
            <a:r>
              <a:rPr lang="en-US" sz="3600" b="1" dirty="0" err="1"/>
              <a:t>Grafana's</a:t>
            </a:r>
            <a:r>
              <a:rPr lang="en-US" sz="3600" b="1" dirty="0"/>
              <a:t> left sidebar</a:t>
            </a:r>
            <a:endParaRPr lang="en-US" sz="3600" dirty="0"/>
          </a:p>
        </p:txBody>
      </p:sp>
      <p:sp>
        <p:nvSpPr>
          <p:cNvPr id="3" name="Content Placeholder 2"/>
          <p:cNvSpPr>
            <a:spLocks noGrp="1"/>
          </p:cNvSpPr>
          <p:nvPr>
            <p:ph idx="1"/>
          </p:nvPr>
        </p:nvSpPr>
        <p:spPr>
          <a:xfrm>
            <a:off x="457200" y="1066800"/>
            <a:ext cx="8229600" cy="4876800"/>
          </a:xfrm>
        </p:spPr>
        <p:txBody>
          <a:bodyPr>
            <a:noAutofit/>
          </a:bodyPr>
          <a:lstStyle/>
          <a:p>
            <a:r>
              <a:rPr lang="en-US" sz="2000" dirty="0"/>
              <a:t>To the left of the dashboard itself is the left sidebar. </a:t>
            </a:r>
          </a:p>
          <a:p>
            <a:r>
              <a:rPr lang="en-US" sz="2000" dirty="0"/>
              <a:t>These icons lead to some of the most powerful of </a:t>
            </a:r>
            <a:r>
              <a:rPr lang="en-US" sz="2000" dirty="0" err="1"/>
              <a:t>Grafana's</a:t>
            </a:r>
            <a:r>
              <a:rPr lang="en-US" sz="2000" dirty="0"/>
              <a:t> impressive features. </a:t>
            </a:r>
          </a:p>
          <a:p>
            <a:r>
              <a:rPr lang="en-US" sz="2000" dirty="0"/>
              <a:t>Search for dashboards</a:t>
            </a:r>
          </a:p>
          <a:p>
            <a:r>
              <a:rPr lang="en-US" sz="2000" dirty="0"/>
              <a:t>Create and import dashboards and folders</a:t>
            </a:r>
          </a:p>
          <a:p>
            <a:r>
              <a:rPr lang="en-US" sz="2000" dirty="0"/>
              <a:t>Find dashboards</a:t>
            </a:r>
          </a:p>
          <a:p>
            <a:r>
              <a:rPr lang="en-US" sz="2000" dirty="0"/>
              <a:t>Manage dashboards, dashboard playlists, and dashboard snapshots</a:t>
            </a:r>
          </a:p>
          <a:p>
            <a:r>
              <a:rPr lang="en-US" sz="2000" dirty="0"/>
              <a:t>Explore data sources in a free-form fashion</a:t>
            </a:r>
          </a:p>
          <a:p>
            <a:r>
              <a:rPr lang="en-US" sz="2000" dirty="0"/>
              <a:t>Manage alert rules and notification channels</a:t>
            </a:r>
          </a:p>
          <a:p>
            <a:r>
              <a:rPr lang="en-US" sz="2000" dirty="0"/>
              <a:t>Configure data sources, users, and teams, download plugins, set</a:t>
            </a:r>
          </a:p>
          <a:p>
            <a:r>
              <a:rPr lang="en-US" sz="2000" dirty="0"/>
              <a:t>preferences, and generate API keys</a:t>
            </a:r>
          </a:p>
          <a:p>
            <a:r>
              <a:rPr lang="en-US" sz="2000" dirty="0"/>
              <a:t>Administer Grafana users and organizations and view the server</a:t>
            </a:r>
          </a:p>
          <a:p>
            <a:r>
              <a:rPr lang="en-US" sz="2000" dirty="0"/>
              <a:t>settings and stats</a:t>
            </a:r>
          </a:p>
          <a:p>
            <a:r>
              <a:rPr lang="en-US" sz="2000" dirty="0"/>
              <a:t>Return to the Home dashboard</a:t>
            </a:r>
          </a:p>
          <a:p>
            <a:r>
              <a:rPr lang="en-US" sz="2000" dirty="0"/>
              <a:t>Set personal preferences</a:t>
            </a:r>
          </a:p>
          <a:p>
            <a:r>
              <a:rPr lang="en-US" sz="2000" dirty="0"/>
              <a:t>Get help</a:t>
            </a:r>
          </a:p>
          <a:p>
            <a:endParaRPr lang="en-US" sz="2000" dirty="0"/>
          </a:p>
        </p:txBody>
      </p:sp>
    </p:spTree>
    <p:extLst>
      <p:ext uri="{BB962C8B-B14F-4D97-AF65-F5344CB8AC3E}">
        <p14:creationId xmlns:p14="http://schemas.microsoft.com/office/powerpoint/2010/main" val="629896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 y="1066800"/>
            <a:ext cx="9067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3647364" y="261582"/>
            <a:ext cx="10668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 name="Rectangle 1"/>
          <p:cNvSpPr/>
          <p:nvPr/>
        </p:nvSpPr>
        <p:spPr>
          <a:xfrm>
            <a:off x="152400" y="419816"/>
            <a:ext cx="1810688" cy="369332"/>
          </a:xfrm>
          <a:prstGeom prst="rect">
            <a:avLst/>
          </a:prstGeom>
        </p:spPr>
        <p:txBody>
          <a:bodyPr wrap="none">
            <a:spAutoFit/>
          </a:bodyPr>
          <a:lstStyle/>
          <a:p>
            <a:r>
              <a:rPr lang="en-US" b="1" dirty="0"/>
              <a:t>The Grafana logo</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50" y="199314"/>
            <a:ext cx="2286000" cy="73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6293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52524"/>
            <a:ext cx="9067799"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810000" y="236561"/>
            <a:ext cx="848437" cy="45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Tree>
    <p:extLst>
      <p:ext uri="{BB962C8B-B14F-4D97-AF65-F5344CB8AC3E}">
        <p14:creationId xmlns:p14="http://schemas.microsoft.com/office/powerpoint/2010/main" val="4067131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6" y="719138"/>
            <a:ext cx="9166746" cy="613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3810000" y="236561"/>
            <a:ext cx="848437" cy="45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Tree>
    <p:extLst>
      <p:ext uri="{BB962C8B-B14F-4D97-AF65-F5344CB8AC3E}">
        <p14:creationId xmlns:p14="http://schemas.microsoft.com/office/powerpoint/2010/main" val="415181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panel's UI</a:t>
            </a:r>
          </a:p>
        </p:txBody>
      </p:sp>
      <p:sp>
        <p:nvSpPr>
          <p:cNvPr id="3" name="Content Placeholder 2"/>
          <p:cNvSpPr>
            <a:spLocks noGrp="1"/>
          </p:cNvSpPr>
          <p:nvPr>
            <p:ph idx="1"/>
          </p:nvPr>
        </p:nvSpPr>
        <p:spPr/>
        <p:txBody>
          <a:bodyPr/>
          <a:lstStyle/>
          <a:p>
            <a:r>
              <a:rPr lang="en-US" dirty="0"/>
              <a:t>The panel's UI can be broken down into roughly three main functional areas:</a:t>
            </a:r>
          </a:p>
          <a:p>
            <a:r>
              <a:rPr lang="en-US" dirty="0"/>
              <a:t>1. </a:t>
            </a:r>
            <a:r>
              <a:rPr lang="en-US" b="1" dirty="0"/>
              <a:t>Panel display</a:t>
            </a:r>
            <a:r>
              <a:rPr lang="en-US" dirty="0"/>
              <a:t>: Preview display, and time picker</a:t>
            </a:r>
          </a:p>
          <a:p>
            <a:r>
              <a:rPr lang="en-US" dirty="0"/>
              <a:t>2. </a:t>
            </a:r>
            <a:r>
              <a:rPr lang="en-US" b="1" dirty="0"/>
              <a:t>Display settings</a:t>
            </a:r>
            <a:r>
              <a:rPr lang="en-US" dirty="0"/>
              <a:t>: Panel visualization type, styles, and links</a:t>
            </a:r>
          </a:p>
          <a:p>
            <a:r>
              <a:rPr lang="en-US" dirty="0"/>
              <a:t>3. </a:t>
            </a:r>
            <a:r>
              <a:rPr lang="en-US" b="1" dirty="0"/>
              <a:t>Data configuration</a:t>
            </a:r>
            <a:r>
              <a:rPr lang="en-US" dirty="0"/>
              <a:t>: Data query, data transformation, and alerting</a:t>
            </a:r>
          </a:p>
        </p:txBody>
      </p:sp>
    </p:spTree>
    <p:extLst>
      <p:ext uri="{BB962C8B-B14F-4D97-AF65-F5344CB8AC3E}">
        <p14:creationId xmlns:p14="http://schemas.microsoft.com/office/powerpoint/2010/main" val="1218359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810000" y="236561"/>
            <a:ext cx="848437" cy="45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Tree>
    <p:extLst>
      <p:ext uri="{BB962C8B-B14F-4D97-AF65-F5344CB8AC3E}">
        <p14:creationId xmlns:p14="http://schemas.microsoft.com/office/powerpoint/2010/main" val="4183914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90600"/>
            <a:ext cx="9144000" cy="5763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810000" y="236561"/>
            <a:ext cx="848437" cy="45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Tree>
    <p:extLst>
      <p:ext uri="{BB962C8B-B14F-4D97-AF65-F5344CB8AC3E}">
        <p14:creationId xmlns:p14="http://schemas.microsoft.com/office/powerpoint/2010/main" val="1862989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7896"/>
            <a:ext cx="9144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3810000" y="236561"/>
            <a:ext cx="848437" cy="457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Tree>
    <p:extLst>
      <p:ext uri="{BB962C8B-B14F-4D97-AF65-F5344CB8AC3E}">
        <p14:creationId xmlns:p14="http://schemas.microsoft.com/office/powerpoint/2010/main" val="1619861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Dashboard</a:t>
            </a:r>
          </a:p>
        </p:txBody>
      </p:sp>
      <p:sp>
        <p:nvSpPr>
          <p:cNvPr id="3" name="Content Placeholder 2"/>
          <p:cNvSpPr>
            <a:spLocks noGrp="1"/>
          </p:cNvSpPr>
          <p:nvPr>
            <p:ph idx="1"/>
          </p:nvPr>
        </p:nvSpPr>
        <p:spPr>
          <a:xfrm>
            <a:off x="457200" y="1295400"/>
            <a:ext cx="8229600" cy="5181600"/>
          </a:xfrm>
        </p:spPr>
        <p:txBody>
          <a:bodyPr>
            <a:normAutofit/>
          </a:bodyPr>
          <a:lstStyle/>
          <a:p>
            <a:r>
              <a:rPr lang="en-US" dirty="0"/>
              <a:t>A dashboard is a kind of canvas upon which you can display </a:t>
            </a:r>
            <a:r>
              <a:rPr lang="en-US" b="1" dirty="0"/>
              <a:t>one or more panels </a:t>
            </a:r>
            <a:r>
              <a:rPr lang="en-US" dirty="0"/>
              <a:t>in a grid style arrangement. </a:t>
            </a:r>
          </a:p>
          <a:p>
            <a:r>
              <a:rPr lang="en-US" dirty="0"/>
              <a:t>It also serves as a web page, so you can bookmark or share it with a simple URL. </a:t>
            </a:r>
          </a:p>
          <a:p>
            <a:r>
              <a:rPr lang="en-US" dirty="0"/>
              <a:t>The entire dashboard can even be imported and exported in JSON text file format, making it easy to share, save, or transfer to another version of Grafana.</a:t>
            </a:r>
          </a:p>
        </p:txBody>
      </p:sp>
    </p:spTree>
    <p:extLst>
      <p:ext uri="{BB962C8B-B14F-4D97-AF65-F5344CB8AC3E}">
        <p14:creationId xmlns:p14="http://schemas.microsoft.com/office/powerpoint/2010/main" val="1247267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DAY-2</a:t>
            </a:r>
          </a:p>
        </p:txBody>
      </p:sp>
      <p:sp>
        <p:nvSpPr>
          <p:cNvPr id="3" name="Content Placeholder 2"/>
          <p:cNvSpPr>
            <a:spLocks noGrp="1"/>
          </p:cNvSpPr>
          <p:nvPr>
            <p:ph idx="1"/>
          </p:nvPr>
        </p:nvSpPr>
        <p:spPr/>
        <p:txBody>
          <a:bodyPr/>
          <a:lstStyle/>
          <a:p>
            <a:pPr lvl="0"/>
            <a:r>
              <a:rPr lang="en-US" dirty="0"/>
              <a:t>Importing &amp; Exporting Dashboards</a:t>
            </a:r>
          </a:p>
          <a:p>
            <a:pPr lvl="0"/>
            <a:r>
              <a:rPr lang="en-US" dirty="0"/>
              <a:t>Using variable - Dynamic Dash board creations </a:t>
            </a:r>
          </a:p>
          <a:p>
            <a:pPr lvl="0"/>
            <a:r>
              <a:rPr lang="en-US" dirty="0"/>
              <a:t>Annotations &amp; alert</a:t>
            </a:r>
          </a:p>
          <a:p>
            <a:pPr lvl="0"/>
            <a:r>
              <a:rPr lang="en-US" dirty="0"/>
              <a:t>Administration </a:t>
            </a:r>
          </a:p>
          <a:p>
            <a:pPr lvl="0"/>
            <a:r>
              <a:rPr lang="en-US" dirty="0"/>
              <a:t>Grafana CLI</a:t>
            </a:r>
          </a:p>
          <a:p>
            <a:pPr lvl="0"/>
            <a:r>
              <a:rPr lang="en-US" dirty="0"/>
              <a:t>Plugin and admin commands </a:t>
            </a:r>
          </a:p>
          <a:p>
            <a:pPr marL="0" indent="0">
              <a:buNone/>
            </a:pPr>
            <a:endParaRPr lang="en-US" dirty="0"/>
          </a:p>
        </p:txBody>
      </p:sp>
    </p:spTree>
    <p:extLst>
      <p:ext uri="{BB962C8B-B14F-4D97-AF65-F5344CB8AC3E}">
        <p14:creationId xmlns:p14="http://schemas.microsoft.com/office/powerpoint/2010/main" val="1523413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Unit (or) service file &amp; Grafana server daemon </a:t>
            </a:r>
            <a:br>
              <a:rPr lang="en-US" dirty="0"/>
            </a:br>
            <a:endParaRPr lang="en-US" dirty="0"/>
          </a:p>
        </p:txBody>
      </p:sp>
      <p:sp>
        <p:nvSpPr>
          <p:cNvPr id="3" name="Content Placeholder 2"/>
          <p:cNvSpPr>
            <a:spLocks noGrp="1"/>
          </p:cNvSpPr>
          <p:nvPr>
            <p:ph idx="1"/>
          </p:nvPr>
        </p:nvSpPr>
        <p:spPr/>
        <p:txBody>
          <a:bodyPr>
            <a:normAutofit/>
          </a:bodyPr>
          <a:lstStyle/>
          <a:p>
            <a:r>
              <a:rPr lang="en-US" dirty="0"/>
              <a:t>Windows: grafana-server.exe </a:t>
            </a:r>
          </a:p>
          <a:p>
            <a:r>
              <a:rPr lang="en-US" dirty="0"/>
              <a:t>Linux :  </a:t>
            </a:r>
            <a:r>
              <a:rPr lang="en-US" dirty="0" err="1"/>
              <a:t>grafana-server.service</a:t>
            </a:r>
            <a:r>
              <a:rPr lang="en-US" dirty="0"/>
              <a:t> file </a:t>
            </a:r>
          </a:p>
          <a:p>
            <a:r>
              <a:rPr lang="en-US" dirty="0" err="1"/>
              <a:t>sudo</a:t>
            </a:r>
            <a:r>
              <a:rPr lang="en-US" dirty="0"/>
              <a:t> </a:t>
            </a:r>
            <a:r>
              <a:rPr lang="en-US" dirty="0" err="1"/>
              <a:t>systemctl</a:t>
            </a:r>
            <a:r>
              <a:rPr lang="en-US" dirty="0"/>
              <a:t> daemon-reload </a:t>
            </a:r>
          </a:p>
          <a:p>
            <a:r>
              <a:rPr lang="en-US" dirty="0" err="1"/>
              <a:t>sudo</a:t>
            </a:r>
            <a:r>
              <a:rPr lang="en-US" dirty="0"/>
              <a:t> </a:t>
            </a:r>
            <a:r>
              <a:rPr lang="en-US" dirty="0" err="1"/>
              <a:t>systemctl</a:t>
            </a:r>
            <a:r>
              <a:rPr lang="en-US" dirty="0"/>
              <a:t> start </a:t>
            </a:r>
            <a:r>
              <a:rPr lang="en-US" dirty="0" err="1"/>
              <a:t>grafana</a:t>
            </a:r>
            <a:r>
              <a:rPr lang="en-US" dirty="0"/>
              <a:t>-server </a:t>
            </a:r>
          </a:p>
          <a:p>
            <a:r>
              <a:rPr lang="en-US" dirty="0" err="1"/>
              <a:t>sudo</a:t>
            </a:r>
            <a:r>
              <a:rPr lang="en-US" dirty="0"/>
              <a:t> </a:t>
            </a:r>
            <a:r>
              <a:rPr lang="en-US" dirty="0" err="1"/>
              <a:t>systemctl</a:t>
            </a:r>
            <a:r>
              <a:rPr lang="en-US" dirty="0"/>
              <a:t> status </a:t>
            </a:r>
            <a:r>
              <a:rPr lang="en-US" dirty="0" err="1"/>
              <a:t>grafana</a:t>
            </a:r>
            <a:r>
              <a:rPr lang="en-US" dirty="0"/>
              <a:t>-server</a:t>
            </a:r>
          </a:p>
          <a:p>
            <a:r>
              <a:rPr lang="en-US" dirty="0"/>
              <a:t>Configure the Grafana server to start at boot:</a:t>
            </a:r>
          </a:p>
          <a:p>
            <a:r>
              <a:rPr lang="en-US" sz="2800" dirty="0" err="1"/>
              <a:t>sudo</a:t>
            </a:r>
            <a:r>
              <a:rPr lang="en-US" sz="2800" dirty="0"/>
              <a:t> </a:t>
            </a:r>
            <a:r>
              <a:rPr lang="en-US" sz="2800" dirty="0" err="1"/>
              <a:t>systemctl</a:t>
            </a:r>
            <a:r>
              <a:rPr lang="en-US" sz="2800" dirty="0"/>
              <a:t> enable </a:t>
            </a:r>
            <a:r>
              <a:rPr lang="en-US" sz="2800" dirty="0" err="1"/>
              <a:t>grafana-server.service</a:t>
            </a:r>
            <a:endParaRPr lang="en-US" sz="2800" dirty="0"/>
          </a:p>
          <a:p>
            <a:endParaRPr lang="en-US" dirty="0"/>
          </a:p>
        </p:txBody>
      </p:sp>
    </p:spTree>
    <p:extLst>
      <p:ext uri="{BB962C8B-B14F-4D97-AF65-F5344CB8AC3E}">
        <p14:creationId xmlns:p14="http://schemas.microsoft.com/office/powerpoint/2010/main" val="3378192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a:t>
            </a:r>
          </a:p>
        </p:txBody>
      </p:sp>
      <p:sp>
        <p:nvSpPr>
          <p:cNvPr id="3" name="Content Placeholder 2"/>
          <p:cNvSpPr>
            <a:spLocks noGrp="1"/>
          </p:cNvSpPr>
          <p:nvPr>
            <p:ph idx="1"/>
          </p:nvPr>
        </p:nvSpPr>
        <p:spPr/>
        <p:txBody>
          <a:bodyPr>
            <a:normAutofit fontScale="92500" lnSpcReduction="10000"/>
          </a:bodyPr>
          <a:lstStyle/>
          <a:p>
            <a:pPr>
              <a:lnSpc>
                <a:spcPct val="120000"/>
              </a:lnSpc>
            </a:pPr>
            <a:r>
              <a:rPr lang="en-US" dirty="0"/>
              <a:t>Grafana works with data, which must be stored in a database before it can be accessed by Grafana. </a:t>
            </a:r>
          </a:p>
          <a:p>
            <a:pPr>
              <a:lnSpc>
                <a:spcPct val="120000"/>
              </a:lnSpc>
            </a:pPr>
            <a:r>
              <a:rPr lang="en-US" dirty="0"/>
              <a:t>There are several different kinds of databases. </a:t>
            </a:r>
          </a:p>
          <a:p>
            <a:pPr>
              <a:lnSpc>
                <a:spcPct val="120000"/>
              </a:lnSpc>
            </a:pPr>
            <a:r>
              <a:rPr lang="en-US" dirty="0"/>
              <a:t>Additionally, some other systems can be used to store data, even though their main purpose is not focused on data storage.</a:t>
            </a:r>
          </a:p>
          <a:p>
            <a:pPr>
              <a:lnSpc>
                <a:spcPct val="120000"/>
              </a:lnSpc>
            </a:pPr>
            <a:r>
              <a:rPr lang="en-US" dirty="0"/>
              <a:t>A Grafana data source is any place from which Grafana can pull data.</a:t>
            </a:r>
          </a:p>
          <a:p>
            <a:pPr marL="0" indent="0">
              <a:buNone/>
            </a:pPr>
            <a:endParaRPr lang="en-US" dirty="0"/>
          </a:p>
        </p:txBody>
      </p:sp>
    </p:spTree>
    <p:extLst>
      <p:ext uri="{BB962C8B-B14F-4D97-AF65-F5344CB8AC3E}">
        <p14:creationId xmlns:p14="http://schemas.microsoft.com/office/powerpoint/2010/main" val="1189513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600" b="1" dirty="0"/>
              <a:t>How to add a data source in Grafana</a:t>
            </a:r>
            <a:br>
              <a:rPr lang="en-US" sz="3600" b="1" dirty="0"/>
            </a:br>
            <a:endParaRPr lang="en-US" sz="3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9" y="1143000"/>
            <a:ext cx="9165102"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785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undefine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155574" y="304800"/>
            <a:ext cx="8683625" cy="7107196"/>
            <a:chOff x="155574" y="304800"/>
            <a:chExt cx="8683625" cy="7107196"/>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4" y="304800"/>
              <a:ext cx="8683625" cy="562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599" y="5380671"/>
              <a:ext cx="8229599" cy="2031325"/>
            </a:xfrm>
            <a:prstGeom prst="rect">
              <a:avLst/>
            </a:prstGeom>
          </p:spPr>
          <p:txBody>
            <a:bodyPr wrap="square">
              <a:spAutoFit/>
            </a:bodyPr>
            <a:lstStyle/>
            <a:p>
              <a:endParaRPr lang="en-US" dirty="0"/>
            </a:p>
            <a:p>
              <a:endParaRPr lang="en-US" dirty="0"/>
            </a:p>
            <a:p>
              <a:endParaRPr lang="en-US" dirty="0"/>
            </a:p>
            <a:p>
              <a:r>
                <a:rPr lang="en-US" dirty="0"/>
                <a:t>When you click the </a:t>
              </a:r>
              <a:r>
                <a:rPr lang="en-US" i="1" dirty="0"/>
                <a:t>Add data sources</a:t>
              </a:r>
              <a:r>
                <a:rPr lang="en-US" dirty="0"/>
                <a:t> button, you will see the list of officially supported data sources available for connection</a:t>
              </a:r>
            </a:p>
            <a:p>
              <a:br>
                <a:rPr lang="en-US" dirty="0"/>
              </a:br>
              <a:endParaRPr lang="en-US" dirty="0"/>
            </a:p>
          </p:txBody>
        </p:sp>
      </p:grpSp>
    </p:spTree>
    <p:extLst>
      <p:ext uri="{BB962C8B-B14F-4D97-AF65-F5344CB8AC3E}">
        <p14:creationId xmlns:p14="http://schemas.microsoft.com/office/powerpoint/2010/main" val="2848183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2057400"/>
            <a:ext cx="9525000" cy="891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15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839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918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Installing third-party data sources</a:t>
            </a:r>
            <a:br>
              <a:rPr lang="en-US" b="1" dirty="0"/>
            </a:br>
            <a:endParaRPr lang="en-US" dirty="0"/>
          </a:p>
        </p:txBody>
      </p:sp>
      <p:pic>
        <p:nvPicPr>
          <p:cNvPr id="10242"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10550"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904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grafana</a:t>
            </a:r>
            <a:r>
              <a:rPr lang="en-US" dirty="0"/>
              <a:t>-cli</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382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2557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799"/>
            <a:ext cx="7199716"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2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10690"/>
            <a:ext cx="8610600" cy="250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1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DAY-3</a:t>
            </a:r>
          </a:p>
        </p:txBody>
      </p:sp>
      <p:sp>
        <p:nvSpPr>
          <p:cNvPr id="3" name="Content Placeholder 2"/>
          <p:cNvSpPr>
            <a:spLocks noGrp="1"/>
          </p:cNvSpPr>
          <p:nvPr>
            <p:ph idx="1"/>
          </p:nvPr>
        </p:nvSpPr>
        <p:spPr/>
        <p:txBody>
          <a:bodyPr>
            <a:normAutofit/>
          </a:bodyPr>
          <a:lstStyle/>
          <a:p>
            <a:pPr lvl="0"/>
            <a:r>
              <a:rPr lang="en-US" b="1" dirty="0"/>
              <a:t>Introduction to Prometheus </a:t>
            </a:r>
            <a:endParaRPr lang="en-US" dirty="0"/>
          </a:p>
          <a:p>
            <a:pPr lvl="1"/>
            <a:r>
              <a:rPr lang="en-US" dirty="0"/>
              <a:t>Prometheus Installation </a:t>
            </a:r>
          </a:p>
          <a:p>
            <a:pPr lvl="1"/>
            <a:r>
              <a:rPr lang="en-US" dirty="0"/>
              <a:t>Basic Concepts </a:t>
            </a:r>
          </a:p>
          <a:p>
            <a:pPr lvl="2"/>
            <a:r>
              <a:rPr lang="en-US" dirty="0"/>
              <a:t>Prometheus Configuration </a:t>
            </a:r>
          </a:p>
          <a:p>
            <a:pPr lvl="2"/>
            <a:r>
              <a:rPr lang="en-US" dirty="0"/>
              <a:t>Monitoring Nodes (Servers) with Prometheus </a:t>
            </a:r>
          </a:p>
          <a:p>
            <a:pPr lvl="2"/>
            <a:r>
              <a:rPr lang="en-US" dirty="0"/>
              <a:t>Prometheus Architecture </a:t>
            </a:r>
          </a:p>
          <a:p>
            <a:pPr lvl="0"/>
            <a:r>
              <a:rPr lang="en-US" dirty="0"/>
              <a:t>Expression Browser</a:t>
            </a:r>
          </a:p>
          <a:p>
            <a:pPr lvl="0"/>
            <a:r>
              <a:rPr lang="en-US" dirty="0"/>
              <a:t>Client Libraries</a:t>
            </a:r>
          </a:p>
          <a:p>
            <a:endParaRPr lang="en-US" dirty="0"/>
          </a:p>
        </p:txBody>
      </p:sp>
    </p:spTree>
    <p:extLst>
      <p:ext uri="{BB962C8B-B14F-4D97-AF65-F5344CB8AC3E}">
        <p14:creationId xmlns:p14="http://schemas.microsoft.com/office/powerpoint/2010/main" val="3158032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8763001"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143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series</a:t>
            </a:r>
          </a:p>
        </p:txBody>
      </p:sp>
      <p:sp>
        <p:nvSpPr>
          <p:cNvPr id="3" name="Content Placeholder 2"/>
          <p:cNvSpPr>
            <a:spLocks noGrp="1"/>
          </p:cNvSpPr>
          <p:nvPr>
            <p:ph idx="1"/>
          </p:nvPr>
        </p:nvSpPr>
        <p:spPr/>
        <p:txBody>
          <a:bodyPr/>
          <a:lstStyle/>
          <a:p>
            <a:r>
              <a:rPr lang="en-US" dirty="0"/>
              <a:t>A </a:t>
            </a:r>
            <a:r>
              <a:rPr lang="en-US" b="1" dirty="0"/>
              <a:t>time series database (TSDB)</a:t>
            </a:r>
            <a:r>
              <a:rPr lang="en-US" dirty="0"/>
              <a:t> is a software system that is optimized for storing and serving time series through associated pairs of time(s) and value(s).</a:t>
            </a:r>
          </a:p>
          <a:p>
            <a:r>
              <a:rPr lang="en-US" dirty="0"/>
              <a:t>Time series datasets are relatively large and uniform compared to other datasets―usually being composed of a </a:t>
            </a:r>
            <a:r>
              <a:rPr lang="en-US" b="1" dirty="0"/>
              <a:t>timestamp </a:t>
            </a:r>
            <a:r>
              <a:rPr lang="en-US" dirty="0"/>
              <a:t>and </a:t>
            </a:r>
            <a:r>
              <a:rPr lang="en-US" b="1" dirty="0"/>
              <a:t>associated data</a:t>
            </a:r>
            <a:r>
              <a:rPr lang="en-US" dirty="0"/>
              <a:t>.</a:t>
            </a:r>
          </a:p>
        </p:txBody>
      </p:sp>
    </p:spTree>
    <p:extLst>
      <p:ext uri="{BB962C8B-B14F-4D97-AF65-F5344CB8AC3E}">
        <p14:creationId xmlns:p14="http://schemas.microsoft.com/office/powerpoint/2010/main" val="1033069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series</a:t>
            </a:r>
          </a:p>
        </p:txBody>
      </p:sp>
      <p:sp>
        <p:nvSpPr>
          <p:cNvPr id="3" name="Content Placeholder 2"/>
          <p:cNvSpPr>
            <a:spLocks noGrp="1"/>
          </p:cNvSpPr>
          <p:nvPr>
            <p:ph idx="1"/>
          </p:nvPr>
        </p:nvSpPr>
        <p:spPr/>
        <p:txBody>
          <a:bodyPr>
            <a:normAutofit fontScale="92500"/>
          </a:bodyPr>
          <a:lstStyle/>
          <a:p>
            <a:r>
              <a:rPr lang="en-US" dirty="0"/>
              <a:t>A Time Series Database is a database that contains data for each point in time.</a:t>
            </a:r>
          </a:p>
          <a:p>
            <a:r>
              <a:rPr lang="en-US" dirty="0"/>
              <a:t>.Time series data mean measurements or events that are tracked, monitored, collected, or aggregated over a period of time. </a:t>
            </a:r>
          </a:p>
          <a:p>
            <a:r>
              <a:rPr lang="en-US" dirty="0"/>
              <a:t>These could be data collected from heartbeats of motion tracking sensors, JVM metrics from the java applications, market trade data, network data, API responses, process uptime, </a:t>
            </a:r>
            <a:r>
              <a:rPr lang="en-US" dirty="0" err="1"/>
              <a:t>etc</a:t>
            </a:r>
            <a:endParaRPr lang="en-US" dirty="0"/>
          </a:p>
        </p:txBody>
      </p:sp>
    </p:spTree>
    <p:extLst>
      <p:ext uri="{BB962C8B-B14F-4D97-AF65-F5344CB8AC3E}">
        <p14:creationId xmlns:p14="http://schemas.microsoft.com/office/powerpoint/2010/main" val="3596388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Does a Time Series Database Work?</a:t>
            </a:r>
            <a:br>
              <a:rPr lang="en-US" dirty="0"/>
            </a:br>
            <a:endParaRPr lang="en-US" dirty="0"/>
          </a:p>
        </p:txBody>
      </p:sp>
      <p:sp>
        <p:nvSpPr>
          <p:cNvPr id="3" name="Content Placeholder 2"/>
          <p:cNvSpPr>
            <a:spLocks noGrp="1"/>
          </p:cNvSpPr>
          <p:nvPr>
            <p:ph idx="1"/>
          </p:nvPr>
        </p:nvSpPr>
        <p:spPr/>
        <p:txBody>
          <a:bodyPr/>
          <a:lstStyle/>
          <a:p>
            <a:r>
              <a:rPr lang="en-US" b="1" dirty="0"/>
              <a:t> </a:t>
            </a:r>
            <a:r>
              <a:rPr lang="en-US" dirty="0"/>
              <a:t>TSDBs work by capturing a set of fixed values along with a set of dynamic values. </a:t>
            </a:r>
          </a:p>
          <a:p>
            <a:r>
              <a:rPr lang="en-US" dirty="0"/>
              <a:t>Time series data is useful for tracking trends.</a:t>
            </a:r>
          </a:p>
          <a:p>
            <a:r>
              <a:rPr lang="en-US" dirty="0"/>
              <a:t>These records are written to a storage medium in a format that allows fast time-based reads and writes.</a:t>
            </a:r>
          </a:p>
        </p:txBody>
      </p:sp>
    </p:spTree>
    <p:extLst>
      <p:ext uri="{BB962C8B-B14F-4D97-AF65-F5344CB8AC3E}">
        <p14:creationId xmlns:p14="http://schemas.microsoft.com/office/powerpoint/2010/main" val="3862695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Examples-Time series data base(TSDB)</a:t>
            </a:r>
          </a:p>
        </p:txBody>
      </p:sp>
      <p:sp>
        <p:nvSpPr>
          <p:cNvPr id="3" name="Content Placeholder 2"/>
          <p:cNvSpPr>
            <a:spLocks noGrp="1"/>
          </p:cNvSpPr>
          <p:nvPr>
            <p:ph idx="1"/>
          </p:nvPr>
        </p:nvSpPr>
        <p:spPr/>
        <p:txBody>
          <a:bodyPr/>
          <a:lstStyle/>
          <a:p>
            <a:r>
              <a:rPr lang="en-US" dirty="0" err="1"/>
              <a:t>Influxdb</a:t>
            </a:r>
            <a:endParaRPr lang="en-US" dirty="0"/>
          </a:p>
          <a:p>
            <a:r>
              <a:rPr lang="en-US" dirty="0" err="1"/>
              <a:t>Timescaledb</a:t>
            </a:r>
            <a:endParaRPr lang="en-US" dirty="0"/>
          </a:p>
          <a:p>
            <a:r>
              <a:rPr lang="en-US" dirty="0" err="1"/>
              <a:t>openTSDB</a:t>
            </a:r>
            <a:endParaRPr lang="en-US" dirty="0"/>
          </a:p>
          <a:p>
            <a:r>
              <a:rPr lang="en-US" dirty="0"/>
              <a:t>Graphite</a:t>
            </a:r>
          </a:p>
          <a:p>
            <a:r>
              <a:rPr lang="en-US" dirty="0"/>
              <a:t>Prometheus </a:t>
            </a:r>
          </a:p>
          <a:p>
            <a:endParaRPr lang="en-US" dirty="0"/>
          </a:p>
        </p:txBody>
      </p:sp>
    </p:spTree>
    <p:extLst>
      <p:ext uri="{BB962C8B-B14F-4D97-AF65-F5344CB8AC3E}">
        <p14:creationId xmlns:p14="http://schemas.microsoft.com/office/powerpoint/2010/main" val="1953883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InfluxDB</a:t>
            </a:r>
          </a:p>
        </p:txBody>
      </p:sp>
      <p:sp>
        <p:nvSpPr>
          <p:cNvPr id="3" name="Content Placeholder 2"/>
          <p:cNvSpPr>
            <a:spLocks noGrp="1"/>
          </p:cNvSpPr>
          <p:nvPr>
            <p:ph idx="1"/>
          </p:nvPr>
        </p:nvSpPr>
        <p:spPr/>
        <p:txBody>
          <a:bodyPr>
            <a:normAutofit fontScale="92500"/>
          </a:bodyPr>
          <a:lstStyle/>
          <a:p>
            <a:r>
              <a:rPr lang="en-US" b="1" dirty="0"/>
              <a:t>InfluxDB</a:t>
            </a:r>
            <a:r>
              <a:rPr lang="en-US" dirty="0"/>
              <a:t> is one of the most popular time series databases among </a:t>
            </a:r>
            <a:r>
              <a:rPr lang="en-US" dirty="0" err="1"/>
              <a:t>DevOps</a:t>
            </a:r>
            <a:r>
              <a:rPr lang="en-US" dirty="0"/>
              <a:t>, which is written in Go. </a:t>
            </a:r>
          </a:p>
          <a:p>
            <a:r>
              <a:rPr lang="en-US" dirty="0"/>
              <a:t>InfluxDB was designed from the ground up to provide a highly scalable data ingestion and storage engine. </a:t>
            </a:r>
          </a:p>
          <a:p>
            <a:r>
              <a:rPr lang="en-US" dirty="0"/>
              <a:t>It is very efficient at collecting, storing, querying, visualizing, and taking action on streams of time series data, events, and metrics in real-time.</a:t>
            </a:r>
          </a:p>
        </p:txBody>
      </p:sp>
    </p:spTree>
    <p:extLst>
      <p:ext uri="{BB962C8B-B14F-4D97-AF65-F5344CB8AC3E}">
        <p14:creationId xmlns:p14="http://schemas.microsoft.com/office/powerpoint/2010/main" val="162190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a:t>Influxdata</a:t>
            </a:r>
            <a:r>
              <a:rPr lang="en-US" dirty="0"/>
              <a:t> is a platform for storing, collecting, visualizing and </a:t>
            </a:r>
            <a:r>
              <a:rPr lang="en-US" dirty="0" err="1"/>
              <a:t>managingtime</a:t>
            </a:r>
            <a:r>
              <a:rPr lang="en-US" dirty="0"/>
              <a:t>-series data. </a:t>
            </a:r>
          </a:p>
          <a:p>
            <a:pPr marL="0" indent="0">
              <a:buNone/>
            </a:pPr>
            <a:r>
              <a:rPr lang="en-US" b="1" dirty="0"/>
              <a:t>$ influx</a:t>
            </a:r>
          </a:p>
          <a:p>
            <a:pPr marL="0" indent="0">
              <a:buNone/>
            </a:pPr>
            <a:r>
              <a:rPr lang="en-US" dirty="0"/>
              <a:t>Connected to http://localhost:8086 version 0.13.x</a:t>
            </a:r>
          </a:p>
          <a:p>
            <a:pPr marL="0" indent="0">
              <a:buNone/>
            </a:pPr>
            <a:r>
              <a:rPr lang="en-US" dirty="0"/>
              <a:t>InfluxDB shell 0.13.x&gt;</a:t>
            </a:r>
          </a:p>
        </p:txBody>
      </p:sp>
    </p:spTree>
    <p:extLst>
      <p:ext uri="{BB962C8B-B14F-4D97-AF65-F5344CB8AC3E}">
        <p14:creationId xmlns:p14="http://schemas.microsoft.com/office/powerpoint/2010/main" val="2167134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High performance for time series data with high throughout ingest and real-time querying</a:t>
            </a:r>
          </a:p>
          <a:p>
            <a:r>
              <a:rPr lang="en-US" dirty="0" err="1"/>
              <a:t>InfluxQL</a:t>
            </a:r>
            <a:r>
              <a:rPr lang="en-US" dirty="0"/>
              <a:t> to interact with data which is a SQL like a query language</a:t>
            </a:r>
          </a:p>
          <a:p>
            <a:r>
              <a:rPr lang="en-US" dirty="0"/>
              <a:t>Core component of the TICK (</a:t>
            </a:r>
            <a:r>
              <a:rPr lang="en-US" dirty="0" err="1"/>
              <a:t>Telegraf</a:t>
            </a:r>
            <a:r>
              <a:rPr lang="en-US" dirty="0"/>
              <a:t>, InfluxDB, </a:t>
            </a:r>
            <a:r>
              <a:rPr lang="en-US" dirty="0" err="1"/>
              <a:t>Chronograf</a:t>
            </a:r>
            <a:r>
              <a:rPr lang="en-US" dirty="0"/>
              <a:t>, and </a:t>
            </a:r>
            <a:r>
              <a:rPr lang="en-US" dirty="0" err="1"/>
              <a:t>Kapacitor</a:t>
            </a:r>
            <a:r>
              <a:rPr lang="en-US" dirty="0"/>
              <a:t>) stack.</a:t>
            </a:r>
          </a:p>
          <a:p>
            <a:r>
              <a:rPr lang="en-US" dirty="0"/>
              <a:t>Plugin support for protocols such as </a:t>
            </a:r>
            <a:r>
              <a:rPr lang="en-US" dirty="0" err="1"/>
              <a:t>collectd</a:t>
            </a:r>
            <a:r>
              <a:rPr lang="en-US" dirty="0"/>
              <a:t>, Graphite, </a:t>
            </a:r>
            <a:r>
              <a:rPr lang="en-US" dirty="0" err="1"/>
              <a:t>OpenTSDB</a:t>
            </a:r>
            <a:r>
              <a:rPr lang="en-US" dirty="0"/>
              <a:t> for data ingestion</a:t>
            </a:r>
          </a:p>
          <a:p>
            <a:r>
              <a:rPr lang="en-US" dirty="0"/>
              <a:t>Can handle millions of data points in just 1 second</a:t>
            </a:r>
          </a:p>
          <a:p>
            <a:r>
              <a:rPr lang="en-US" dirty="0"/>
              <a:t>Retention policies for automatically removing the stale data</a:t>
            </a:r>
          </a:p>
          <a:p>
            <a:endParaRPr lang="en-US" dirty="0"/>
          </a:p>
        </p:txBody>
      </p:sp>
    </p:spTree>
    <p:extLst>
      <p:ext uri="{BB962C8B-B14F-4D97-AF65-F5344CB8AC3E}">
        <p14:creationId xmlns:p14="http://schemas.microsoft.com/office/powerpoint/2010/main" val="157934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To create a database</a:t>
            </a:r>
          </a:p>
          <a:p>
            <a:pPr marL="0" indent="0">
              <a:buNone/>
            </a:pPr>
            <a:r>
              <a:rPr lang="en-US" dirty="0"/>
              <a:t>    create database </a:t>
            </a:r>
            <a:r>
              <a:rPr lang="en-US" dirty="0" err="1"/>
              <a:t>mydb</a:t>
            </a:r>
            <a:endParaRPr lang="en-US" dirty="0"/>
          </a:p>
          <a:p>
            <a:r>
              <a:rPr lang="en-US" b="1" dirty="0"/>
              <a:t>To view the list of all databases</a:t>
            </a:r>
          </a:p>
          <a:p>
            <a:pPr marL="0" indent="0">
              <a:buNone/>
            </a:pPr>
            <a:r>
              <a:rPr lang="en-US" b="1" dirty="0"/>
              <a:t>    </a:t>
            </a:r>
            <a:r>
              <a:rPr lang="en-US" dirty="0"/>
              <a:t>show databases </a:t>
            </a:r>
          </a:p>
          <a:p>
            <a:r>
              <a:rPr lang="en-US" b="1" dirty="0"/>
              <a:t>To use a particular database</a:t>
            </a:r>
          </a:p>
          <a:p>
            <a:r>
              <a:rPr lang="en-US" dirty="0"/>
              <a:t>use </a:t>
            </a:r>
            <a:r>
              <a:rPr lang="en-US" dirty="0" err="1"/>
              <a:t>mydb</a:t>
            </a:r>
            <a:endParaRPr lang="en-US" dirty="0"/>
          </a:p>
        </p:txBody>
      </p:sp>
    </p:spTree>
    <p:extLst>
      <p:ext uri="{BB962C8B-B14F-4D97-AF65-F5344CB8AC3E}">
        <p14:creationId xmlns:p14="http://schemas.microsoft.com/office/powerpoint/2010/main" val="1939064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Influx DB with Grafana integration </a:t>
            </a:r>
            <a:br>
              <a:rPr lang="en-US" dirty="0"/>
            </a:b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57300"/>
            <a:ext cx="9144000"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15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DAY-4</a:t>
            </a:r>
          </a:p>
        </p:txBody>
      </p:sp>
      <p:sp>
        <p:nvSpPr>
          <p:cNvPr id="3" name="Content Placeholder 2"/>
          <p:cNvSpPr>
            <a:spLocks noGrp="1"/>
          </p:cNvSpPr>
          <p:nvPr>
            <p:ph idx="1"/>
          </p:nvPr>
        </p:nvSpPr>
        <p:spPr/>
        <p:txBody>
          <a:bodyPr>
            <a:normAutofit fontScale="92500" lnSpcReduction="20000"/>
          </a:bodyPr>
          <a:lstStyle/>
          <a:p>
            <a:pPr lvl="0"/>
            <a:r>
              <a:rPr lang="en-US" dirty="0"/>
              <a:t>Prom QL</a:t>
            </a:r>
          </a:p>
          <a:p>
            <a:pPr lvl="0"/>
            <a:r>
              <a:rPr lang="en-US" dirty="0"/>
              <a:t>Prom QL operations and Functions</a:t>
            </a:r>
          </a:p>
          <a:p>
            <a:pPr lvl="0"/>
            <a:r>
              <a:rPr lang="en-US" dirty="0"/>
              <a:t>Recording Rules </a:t>
            </a:r>
          </a:p>
          <a:p>
            <a:pPr lvl="0"/>
            <a:r>
              <a:rPr lang="en-US" dirty="0"/>
              <a:t>Scraping Pull and Pushing monitoring </a:t>
            </a:r>
          </a:p>
          <a:p>
            <a:pPr lvl="1"/>
            <a:r>
              <a:rPr lang="en-US" dirty="0"/>
              <a:t>Node Exporters </a:t>
            </a:r>
          </a:p>
          <a:p>
            <a:pPr lvl="1"/>
            <a:r>
              <a:rPr lang="en-US" dirty="0"/>
              <a:t>Service discovery </a:t>
            </a:r>
          </a:p>
          <a:p>
            <a:pPr lvl="0"/>
            <a:r>
              <a:rPr lang="en-US" dirty="0"/>
              <a:t>Introduction to Alerting </a:t>
            </a:r>
          </a:p>
          <a:p>
            <a:pPr lvl="1"/>
            <a:r>
              <a:rPr lang="en-US" dirty="0"/>
              <a:t>Alert Manager  </a:t>
            </a:r>
          </a:p>
          <a:p>
            <a:pPr lvl="1"/>
            <a:r>
              <a:rPr lang="en-US" dirty="0"/>
              <a:t>Alerting Rules </a:t>
            </a:r>
          </a:p>
          <a:p>
            <a:pPr lvl="1"/>
            <a:r>
              <a:rPr lang="en-US" dirty="0"/>
              <a:t>Setting up Alerts</a:t>
            </a:r>
          </a:p>
        </p:txBody>
      </p:sp>
    </p:spTree>
    <p:extLst>
      <p:ext uri="{BB962C8B-B14F-4D97-AF65-F5344CB8AC3E}">
        <p14:creationId xmlns:p14="http://schemas.microsoft.com/office/powerpoint/2010/main" val="2797273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71475"/>
            <a:ext cx="8763000" cy="646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0906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2963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4812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list out Dashboards?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912495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037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990601"/>
            <a:ext cx="9096375" cy="582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4692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Grafana</a:t>
            </a:r>
            <a:r>
              <a:rPr lang="en-US" dirty="0"/>
              <a:t>-Playlist</a:t>
            </a:r>
          </a:p>
        </p:txBody>
      </p:sp>
      <p:sp>
        <p:nvSpPr>
          <p:cNvPr id="3" name="Content Placeholder 2"/>
          <p:cNvSpPr>
            <a:spLocks noGrp="1"/>
          </p:cNvSpPr>
          <p:nvPr>
            <p:ph idx="1"/>
          </p:nvPr>
        </p:nvSpPr>
        <p:spPr/>
        <p:txBody>
          <a:bodyPr/>
          <a:lstStyle/>
          <a:p>
            <a:r>
              <a:rPr lang="en-US" dirty="0"/>
              <a:t>https://grafana.com/docs/grafana/latest/http_api/playlist/</a:t>
            </a:r>
          </a:p>
        </p:txBody>
      </p:sp>
    </p:spTree>
    <p:extLst>
      <p:ext uri="{BB962C8B-B14F-4D97-AF65-F5344CB8AC3E}">
        <p14:creationId xmlns:p14="http://schemas.microsoft.com/office/powerpoint/2010/main" val="1108234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Share a dashboard</a:t>
            </a:r>
            <a:br>
              <a:rPr lang="en-US" dirty="0"/>
            </a:br>
            <a:endParaRPr lang="en-US" dirty="0"/>
          </a:p>
        </p:txBody>
      </p:sp>
      <p:sp>
        <p:nvSpPr>
          <p:cNvPr id="3" name="Content Placeholder 2"/>
          <p:cNvSpPr>
            <a:spLocks noGrp="1"/>
          </p:cNvSpPr>
          <p:nvPr>
            <p:ph idx="1"/>
          </p:nvPr>
        </p:nvSpPr>
        <p:spPr/>
        <p:txBody>
          <a:bodyPr/>
          <a:lstStyle/>
          <a:p>
            <a:r>
              <a:rPr lang="en-US" dirty="0"/>
              <a:t>share a dashboard as a direct link or as a snapshot. </a:t>
            </a:r>
          </a:p>
          <a:p>
            <a:r>
              <a:rPr lang="en-US" dirty="0"/>
              <a:t>To share a dashboard:</a:t>
            </a:r>
          </a:p>
          <a:p>
            <a:r>
              <a:rPr lang="en-US" dirty="0"/>
              <a:t>Go to the home page of your Grafana instance.</a:t>
            </a:r>
          </a:p>
          <a:p>
            <a:r>
              <a:rPr lang="en-US" dirty="0"/>
              <a:t>Click on the share icon in the top navigation. The share dialog opens and shows the Link tab.</a:t>
            </a:r>
          </a:p>
          <a:p>
            <a:endParaRPr lang="en-US" dirty="0"/>
          </a:p>
        </p:txBody>
      </p:sp>
    </p:spTree>
    <p:extLst>
      <p:ext uri="{BB962C8B-B14F-4D97-AF65-F5344CB8AC3E}">
        <p14:creationId xmlns:p14="http://schemas.microsoft.com/office/powerpoint/2010/main" val="16589406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shboard share snapsh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6" y="212289"/>
            <a:ext cx="8302624" cy="6482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433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Dashboard export</a:t>
            </a:r>
            <a:br>
              <a:rPr lang="en-US" dirty="0"/>
            </a:br>
            <a:endParaRPr lang="en-US" dirty="0"/>
          </a:p>
        </p:txBody>
      </p:sp>
      <p:sp>
        <p:nvSpPr>
          <p:cNvPr id="4" name="AutoShape 2" descr="Expo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475" y="1905000"/>
            <a:ext cx="8264526"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417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Share a panel</a:t>
            </a:r>
            <a:br>
              <a:rPr lang="en-US" dirty="0"/>
            </a:br>
            <a:endParaRPr lang="en-US" dirty="0"/>
          </a:p>
        </p:txBody>
      </p:sp>
      <p:sp>
        <p:nvSpPr>
          <p:cNvPr id="3" name="Content Placeholder 2"/>
          <p:cNvSpPr>
            <a:spLocks noGrp="1"/>
          </p:cNvSpPr>
          <p:nvPr>
            <p:ph idx="1"/>
          </p:nvPr>
        </p:nvSpPr>
        <p:spPr/>
        <p:txBody>
          <a:bodyPr/>
          <a:lstStyle/>
          <a:p>
            <a:r>
              <a:rPr lang="en-US" dirty="0"/>
              <a:t>share a panel as a direct link, as a snapshot or as an embedded link.</a:t>
            </a:r>
          </a:p>
          <a:p>
            <a:r>
              <a:rPr lang="en-US" dirty="0"/>
              <a:t>create library panels using the “Share” option for any panel.</a:t>
            </a:r>
          </a:p>
          <a:p>
            <a:endParaRPr lang="en-US" dirty="0"/>
          </a:p>
        </p:txBody>
      </p:sp>
    </p:spTree>
    <p:extLst>
      <p:ext uri="{BB962C8B-B14F-4D97-AF65-F5344CB8AC3E}">
        <p14:creationId xmlns:p14="http://schemas.microsoft.com/office/powerpoint/2010/main" val="159530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 share a panel </a:t>
            </a:r>
            <a:endParaRPr lang="en-US" dirty="0"/>
          </a:p>
        </p:txBody>
      </p:sp>
      <p:sp>
        <p:nvSpPr>
          <p:cNvPr id="3" name="Content Placeholder 2"/>
          <p:cNvSpPr>
            <a:spLocks noGrp="1"/>
          </p:cNvSpPr>
          <p:nvPr>
            <p:ph idx="1"/>
          </p:nvPr>
        </p:nvSpPr>
        <p:spPr/>
        <p:txBody>
          <a:bodyPr/>
          <a:lstStyle/>
          <a:p>
            <a:r>
              <a:rPr lang="en-US" dirty="0"/>
              <a:t>Click a panel title to open the panel menu.</a:t>
            </a:r>
          </a:p>
          <a:p>
            <a:r>
              <a:rPr lang="en-US" dirty="0"/>
              <a:t>Click </a:t>
            </a:r>
            <a:r>
              <a:rPr lang="en-US" b="1" dirty="0"/>
              <a:t>Share</a:t>
            </a:r>
            <a:r>
              <a:rPr lang="en-US" dirty="0"/>
              <a:t>. The share dialog opens and shows the Link tab.</a:t>
            </a:r>
          </a:p>
          <a:p>
            <a:endParaRPr lang="en-US" dirty="0"/>
          </a:p>
        </p:txBody>
      </p:sp>
    </p:spTree>
    <p:extLst>
      <p:ext uri="{BB962C8B-B14F-4D97-AF65-F5344CB8AC3E}">
        <p14:creationId xmlns:p14="http://schemas.microsoft.com/office/powerpoint/2010/main" val="1393872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DAY-5</a:t>
            </a:r>
          </a:p>
        </p:txBody>
      </p:sp>
      <p:sp>
        <p:nvSpPr>
          <p:cNvPr id="3" name="Content Placeholder 2"/>
          <p:cNvSpPr>
            <a:spLocks noGrp="1"/>
          </p:cNvSpPr>
          <p:nvPr>
            <p:ph idx="1"/>
          </p:nvPr>
        </p:nvSpPr>
        <p:spPr/>
        <p:txBody>
          <a:bodyPr/>
          <a:lstStyle/>
          <a:p>
            <a:pPr lvl="0"/>
            <a:r>
              <a:rPr lang="en-US" dirty="0"/>
              <a:t>Prometheus internals </a:t>
            </a:r>
          </a:p>
          <a:p>
            <a:pPr lvl="0"/>
            <a:r>
              <a:rPr lang="en-US" dirty="0"/>
              <a:t>Prometheus Targets </a:t>
            </a:r>
          </a:p>
          <a:p>
            <a:pPr lvl="0"/>
            <a:endParaRPr lang="en-US" dirty="0"/>
          </a:p>
        </p:txBody>
      </p:sp>
    </p:spTree>
    <p:extLst>
      <p:ext uri="{BB962C8B-B14F-4D97-AF65-F5344CB8AC3E}">
        <p14:creationId xmlns:p14="http://schemas.microsoft.com/office/powerpoint/2010/main" val="4140861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Panel share direct lin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457200"/>
            <a:ext cx="8461382"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4206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Library panel</a:t>
            </a:r>
            <a:br>
              <a:rPr lang="en-US" dirty="0"/>
            </a:br>
            <a:endParaRPr lang="en-US" dirty="0"/>
          </a:p>
        </p:txBody>
      </p:sp>
      <p:sp>
        <p:nvSpPr>
          <p:cNvPr id="3" name="Content Placeholder 2"/>
          <p:cNvSpPr>
            <a:spLocks noGrp="1"/>
          </p:cNvSpPr>
          <p:nvPr>
            <p:ph idx="1"/>
          </p:nvPr>
        </p:nvSpPr>
        <p:spPr>
          <a:xfrm>
            <a:off x="460375" y="1316375"/>
            <a:ext cx="8229600" cy="4525963"/>
          </a:xfrm>
        </p:spPr>
        <p:txBody>
          <a:bodyPr/>
          <a:lstStyle/>
          <a:p>
            <a:r>
              <a:rPr lang="en-US" dirty="0"/>
              <a:t>Click </a:t>
            </a:r>
            <a:r>
              <a:rPr lang="en-US" b="1" dirty="0"/>
              <a:t>Library panel</a:t>
            </a:r>
            <a:r>
              <a:rPr lang="en-US" dirty="0"/>
              <a:t>.</a:t>
            </a:r>
            <a:br>
              <a:rPr lang="en-US" dirty="0">
                <a:hlinkClick r:id="rId2"/>
              </a:rPr>
            </a:br>
            <a:endParaRPr lang="en-US" dirty="0"/>
          </a:p>
        </p:txBody>
      </p:sp>
      <p:sp>
        <p:nvSpPr>
          <p:cNvPr id="4" name="AutoShape 2" descr="https://grafana.com/static/img/docs/library-panels/create-lib-panel-8-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1925975"/>
            <a:ext cx="694372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5174" y="5029200"/>
            <a:ext cx="6943725" cy="1477328"/>
          </a:xfrm>
          <a:prstGeom prst="rect">
            <a:avLst/>
          </a:prstGeom>
        </p:spPr>
        <p:txBody>
          <a:bodyPr wrap="square">
            <a:spAutoFit/>
          </a:bodyPr>
          <a:lstStyle/>
          <a:p>
            <a:r>
              <a:rPr lang="en-US" dirty="0"/>
              <a:t>In </a:t>
            </a:r>
            <a:r>
              <a:rPr lang="en-US" b="1" dirty="0"/>
              <a:t>Library panel name</a:t>
            </a:r>
            <a:r>
              <a:rPr lang="en-US" dirty="0"/>
              <a:t>, enter the name.</a:t>
            </a:r>
          </a:p>
          <a:p>
            <a:r>
              <a:rPr lang="en-US" dirty="0"/>
              <a:t>In </a:t>
            </a:r>
            <a:r>
              <a:rPr lang="en-US" b="1" dirty="0"/>
              <a:t>Save in folder</a:t>
            </a:r>
            <a:r>
              <a:rPr lang="en-US" dirty="0"/>
              <a:t>, select the folder to save the library panel. By default, the General folder is selected.</a:t>
            </a:r>
          </a:p>
          <a:p>
            <a:r>
              <a:rPr lang="en-US" dirty="0"/>
              <a:t>Click </a:t>
            </a:r>
            <a:r>
              <a:rPr lang="en-US" b="1" dirty="0"/>
              <a:t>Create library panel</a:t>
            </a:r>
            <a:r>
              <a:rPr lang="en-US" dirty="0"/>
              <a:t> to save your changes.</a:t>
            </a:r>
          </a:p>
          <a:p>
            <a:r>
              <a:rPr lang="en-US" dirty="0"/>
              <a:t>Save the dashboard.</a:t>
            </a:r>
          </a:p>
        </p:txBody>
      </p:sp>
    </p:spTree>
    <p:extLst>
      <p:ext uri="{BB962C8B-B14F-4D97-AF65-F5344CB8AC3E}">
        <p14:creationId xmlns:p14="http://schemas.microsoft.com/office/powerpoint/2010/main" val="33982357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en-US" dirty="0"/>
            </a:br>
            <a:r>
              <a:rPr lang="en-US" dirty="0"/>
              <a:t>Grafana alerts</a:t>
            </a:r>
            <a:br>
              <a:rPr lang="en-US" dirty="0"/>
            </a:b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Alerts allow you to learn about problems in your systems moments after they occur.</a:t>
            </a:r>
          </a:p>
          <a:p>
            <a:r>
              <a:rPr lang="en-US" dirty="0"/>
              <a:t>Grafana 8.0 introduced new and improved alerting that centralizes alerting information in a single, searchable view. It allows you to:</a:t>
            </a:r>
          </a:p>
          <a:p>
            <a:r>
              <a:rPr lang="en-US" dirty="0"/>
              <a:t>Create and manage Grafana alerts</a:t>
            </a:r>
          </a:p>
          <a:p>
            <a:r>
              <a:rPr lang="en-US" dirty="0"/>
              <a:t>Create and manage Cortex and Loki managed alerts</a:t>
            </a:r>
          </a:p>
          <a:p>
            <a:r>
              <a:rPr lang="en-US" dirty="0"/>
              <a:t>View alerting information from Prometheus and </a:t>
            </a:r>
            <a:r>
              <a:rPr lang="en-US" dirty="0" err="1"/>
              <a:t>Alertmanager</a:t>
            </a:r>
            <a:r>
              <a:rPr lang="en-US" dirty="0"/>
              <a:t> compatible data sources</a:t>
            </a:r>
          </a:p>
          <a:p>
            <a:endParaRPr lang="en-US" dirty="0"/>
          </a:p>
        </p:txBody>
      </p:sp>
    </p:spTree>
    <p:extLst>
      <p:ext uri="{BB962C8B-B14F-4D97-AF65-F5344CB8AC3E}">
        <p14:creationId xmlns:p14="http://schemas.microsoft.com/office/powerpoint/2010/main" val="42071952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Grafana alerting has four key components</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Alerting rule - Evaluation criteria that determine whether an alert will fire. It consists of one or more queries and expressions, a condition, the frequency of evaluation, and optionally, the duration over which the condition is met.</a:t>
            </a:r>
          </a:p>
          <a:p>
            <a:r>
              <a:rPr lang="en-US" dirty="0"/>
              <a:t>Contact point - Channel for sending notifications when the conditions of an alerting rule are met.</a:t>
            </a:r>
          </a:p>
          <a:p>
            <a:r>
              <a:rPr lang="en-US" dirty="0"/>
              <a:t>Notification policy - Set of matching and grouping criteria used to determine where and how frequently to send notifications.</a:t>
            </a:r>
          </a:p>
          <a:p>
            <a:r>
              <a:rPr lang="en-US" dirty="0"/>
              <a:t>Silences - Date and matching criteria used to silence notifications.</a:t>
            </a:r>
          </a:p>
          <a:p>
            <a:endParaRPr lang="en-US" dirty="0"/>
          </a:p>
        </p:txBody>
      </p:sp>
    </p:spTree>
    <p:extLst>
      <p:ext uri="{BB962C8B-B14F-4D97-AF65-F5344CB8AC3E}">
        <p14:creationId xmlns:p14="http://schemas.microsoft.com/office/powerpoint/2010/main" val="17661932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AutoShape 2" descr="blob:https://web.whatsapp.com/f371d23d-b84c-494c-9a5a-a1757d09ccf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p:cNvGrpSpPr/>
          <p:nvPr/>
        </p:nvGrpSpPr>
        <p:grpSpPr>
          <a:xfrm>
            <a:off x="-1524000" y="0"/>
            <a:ext cx="12192000" cy="6853238"/>
            <a:chOff x="-1524000" y="0"/>
            <a:chExt cx="12192000" cy="6853238"/>
          </a:xfrm>
        </p:grpSpPr>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763"/>
              <a:ext cx="12192000" cy="684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5638800"/>
              <a:ext cx="9144000" cy="121443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9144000" cy="1066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18512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85800"/>
          </a:xfrm>
        </p:spPr>
        <p:txBody>
          <a:bodyPr>
            <a:normAutofit fontScale="90000"/>
          </a:bodyPr>
          <a:lstStyle/>
          <a:p>
            <a:r>
              <a:rPr lang="en-US" dirty="0" err="1"/>
              <a:t>Grafana</a:t>
            </a:r>
            <a:r>
              <a:rPr lang="en-US" dirty="0"/>
              <a:t>-Variables</a:t>
            </a:r>
          </a:p>
        </p:txBody>
      </p:sp>
      <p:sp>
        <p:nvSpPr>
          <p:cNvPr id="3" name="Content Placeholder 2"/>
          <p:cNvSpPr>
            <a:spLocks noGrp="1"/>
          </p:cNvSpPr>
          <p:nvPr>
            <p:ph idx="1"/>
          </p:nvPr>
        </p:nvSpPr>
        <p:spPr>
          <a:xfrm>
            <a:off x="457200" y="1295400"/>
            <a:ext cx="8229600" cy="4525963"/>
          </a:xfrm>
        </p:spPr>
        <p:txBody>
          <a:bodyPr>
            <a:noAutofit/>
          </a:bodyPr>
          <a:lstStyle/>
          <a:p>
            <a:r>
              <a:rPr lang="en-US" sz="2800" dirty="0"/>
              <a:t>A variable is a placeholder for a value. </a:t>
            </a:r>
          </a:p>
          <a:p>
            <a:endParaRPr lang="en-US" sz="2800" dirty="0"/>
          </a:p>
          <a:p>
            <a:r>
              <a:rPr lang="en-US" sz="2800" dirty="0"/>
              <a:t>We use variables in metric queries and in panel titles.</a:t>
            </a:r>
          </a:p>
          <a:p>
            <a:endParaRPr lang="en-US" sz="2800" dirty="0"/>
          </a:p>
          <a:p>
            <a:r>
              <a:rPr lang="en-US" sz="2800" dirty="0"/>
              <a:t>Variables allow you to create more interactive and dynamic dashboards.</a:t>
            </a:r>
          </a:p>
          <a:p>
            <a:endParaRPr lang="en-US" sz="2800" dirty="0"/>
          </a:p>
          <a:p>
            <a:r>
              <a:rPr lang="en-US" sz="2800" dirty="0"/>
              <a:t>Variables are displayed as dropdown lists at the top of the dashboard.</a:t>
            </a:r>
          </a:p>
          <a:p>
            <a:endParaRPr lang="en-US" sz="2800" dirty="0"/>
          </a:p>
          <a:p>
            <a:endParaRPr lang="en-US" sz="2800" dirty="0"/>
          </a:p>
        </p:txBody>
      </p:sp>
    </p:spTree>
    <p:extLst>
      <p:ext uri="{BB962C8B-B14F-4D97-AF65-F5344CB8AC3E}">
        <p14:creationId xmlns:p14="http://schemas.microsoft.com/office/powerpoint/2010/main" val="34249827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85800"/>
          </a:xfrm>
        </p:spPr>
        <p:txBody>
          <a:bodyPr>
            <a:normAutofit fontScale="90000"/>
          </a:bodyPr>
          <a:lstStyle/>
          <a:p>
            <a:r>
              <a:rPr lang="en-US" dirty="0" err="1"/>
              <a:t>Grafana</a:t>
            </a:r>
            <a:r>
              <a:rPr lang="en-US" dirty="0"/>
              <a:t>-Variables</a:t>
            </a:r>
          </a:p>
        </p:txBody>
      </p:sp>
      <p:sp>
        <p:nvSpPr>
          <p:cNvPr id="3" name="Content Placeholder 2"/>
          <p:cNvSpPr>
            <a:spLocks noGrp="1"/>
          </p:cNvSpPr>
          <p:nvPr>
            <p:ph idx="1"/>
          </p:nvPr>
        </p:nvSpPr>
        <p:spPr>
          <a:xfrm>
            <a:off x="457200" y="1295400"/>
            <a:ext cx="8229600" cy="4525963"/>
          </a:xfrm>
        </p:spPr>
        <p:txBody>
          <a:bodyPr>
            <a:noAutofit/>
          </a:bodyPr>
          <a:lstStyle/>
          <a:p>
            <a:r>
              <a:rPr lang="en-US" sz="2800" dirty="0"/>
              <a:t>These dropdowns make it easy to change the data being displayed in your dashboard.</a:t>
            </a:r>
          </a:p>
          <a:p>
            <a:endParaRPr lang="en-US" sz="2800" dirty="0"/>
          </a:p>
          <a:p>
            <a:r>
              <a:rPr lang="en-US" sz="2800" dirty="0"/>
              <a:t>Grafana viewers to quickly adjust visualizations but do not want to give them full editing permissions.</a:t>
            </a:r>
          </a:p>
          <a:p>
            <a:endParaRPr lang="en-US" sz="2800" dirty="0"/>
          </a:p>
          <a:p>
            <a:r>
              <a:rPr lang="en-US" sz="2800" dirty="0"/>
              <a:t>Grafana Viewers can use variables.</a:t>
            </a:r>
          </a:p>
          <a:p>
            <a:endParaRPr lang="en-US" sz="2800" dirty="0"/>
          </a:p>
          <a:p>
            <a:endParaRPr lang="en-US" sz="2800" dirty="0"/>
          </a:p>
        </p:txBody>
      </p:sp>
    </p:spTree>
    <p:extLst>
      <p:ext uri="{BB962C8B-B14F-4D97-AF65-F5344CB8AC3E}">
        <p14:creationId xmlns:p14="http://schemas.microsoft.com/office/powerpoint/2010/main" val="10670539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85800"/>
          </a:xfrm>
        </p:spPr>
        <p:txBody>
          <a:bodyPr>
            <a:normAutofit fontScale="90000"/>
          </a:bodyPr>
          <a:lstStyle/>
          <a:p>
            <a:r>
              <a:rPr lang="en-US" dirty="0" err="1"/>
              <a:t>Grafana</a:t>
            </a:r>
            <a:r>
              <a:rPr lang="en-US" dirty="0"/>
              <a:t>-Variables</a:t>
            </a:r>
          </a:p>
        </p:txBody>
      </p:sp>
      <p:sp>
        <p:nvSpPr>
          <p:cNvPr id="3" name="Content Placeholder 2"/>
          <p:cNvSpPr>
            <a:spLocks noGrp="1"/>
          </p:cNvSpPr>
          <p:nvPr>
            <p:ph idx="1"/>
          </p:nvPr>
        </p:nvSpPr>
        <p:spPr>
          <a:xfrm>
            <a:off x="457200" y="1295400"/>
            <a:ext cx="8229600" cy="4525963"/>
          </a:xfrm>
        </p:spPr>
        <p:txBody>
          <a:bodyPr>
            <a:noAutofit/>
          </a:bodyPr>
          <a:lstStyle/>
          <a:p>
            <a:r>
              <a:rPr lang="en-US" sz="2800" dirty="0"/>
              <a:t>Variable values are always synced to the URL using the syntax </a:t>
            </a:r>
          </a:p>
          <a:p>
            <a:endParaRPr lang="en-US" sz="2800" dirty="0"/>
          </a:p>
          <a:p>
            <a:r>
              <a:rPr lang="en-US" sz="2800" dirty="0" err="1"/>
              <a:t>var</a:t>
            </a:r>
            <a:r>
              <a:rPr lang="en-US" sz="2800" dirty="0"/>
              <a:t>-&lt;</a:t>
            </a:r>
            <a:r>
              <a:rPr lang="en-US" sz="2800" dirty="0" err="1"/>
              <a:t>varname</a:t>
            </a:r>
            <a:r>
              <a:rPr lang="en-US" sz="2800" dirty="0"/>
              <a:t>&gt;=value.</a:t>
            </a:r>
          </a:p>
        </p:txBody>
      </p:sp>
    </p:spTree>
    <p:extLst>
      <p:ext uri="{BB962C8B-B14F-4D97-AF65-F5344CB8AC3E}">
        <p14:creationId xmlns:p14="http://schemas.microsoft.com/office/powerpoint/2010/main" val="8860008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Grafana-variables</a:t>
            </a:r>
          </a:p>
        </p:txBody>
      </p:sp>
      <p:sp>
        <p:nvSpPr>
          <p:cNvPr id="3" name="Content Placeholder 2"/>
          <p:cNvSpPr>
            <a:spLocks noGrp="1"/>
          </p:cNvSpPr>
          <p:nvPr>
            <p:ph idx="1"/>
          </p:nvPr>
        </p:nvSpPr>
        <p:spPr/>
        <p:txBody>
          <a:bodyPr/>
          <a:lstStyle/>
          <a:p>
            <a:r>
              <a:rPr lang="en-US" dirty="0"/>
              <a:t>To see variable settings, navigate to </a:t>
            </a:r>
            <a:r>
              <a:rPr lang="en-US" b="1" dirty="0"/>
              <a:t>Dashboard Settings &gt; Variables</a:t>
            </a:r>
            <a:r>
              <a:rPr lang="en-US" dirty="0"/>
              <a:t>. </a:t>
            </a:r>
          </a:p>
          <a:p>
            <a:r>
              <a:rPr lang="en-US" dirty="0"/>
              <a:t>Click a variable in the list to see its settings.</a:t>
            </a:r>
          </a:p>
          <a:p>
            <a:r>
              <a:rPr lang="en-US" dirty="0"/>
              <a:t>Variables can be used in titles, descriptions, text panels, and queries. </a:t>
            </a:r>
          </a:p>
          <a:p>
            <a:r>
              <a:rPr lang="en-US" dirty="0"/>
              <a:t>Queries with text that starts with </a:t>
            </a:r>
            <a:r>
              <a:rPr lang="en-US" b="1" dirty="0"/>
              <a:t>$</a:t>
            </a:r>
            <a:r>
              <a:rPr lang="en-US" dirty="0"/>
              <a:t> are templates. </a:t>
            </a:r>
          </a:p>
          <a:p>
            <a:endParaRPr lang="en-US" dirty="0"/>
          </a:p>
        </p:txBody>
      </p:sp>
    </p:spTree>
    <p:extLst>
      <p:ext uri="{BB962C8B-B14F-4D97-AF65-F5344CB8AC3E}">
        <p14:creationId xmlns:p14="http://schemas.microsoft.com/office/powerpoint/2010/main" val="30642140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types </a:t>
            </a:r>
          </a:p>
        </p:txBody>
      </p:sp>
      <p:sp>
        <p:nvSpPr>
          <p:cNvPr id="3" name="Content Placeholder 2"/>
          <p:cNvSpPr>
            <a:spLocks noGrp="1"/>
          </p:cNvSpPr>
          <p:nvPr>
            <p:ph idx="1"/>
          </p:nvPr>
        </p:nvSpPr>
        <p:spPr/>
        <p:txBody>
          <a:bodyPr/>
          <a:lstStyle/>
          <a:p>
            <a:r>
              <a:rPr lang="en-US" dirty="0"/>
              <a:t>There are three different types of Template variables: </a:t>
            </a:r>
          </a:p>
          <a:p>
            <a:r>
              <a:rPr lang="en-US" dirty="0"/>
              <a:t>Query</a:t>
            </a:r>
          </a:p>
          <a:p>
            <a:r>
              <a:rPr lang="en-US" dirty="0"/>
              <a:t>Custom</a:t>
            </a:r>
          </a:p>
          <a:p>
            <a:r>
              <a:rPr lang="en-US" dirty="0"/>
              <a:t>Interval</a:t>
            </a:r>
          </a:p>
          <a:p>
            <a:pPr marL="0" indent="0">
              <a:buNone/>
            </a:pPr>
            <a:endParaRPr lang="en-US" dirty="0"/>
          </a:p>
          <a:p>
            <a:endParaRPr lang="en-US" dirty="0"/>
          </a:p>
        </p:txBody>
      </p:sp>
    </p:spTree>
    <p:extLst>
      <p:ext uri="{BB962C8B-B14F-4D97-AF65-F5344CB8AC3E}">
        <p14:creationId xmlns:p14="http://schemas.microsoft.com/office/powerpoint/2010/main" val="403128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Grafana</a:t>
            </a:r>
          </a:p>
        </p:txBody>
      </p:sp>
      <p:sp>
        <p:nvSpPr>
          <p:cNvPr id="3" name="Content Placeholder 2"/>
          <p:cNvSpPr>
            <a:spLocks noGrp="1"/>
          </p:cNvSpPr>
          <p:nvPr>
            <p:ph idx="1"/>
          </p:nvPr>
        </p:nvSpPr>
        <p:spPr>
          <a:xfrm>
            <a:off x="457200" y="1295400"/>
            <a:ext cx="8229600" cy="4830763"/>
          </a:xfrm>
        </p:spPr>
        <p:txBody>
          <a:bodyPr/>
          <a:lstStyle/>
          <a:p>
            <a:r>
              <a:rPr lang="en-US" dirty="0"/>
              <a:t>Grafana is an </a:t>
            </a:r>
            <a:r>
              <a:rPr lang="en-US" b="1" dirty="0"/>
              <a:t>open-source data visualization</a:t>
            </a:r>
            <a:r>
              <a:rPr lang="en-US" dirty="0"/>
              <a:t> and </a:t>
            </a:r>
            <a:r>
              <a:rPr lang="en-US" b="1" dirty="0"/>
              <a:t>analysis tool</a:t>
            </a:r>
            <a:r>
              <a:rPr lang="en-US" dirty="0"/>
              <a:t> which allows us to view our data in the form of </a:t>
            </a:r>
            <a:r>
              <a:rPr lang="en-US" b="1" dirty="0"/>
              <a:t>beautiful graphs.</a:t>
            </a:r>
          </a:p>
          <a:p>
            <a:r>
              <a:rPr lang="en-US" dirty="0"/>
              <a:t>Grafana designed by </a:t>
            </a:r>
            <a:r>
              <a:rPr lang="en-US" b="1" dirty="0" err="1"/>
              <a:t>Torkel</a:t>
            </a:r>
            <a:r>
              <a:rPr lang="en-US" b="1" dirty="0"/>
              <a:t> </a:t>
            </a:r>
            <a:r>
              <a:rPr lang="en-US" b="1" dirty="0" err="1"/>
              <a:t>Odegaard</a:t>
            </a:r>
            <a:r>
              <a:rPr lang="en-US" dirty="0"/>
              <a:t> in </a:t>
            </a:r>
            <a:r>
              <a:rPr lang="en-US" b="1" dirty="0"/>
              <a:t>January 2014</a:t>
            </a:r>
            <a:r>
              <a:rPr lang="en-US" dirty="0"/>
              <a:t>.</a:t>
            </a:r>
            <a:endParaRPr lang="en-US" b="1" dirty="0"/>
          </a:p>
          <a:p>
            <a:endParaRPr lang="en-US" dirty="0"/>
          </a:p>
        </p:txBody>
      </p:sp>
    </p:spTree>
    <p:extLst>
      <p:ext uri="{BB962C8B-B14F-4D97-AF65-F5344CB8AC3E}">
        <p14:creationId xmlns:p14="http://schemas.microsoft.com/office/powerpoint/2010/main" val="23165646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Variable-examples</a:t>
            </a:r>
          </a:p>
        </p:txBody>
      </p:sp>
      <p:sp>
        <p:nvSpPr>
          <p:cNvPr id="3" name="Content Placeholder 2"/>
          <p:cNvSpPr>
            <a:spLocks noGrp="1"/>
          </p:cNvSpPr>
          <p:nvPr>
            <p:ph idx="1"/>
          </p:nvPr>
        </p:nvSpPr>
        <p:spPr/>
        <p:txBody>
          <a:bodyPr/>
          <a:lstStyle/>
          <a:p>
            <a:r>
              <a:rPr lang="en-US" dirty="0"/>
              <a:t>https://grafana.com/docs/grafana/latest/variables/variable-examples/</a:t>
            </a:r>
          </a:p>
          <a:p>
            <a:endParaRPr lang="en-US" dirty="0"/>
          </a:p>
        </p:txBody>
      </p:sp>
    </p:spTree>
    <p:extLst>
      <p:ext uri="{BB962C8B-B14F-4D97-AF65-F5344CB8AC3E}">
        <p14:creationId xmlns:p14="http://schemas.microsoft.com/office/powerpoint/2010/main" val="567416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Grafana Loki</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dirty="0"/>
              <a:t>Grafana Loki is a set of components that can be composed into a fully featured logging stack.</a:t>
            </a:r>
          </a:p>
          <a:p>
            <a:r>
              <a:rPr lang="en-US" dirty="0"/>
              <a:t>Unlike other logging systems, Loki is built around the idea of only indexing metadata about your logs: labels (just like Prometheus labels).</a:t>
            </a:r>
          </a:p>
          <a:p>
            <a:r>
              <a:rPr lang="en-US" dirty="0"/>
              <a:t> Log data itself is then compressed and stored in chunks in object stores such as S3 or GCS, or even locally on the </a:t>
            </a:r>
            <a:r>
              <a:rPr lang="en-US" dirty="0" err="1"/>
              <a:t>filesystem</a:t>
            </a:r>
            <a:r>
              <a:rPr lang="en-US" dirty="0"/>
              <a:t>.</a:t>
            </a:r>
          </a:p>
          <a:p>
            <a:r>
              <a:rPr lang="en-US" dirty="0"/>
              <a:t> A small index and highly compressed chunks simplifies the operation and significantly lowers the cost of Loki.</a:t>
            </a:r>
          </a:p>
          <a:p>
            <a:endParaRPr lang="en-US" dirty="0"/>
          </a:p>
        </p:txBody>
      </p:sp>
    </p:spTree>
    <p:extLst>
      <p:ext uri="{BB962C8B-B14F-4D97-AF65-F5344CB8AC3E}">
        <p14:creationId xmlns:p14="http://schemas.microsoft.com/office/powerpoint/2010/main" val="6571167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Loki architecture</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924801" cy="4247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32694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General process</a:t>
            </a:r>
            <a:br>
              <a:rPr lang="en-US" dirty="0"/>
            </a:br>
            <a:endParaRPr lang="en-US" dirty="0"/>
          </a:p>
        </p:txBody>
      </p:sp>
      <p:sp>
        <p:nvSpPr>
          <p:cNvPr id="3" name="Content Placeholder 2"/>
          <p:cNvSpPr>
            <a:spLocks noGrp="1"/>
          </p:cNvSpPr>
          <p:nvPr>
            <p:ph idx="1"/>
          </p:nvPr>
        </p:nvSpPr>
        <p:spPr/>
        <p:txBody>
          <a:bodyPr/>
          <a:lstStyle/>
          <a:p>
            <a:r>
              <a:rPr lang="en-US" dirty="0"/>
              <a:t>Download and install both Loki and </a:t>
            </a:r>
            <a:r>
              <a:rPr lang="en-US" dirty="0" err="1"/>
              <a:t>Promtail</a:t>
            </a:r>
            <a:r>
              <a:rPr lang="en-US" dirty="0"/>
              <a:t>.</a:t>
            </a:r>
          </a:p>
          <a:p>
            <a:r>
              <a:rPr lang="en-US" dirty="0"/>
              <a:t>Download </a:t>
            </a:r>
            <a:r>
              <a:rPr lang="en-US" dirty="0" err="1"/>
              <a:t>config</a:t>
            </a:r>
            <a:r>
              <a:rPr lang="en-US" dirty="0"/>
              <a:t> files for both programs.</a:t>
            </a:r>
          </a:p>
          <a:p>
            <a:r>
              <a:rPr lang="en-US" dirty="0"/>
              <a:t>Start Loki.</a:t>
            </a:r>
          </a:p>
          <a:p>
            <a:r>
              <a:rPr lang="en-US" dirty="0"/>
              <a:t>Update the </a:t>
            </a:r>
            <a:r>
              <a:rPr lang="en-US" dirty="0" err="1"/>
              <a:t>Promtail</a:t>
            </a:r>
            <a:r>
              <a:rPr lang="en-US" dirty="0"/>
              <a:t> </a:t>
            </a:r>
            <a:r>
              <a:rPr lang="en-US" dirty="0" err="1"/>
              <a:t>config</a:t>
            </a:r>
            <a:r>
              <a:rPr lang="en-US" dirty="0"/>
              <a:t> file to get your logs into Loki.</a:t>
            </a:r>
          </a:p>
          <a:p>
            <a:r>
              <a:rPr lang="en-US" dirty="0"/>
              <a:t>Start </a:t>
            </a:r>
            <a:r>
              <a:rPr lang="en-US" dirty="0" err="1"/>
              <a:t>Promtail</a:t>
            </a:r>
            <a:r>
              <a:rPr lang="en-US" dirty="0"/>
              <a:t>.</a:t>
            </a:r>
          </a:p>
          <a:p>
            <a:endParaRPr lang="en-US" dirty="0"/>
          </a:p>
        </p:txBody>
      </p:sp>
    </p:spTree>
    <p:extLst>
      <p:ext uri="{BB962C8B-B14F-4D97-AF65-F5344CB8AC3E}">
        <p14:creationId xmlns:p14="http://schemas.microsoft.com/office/powerpoint/2010/main" val="41501004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A Loki-based logging stack consists of </a:t>
            </a:r>
            <a:br>
              <a:rPr lang="en-US" dirty="0"/>
            </a:br>
            <a:r>
              <a:rPr lang="en-US" dirty="0"/>
              <a:t>3 components</a:t>
            </a:r>
            <a:br>
              <a:rPr lang="en-US" dirty="0"/>
            </a:br>
            <a:br>
              <a:rPr lang="en-US" dirty="0"/>
            </a:br>
            <a:endParaRPr lang="en-US" dirty="0"/>
          </a:p>
        </p:txBody>
      </p:sp>
      <p:sp>
        <p:nvSpPr>
          <p:cNvPr id="3" name="Content Placeholder 2"/>
          <p:cNvSpPr>
            <a:spLocks noGrp="1"/>
          </p:cNvSpPr>
          <p:nvPr>
            <p:ph idx="1"/>
          </p:nvPr>
        </p:nvSpPr>
        <p:spPr/>
        <p:txBody>
          <a:bodyPr/>
          <a:lstStyle/>
          <a:p>
            <a:r>
              <a:rPr lang="en-US" dirty="0" err="1"/>
              <a:t>promtail</a:t>
            </a:r>
            <a:r>
              <a:rPr lang="en-US" dirty="0"/>
              <a:t> is the agent, responsible for gathering logs and sending them to Loki.</a:t>
            </a:r>
          </a:p>
          <a:p>
            <a:r>
              <a:rPr lang="en-US" dirty="0" err="1"/>
              <a:t>loki</a:t>
            </a:r>
            <a:r>
              <a:rPr lang="en-US" dirty="0"/>
              <a:t> is the main server, responsible for storing logs and processing queries.</a:t>
            </a:r>
          </a:p>
          <a:p>
            <a:r>
              <a:rPr lang="en-US" u="sng" dirty="0"/>
              <a:t>Grafana</a:t>
            </a:r>
            <a:r>
              <a:rPr lang="en-US" dirty="0"/>
              <a:t> for querying and displaying the logs.</a:t>
            </a:r>
          </a:p>
          <a:p>
            <a:pPr marL="0" indent="0">
              <a:buNone/>
            </a:pPr>
            <a:br>
              <a:rPr lang="en-US" dirty="0"/>
            </a:br>
            <a:endParaRPr lang="en-US" dirty="0"/>
          </a:p>
        </p:txBody>
      </p:sp>
    </p:spTree>
    <p:extLst>
      <p:ext uri="{BB962C8B-B14F-4D97-AF65-F5344CB8AC3E}">
        <p14:creationId xmlns:p14="http://schemas.microsoft.com/office/powerpoint/2010/main" val="17633017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br>
              <a:rPr lang="en-US" dirty="0"/>
            </a:br>
            <a:r>
              <a:rPr lang="en-US" dirty="0"/>
              <a:t>Installing Loki and </a:t>
            </a:r>
            <a:r>
              <a:rPr lang="en-US" dirty="0" err="1"/>
              <a:t>Promtail</a:t>
            </a:r>
            <a:br>
              <a:rPr lang="en-US" dirty="0"/>
            </a:br>
            <a:br>
              <a:rPr lang="en-US" dirty="0"/>
            </a:br>
            <a:endParaRPr lang="en-US" dirty="0"/>
          </a:p>
        </p:txBody>
      </p:sp>
      <p:sp>
        <p:nvSpPr>
          <p:cNvPr id="3" name="Content Placeholder 2"/>
          <p:cNvSpPr>
            <a:spLocks noGrp="1"/>
          </p:cNvSpPr>
          <p:nvPr>
            <p:ph idx="1"/>
          </p:nvPr>
        </p:nvSpPr>
        <p:spPr/>
        <p:txBody>
          <a:bodyPr/>
          <a:lstStyle/>
          <a:p>
            <a:r>
              <a:rPr lang="en-US" dirty="0" err="1"/>
              <a:t>wget</a:t>
            </a:r>
            <a:r>
              <a:rPr lang="en-US" dirty="0"/>
              <a:t> </a:t>
            </a:r>
            <a:r>
              <a:rPr lang="en-US" dirty="0">
                <a:hlinkClick r:id="rId2"/>
              </a:rPr>
              <a:t>https://raw.githubusercontent.com/grafana/loki/master/cmd/loki/loki-local-config.yaml</a:t>
            </a:r>
            <a:endParaRPr lang="en-US" dirty="0"/>
          </a:p>
          <a:p>
            <a:endParaRPr lang="en-US" dirty="0"/>
          </a:p>
          <a:p>
            <a:r>
              <a:rPr lang="en-US" dirty="0"/>
              <a:t>./loki-linux-amd64 -</a:t>
            </a:r>
            <a:r>
              <a:rPr lang="en-US" dirty="0" err="1"/>
              <a:t>config.file</a:t>
            </a:r>
            <a:r>
              <a:rPr lang="en-US" dirty="0"/>
              <a:t>=</a:t>
            </a:r>
            <a:r>
              <a:rPr lang="en-US" dirty="0" err="1"/>
              <a:t>loki</a:t>
            </a:r>
            <a:r>
              <a:rPr lang="en-US" dirty="0"/>
              <a:t>-local-</a:t>
            </a:r>
            <a:r>
              <a:rPr lang="en-US" dirty="0" err="1"/>
              <a:t>config.yaml</a:t>
            </a:r>
            <a:endParaRPr lang="en-US" dirty="0"/>
          </a:p>
          <a:p>
            <a:r>
              <a:rPr lang="en-US" dirty="0"/>
              <a:t>./promtail-linux-amd64 -</a:t>
            </a:r>
            <a:r>
              <a:rPr lang="en-US" dirty="0" err="1"/>
              <a:t>config.file</a:t>
            </a:r>
            <a:r>
              <a:rPr lang="en-US" dirty="0"/>
              <a:t>=</a:t>
            </a:r>
            <a:r>
              <a:rPr lang="en-US" dirty="0" err="1"/>
              <a:t>promtail</a:t>
            </a:r>
            <a:r>
              <a:rPr lang="en-US" dirty="0"/>
              <a:t>-local-</a:t>
            </a:r>
            <a:r>
              <a:rPr lang="en-US" dirty="0" err="1"/>
              <a:t>config.yaml</a:t>
            </a:r>
            <a:endParaRPr lang="en-US" dirty="0"/>
          </a:p>
        </p:txBody>
      </p:sp>
    </p:spTree>
    <p:extLst>
      <p:ext uri="{BB962C8B-B14F-4D97-AF65-F5344CB8AC3E}">
        <p14:creationId xmlns:p14="http://schemas.microsoft.com/office/powerpoint/2010/main" val="7639122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fontScale="90000"/>
          </a:bodyPr>
          <a:lstStyle/>
          <a:p>
            <a:r>
              <a:rPr lang="en-US" dirty="0"/>
              <a:t>Visualize Log using Loki and Grafana</a:t>
            </a:r>
            <a:br>
              <a:rPr lang="en-US" dirty="0"/>
            </a:br>
            <a:endParaRPr lang="en-US" dirty="0"/>
          </a:p>
        </p:txBody>
      </p:sp>
      <p:sp>
        <p:nvSpPr>
          <p:cNvPr id="3" name="Content Placeholder 2"/>
          <p:cNvSpPr>
            <a:spLocks noGrp="1"/>
          </p:cNvSpPr>
          <p:nvPr>
            <p:ph idx="1"/>
          </p:nvPr>
        </p:nvSpPr>
        <p:spPr/>
        <p:txBody>
          <a:bodyPr/>
          <a:lstStyle/>
          <a:p>
            <a:r>
              <a:rPr lang="en-US" b="1" dirty="0"/>
              <a:t>Step 1:</a:t>
            </a:r>
            <a:r>
              <a:rPr lang="en-US" dirty="0"/>
              <a:t> Go to Grafana Configurations and Click on “Data Sources”.</a:t>
            </a:r>
          </a:p>
          <a:p>
            <a:pPr marL="0" indent="0">
              <a:buNone/>
            </a:pPr>
            <a:endParaRPr lang="en-US" dirty="0"/>
          </a:p>
        </p:txBody>
      </p:sp>
      <p:sp>
        <p:nvSpPr>
          <p:cNvPr id="4" name="AutoShape 2" descr="grafan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743200"/>
            <a:ext cx="5457825" cy="387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1269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990600"/>
            <a:ext cx="8229600" cy="1143000"/>
          </a:xfrm>
        </p:spPr>
        <p:txBody>
          <a:bodyPr>
            <a:normAutofit fontScale="90000"/>
          </a:bodyPr>
          <a:lstStyle/>
          <a:p>
            <a:br>
              <a:rPr lang="en-US" b="1" dirty="0"/>
            </a:br>
            <a:br>
              <a:rPr lang="en-US" b="1" dirty="0"/>
            </a:br>
            <a:r>
              <a:rPr lang="en-US" b="1" dirty="0"/>
              <a:t>Step 2:</a:t>
            </a:r>
            <a:r>
              <a:rPr lang="en-US" dirty="0"/>
              <a:t> In Data Sources, you can search the source by name or type.</a:t>
            </a:r>
            <a:br>
              <a:rPr lang="en-US" dirty="0"/>
            </a:br>
            <a:br>
              <a:rPr lang="en-US" dirty="0"/>
            </a:br>
            <a:endParaRPr lang="en-US" dirty="0"/>
          </a:p>
        </p:txBody>
      </p:sp>
      <p:sp>
        <p:nvSpPr>
          <p:cNvPr id="5" name="AutoShape 2" descr="configur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757488"/>
            <a:ext cx="7467600" cy="169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0094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r>
              <a:rPr lang="en-US" b="1" dirty="0"/>
            </a:br>
            <a:r>
              <a:rPr lang="en-US" b="1" dirty="0"/>
              <a:t>Step 3:</a:t>
            </a:r>
            <a:r>
              <a:rPr lang="en-US" dirty="0"/>
              <a:t> Search by the name Loki.</a:t>
            </a:r>
            <a:br>
              <a:rPr lang="en-US" dirty="0"/>
            </a:b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677150"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1785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381000"/>
            <a:ext cx="8229600" cy="5440363"/>
          </a:xfrm>
        </p:spPr>
        <p:txBody>
          <a:bodyPr/>
          <a:lstStyle/>
          <a:p>
            <a:r>
              <a:rPr lang="en-US" b="1" dirty="0"/>
              <a:t>Step 4:</a:t>
            </a:r>
            <a:r>
              <a:rPr lang="en-US" dirty="0"/>
              <a:t> Enter the name you want to give to the data source and put http://localhost:3100 (change this to server IP if Loki is running on a different server than Grafana) in the URL because we have started Loki on port 3100</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3581400"/>
            <a:ext cx="82296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278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Grafana</a:t>
            </a:r>
          </a:p>
        </p:txBody>
      </p:sp>
      <p:sp>
        <p:nvSpPr>
          <p:cNvPr id="3" name="Content Placeholder 2"/>
          <p:cNvSpPr>
            <a:spLocks noGrp="1"/>
          </p:cNvSpPr>
          <p:nvPr>
            <p:ph idx="1"/>
          </p:nvPr>
        </p:nvSpPr>
        <p:spPr/>
        <p:txBody>
          <a:bodyPr/>
          <a:lstStyle/>
          <a:p>
            <a:r>
              <a:rPr lang="en-US" dirty="0"/>
              <a:t>It enables us to create a dashboard for </a:t>
            </a:r>
            <a:r>
              <a:rPr lang="en-US" b="1" dirty="0"/>
              <a:t>collecting</a:t>
            </a:r>
            <a:r>
              <a:rPr lang="en-US" dirty="0"/>
              <a:t>, </a:t>
            </a:r>
            <a:r>
              <a:rPr lang="en-US" b="1" dirty="0"/>
              <a:t>processing</a:t>
            </a:r>
            <a:r>
              <a:rPr lang="en-US" dirty="0"/>
              <a:t>, </a:t>
            </a:r>
            <a:r>
              <a:rPr lang="en-US" b="1" dirty="0"/>
              <a:t>storing</a:t>
            </a:r>
            <a:r>
              <a:rPr lang="en-US" dirty="0"/>
              <a:t>, and </a:t>
            </a:r>
            <a:r>
              <a:rPr lang="en-US" b="1" dirty="0"/>
              <a:t>analyzing data</a:t>
            </a:r>
            <a:r>
              <a:rPr lang="en-US" dirty="0"/>
              <a:t> from various different sources.</a:t>
            </a:r>
          </a:p>
          <a:p>
            <a:r>
              <a:rPr lang="en-US" dirty="0"/>
              <a:t>It allows us to query, visualize, alert on, and understand our metrics.</a:t>
            </a:r>
          </a:p>
          <a:p>
            <a:endParaRPr lang="en-US" dirty="0"/>
          </a:p>
        </p:txBody>
      </p:sp>
    </p:spTree>
    <p:extLst>
      <p:ext uri="{BB962C8B-B14F-4D97-AF65-F5344CB8AC3E}">
        <p14:creationId xmlns:p14="http://schemas.microsoft.com/office/powerpoint/2010/main" val="7939999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ave and te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4104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3245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47700"/>
            <a:ext cx="8839200" cy="605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45143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295400"/>
            <a:ext cx="83058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629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0"/>
            <a:ext cx="8229600" cy="1143000"/>
          </a:xfrm>
        </p:spPr>
        <p:txBody>
          <a:bodyPr/>
          <a:lstStyle/>
          <a:p>
            <a:r>
              <a:rPr lang="en-US" dirty="0"/>
              <a:t>END – DAY1 &amp; DAY2</a:t>
            </a:r>
          </a:p>
        </p:txBody>
      </p:sp>
    </p:spTree>
    <p:extLst>
      <p:ext uri="{BB962C8B-B14F-4D97-AF65-F5344CB8AC3E}">
        <p14:creationId xmlns:p14="http://schemas.microsoft.com/office/powerpoint/2010/main" val="4061531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371600"/>
            <a:ext cx="10201275" cy="863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1973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3695</TotalTime>
  <Words>2591</Words>
  <Application>Microsoft Office PowerPoint</Application>
  <PresentationFormat>On-screen Show (4:3)</PresentationFormat>
  <Paragraphs>313</Paragraphs>
  <Slides>83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83</vt:i4>
      </vt:variant>
    </vt:vector>
  </HeadingPairs>
  <TitlesOfParts>
    <vt:vector size="86" baseType="lpstr">
      <vt:lpstr>Arial</vt:lpstr>
      <vt:lpstr>Calibri</vt:lpstr>
      <vt:lpstr>Office Theme</vt:lpstr>
      <vt:lpstr>Grafana &amp; Prometheus</vt:lpstr>
      <vt:lpstr>DAY-1</vt:lpstr>
      <vt:lpstr>DAY-2</vt:lpstr>
      <vt:lpstr>DAY-3</vt:lpstr>
      <vt:lpstr>DAY-4</vt:lpstr>
      <vt:lpstr>DAY-5</vt:lpstr>
      <vt:lpstr>Grafana</vt:lpstr>
      <vt:lpstr>Grafana</vt:lpstr>
      <vt:lpstr>PowerPoint Presentation</vt:lpstr>
      <vt:lpstr>Grafana</vt:lpstr>
      <vt:lpstr>Grafana Dashboard </vt:lpstr>
      <vt:lpstr>  Why Grafana?  </vt:lpstr>
      <vt:lpstr>  Features of Grafana  </vt:lpstr>
      <vt:lpstr>Installing Grafana</vt:lpstr>
      <vt:lpstr>PowerPoint Presentation</vt:lpstr>
      <vt:lpstr>PowerPoint Presentation</vt:lpstr>
      <vt:lpstr>Connecting to the Grafana server</vt:lpstr>
      <vt:lpstr>PowerPoint Presentation</vt:lpstr>
      <vt:lpstr>Grafana User Interface</vt:lpstr>
      <vt:lpstr>PowerPoint Presentation</vt:lpstr>
      <vt:lpstr>Grafana's left sidebar</vt:lpstr>
      <vt:lpstr>PowerPoint Presentation</vt:lpstr>
      <vt:lpstr>PowerPoint Presentation</vt:lpstr>
      <vt:lpstr>PowerPoint Presentation</vt:lpstr>
      <vt:lpstr>The panel's UI</vt:lpstr>
      <vt:lpstr>PowerPoint Presentation</vt:lpstr>
      <vt:lpstr>PowerPoint Presentation</vt:lpstr>
      <vt:lpstr>PowerPoint Presentation</vt:lpstr>
      <vt:lpstr>Dashboard</vt:lpstr>
      <vt:lpstr>Unit (or) service file &amp; Grafana server daemon  </vt:lpstr>
      <vt:lpstr>Data Source</vt:lpstr>
      <vt:lpstr>How to add a data source in Grafana </vt:lpstr>
      <vt:lpstr>PowerPoint Presentation</vt:lpstr>
      <vt:lpstr>PowerPoint Presentation</vt:lpstr>
      <vt:lpstr>PowerPoint Presentation</vt:lpstr>
      <vt:lpstr>Installing third-party data sources </vt:lpstr>
      <vt:lpstr>grafana-cli</vt:lpstr>
      <vt:lpstr>PowerPoint Presentation</vt:lpstr>
      <vt:lpstr>PowerPoint Presentation</vt:lpstr>
      <vt:lpstr>PowerPoint Presentation</vt:lpstr>
      <vt:lpstr>Time series</vt:lpstr>
      <vt:lpstr>Time series</vt:lpstr>
      <vt:lpstr>How Does a Time Series Database Work? </vt:lpstr>
      <vt:lpstr>Examples-Time series data base(TSDB)</vt:lpstr>
      <vt:lpstr>InfluxDB</vt:lpstr>
      <vt:lpstr>PowerPoint Presentation</vt:lpstr>
      <vt:lpstr>Features </vt:lpstr>
      <vt:lpstr>PowerPoint Presentation</vt:lpstr>
      <vt:lpstr>Influx DB with Grafana integration  </vt:lpstr>
      <vt:lpstr>PowerPoint Presentation</vt:lpstr>
      <vt:lpstr>PowerPoint Presentation</vt:lpstr>
      <vt:lpstr>How to list out Dashboards?</vt:lpstr>
      <vt:lpstr>PowerPoint Presentation</vt:lpstr>
      <vt:lpstr>Grafana-Playlist</vt:lpstr>
      <vt:lpstr>Share a dashboard </vt:lpstr>
      <vt:lpstr>PowerPoint Presentation</vt:lpstr>
      <vt:lpstr>Dashboard export </vt:lpstr>
      <vt:lpstr>Share a panel </vt:lpstr>
      <vt:lpstr>To share a panel </vt:lpstr>
      <vt:lpstr>PowerPoint Presentation</vt:lpstr>
      <vt:lpstr>Library panel </vt:lpstr>
      <vt:lpstr> Grafana alerts  </vt:lpstr>
      <vt:lpstr>Grafana alerting has four key components</vt:lpstr>
      <vt:lpstr>PowerPoint Presentation</vt:lpstr>
      <vt:lpstr>Grafana-Variables</vt:lpstr>
      <vt:lpstr>Grafana-Variables</vt:lpstr>
      <vt:lpstr>Grafana-Variables</vt:lpstr>
      <vt:lpstr>Grafana-variables</vt:lpstr>
      <vt:lpstr>Variable types </vt:lpstr>
      <vt:lpstr>Variable-examples</vt:lpstr>
      <vt:lpstr>Grafana Loki</vt:lpstr>
      <vt:lpstr>Loki architecture</vt:lpstr>
      <vt:lpstr>General process </vt:lpstr>
      <vt:lpstr>  A Loki-based logging stack consists of  3 components  </vt:lpstr>
      <vt:lpstr> Installing Loki and Promtail  </vt:lpstr>
      <vt:lpstr>Visualize Log using Loki and Grafana </vt:lpstr>
      <vt:lpstr>  Step 2: In Data Sources, you can search the source by name or type.  </vt:lpstr>
      <vt:lpstr> Step 3: Search by the name Loki. </vt:lpstr>
      <vt:lpstr>PowerPoint Presentation</vt:lpstr>
      <vt:lpstr>PowerPoint Presentation</vt:lpstr>
      <vt:lpstr>PowerPoint Presentation</vt:lpstr>
      <vt:lpstr>PowerPoint Presentation</vt:lpstr>
      <vt:lpstr>END – DAY1 &amp; DAY2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dc:creator>
  <cp:lastModifiedBy>Admin</cp:lastModifiedBy>
  <cp:revision>53</cp:revision>
  <dcterms:created xsi:type="dcterms:W3CDTF">2021-09-24T15:56:38Z</dcterms:created>
  <dcterms:modified xsi:type="dcterms:W3CDTF">2024-07-28T09:30:09Z</dcterms:modified>
</cp:coreProperties>
</file>