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256" r:id="rId2"/>
    <p:sldId id="257" r:id="rId3"/>
    <p:sldId id="261" r:id="rId4"/>
    <p:sldId id="262" r:id="rId5"/>
    <p:sldId id="258" r:id="rId6"/>
    <p:sldId id="259" r:id="rId7"/>
    <p:sldId id="269" r:id="rId8"/>
    <p:sldId id="270" r:id="rId9"/>
    <p:sldId id="271" r:id="rId10"/>
    <p:sldId id="273" r:id="rId11"/>
    <p:sldId id="272" r:id="rId12"/>
    <p:sldId id="277" r:id="rId13"/>
    <p:sldId id="276" r:id="rId14"/>
    <p:sldId id="275" r:id="rId15"/>
    <p:sldId id="274" r:id="rId16"/>
    <p:sldId id="278" r:id="rId17"/>
    <p:sldId id="279" r:id="rId18"/>
    <p:sldId id="280" r:id="rId19"/>
    <p:sldId id="281" r:id="rId20"/>
    <p:sldId id="282" r:id="rId21"/>
    <p:sldId id="283" r:id="rId22"/>
    <p:sldId id="284" r:id="rId23"/>
    <p:sldId id="285" r:id="rId24"/>
    <p:sldId id="286" r:id="rId25"/>
    <p:sldId id="287" r:id="rId26"/>
    <p:sldId id="294" r:id="rId27"/>
    <p:sldId id="288" r:id="rId28"/>
    <p:sldId id="289" r:id="rId29"/>
    <p:sldId id="290" r:id="rId30"/>
    <p:sldId id="291" r:id="rId31"/>
    <p:sldId id="292" r:id="rId32"/>
    <p:sldId id="293" r:id="rId33"/>
    <p:sldId id="295" r:id="rId34"/>
    <p:sldId id="297" r:id="rId35"/>
    <p:sldId id="296" r:id="rId36"/>
    <p:sldId id="298" r:id="rId37"/>
    <p:sldId id="299" r:id="rId38"/>
    <p:sldId id="300" r:id="rId39"/>
    <p:sldId id="301" r:id="rId40"/>
    <p:sldId id="302" r:id="rId41"/>
    <p:sldId id="303" r:id="rId42"/>
    <p:sldId id="304" r:id="rId43"/>
    <p:sldId id="305" r:id="rId44"/>
    <p:sldId id="306" r:id="rId45"/>
    <p:sldId id="313" r:id="rId46"/>
    <p:sldId id="307" r:id="rId47"/>
    <p:sldId id="308" r:id="rId48"/>
    <p:sldId id="309" r:id="rId49"/>
    <p:sldId id="310" r:id="rId50"/>
    <p:sldId id="311" r:id="rId51"/>
    <p:sldId id="312" r:id="rId52"/>
    <p:sldId id="314"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15" r:id="rId85"/>
    <p:sldId id="316" r:id="rId86"/>
    <p:sldId id="317" r:id="rId87"/>
    <p:sldId id="318" r:id="rId88"/>
    <p:sldId id="319" r:id="rId89"/>
    <p:sldId id="351" r:id="rId90"/>
    <p:sldId id="356" r:id="rId91"/>
    <p:sldId id="352" r:id="rId92"/>
    <p:sldId id="357" r:id="rId93"/>
    <p:sldId id="353" r:id="rId94"/>
    <p:sldId id="355" r:id="rId95"/>
    <p:sldId id="354" r:id="rId96"/>
    <p:sldId id="358" r:id="rId97"/>
    <p:sldId id="359" r:id="rId98"/>
    <p:sldId id="360" r:id="rId99"/>
    <p:sldId id="361" r:id="rId100"/>
    <p:sldId id="362" r:id="rId101"/>
    <p:sldId id="265" r:id="rId102"/>
    <p:sldId id="260" r:id="rId103"/>
    <p:sldId id="263" r:id="rId104"/>
    <p:sldId id="264" r:id="rId105"/>
    <p:sldId id="266" r:id="rId106"/>
    <p:sldId id="267" r:id="rId107"/>
    <p:sldId id="363" r:id="rId108"/>
    <p:sldId id="268" r:id="rId109"/>
    <p:sldId id="364" r:id="rId110"/>
    <p:sldId id="365" r:id="rId111"/>
    <p:sldId id="366" r:id="rId112"/>
    <p:sldId id="380" r:id="rId113"/>
    <p:sldId id="381" r:id="rId114"/>
    <p:sldId id="382" r:id="rId115"/>
    <p:sldId id="383" r:id="rId116"/>
    <p:sldId id="384" r:id="rId117"/>
    <p:sldId id="385" r:id="rId118"/>
    <p:sldId id="386" r:id="rId119"/>
    <p:sldId id="387" r:id="rId120"/>
    <p:sldId id="368" r:id="rId121"/>
    <p:sldId id="367" r:id="rId122"/>
    <p:sldId id="372" r:id="rId123"/>
    <p:sldId id="373" r:id="rId124"/>
    <p:sldId id="374" r:id="rId125"/>
    <p:sldId id="388" r:id="rId126"/>
    <p:sldId id="369" r:id="rId127"/>
    <p:sldId id="375"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0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4E428D-5813-4365-A9BE-7886027EE1E0}" type="datetimeFigureOut">
              <a:rPr lang="en-US" smtClean="0"/>
              <a:t>12/15/2022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A5355E-E41A-47CC-AAF1-C323B535ABC7}" type="slidenum">
              <a:rPr lang="en-US" smtClean="0"/>
              <a:t>‹#›</a:t>
            </a:fld>
            <a:endParaRPr lang="en-US"/>
          </a:p>
        </p:txBody>
      </p:sp>
    </p:spTree>
    <p:extLst>
      <p:ext uri="{BB962C8B-B14F-4D97-AF65-F5344CB8AC3E}">
        <p14:creationId xmlns:p14="http://schemas.microsoft.com/office/powerpoint/2010/main" val="177568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Overall, histograms are known to be highly </a:t>
            </a:r>
            <a:r>
              <a:rPr lang="en-US" sz="1200" b="0" i="0" kern="1200" dirty="0" err="1" smtClean="0">
                <a:solidFill>
                  <a:schemeClr val="tx1"/>
                </a:solidFill>
                <a:effectLst/>
                <a:latin typeface="+mn-lt"/>
                <a:ea typeface="+mn-ea"/>
                <a:cs typeface="+mn-cs"/>
              </a:rPr>
              <a:t>performant</a:t>
            </a:r>
            <a:r>
              <a:rPr lang="en-US" sz="1200" b="0" i="0" kern="1200" dirty="0" smtClean="0">
                <a:solidFill>
                  <a:schemeClr val="tx1"/>
                </a:solidFill>
                <a:effectLst/>
                <a:latin typeface="+mn-lt"/>
                <a:ea typeface="+mn-ea"/>
                <a:cs typeface="+mn-cs"/>
              </a:rPr>
              <a:t> as they only require a count per bucket, and can be accurately aggregated across time series and instances (provided they have the same buckets configured). This means that you can accurately aggregate histograms across multiple instances or regions without having to emit additional time series for aggregate views (unlike computed percentile values with summaries).</a:t>
            </a:r>
          </a:p>
          <a:p>
            <a:pPr fontAlgn="base"/>
            <a:r>
              <a:rPr lang="en-US" sz="1200" b="0" i="0" kern="1200" dirty="0" smtClean="0">
                <a:solidFill>
                  <a:schemeClr val="tx1"/>
                </a:solidFill>
                <a:effectLst/>
                <a:latin typeface="+mn-lt"/>
                <a:ea typeface="+mn-ea"/>
                <a:cs typeface="+mn-cs"/>
              </a:rPr>
              <a:t>There are a couple of downsides to histograms, the main one being that you need to pre-define boundary values for your histogram buckets. Because code modifications are needed to change the buckets, you need to think about the expected latency ranges ahead of time and configure the buckets accordingly. Additionally, if you want to read your histograms as percentiles or </a:t>
            </a:r>
            <a:r>
              <a:rPr lang="en-US" sz="1200" b="0" i="0" kern="1200" dirty="0" err="1" smtClean="0">
                <a:solidFill>
                  <a:schemeClr val="tx1"/>
                </a:solidFill>
                <a:effectLst/>
                <a:latin typeface="+mn-lt"/>
                <a:ea typeface="+mn-ea"/>
                <a:cs typeface="+mn-cs"/>
              </a:rPr>
              <a:t>quantiles</a:t>
            </a:r>
            <a:r>
              <a:rPr lang="en-US" sz="1200" b="0" i="0" kern="1200" dirty="0" smtClean="0">
                <a:solidFill>
                  <a:schemeClr val="tx1"/>
                </a:solidFill>
                <a:effectLst/>
                <a:latin typeface="+mn-lt"/>
                <a:ea typeface="+mn-ea"/>
                <a:cs typeface="+mn-cs"/>
              </a:rPr>
              <a:t> to better understand the distribution, then you would need to apply the </a:t>
            </a:r>
            <a:r>
              <a:rPr lang="en-US" sz="1200" b="0" i="0" kern="1200" dirty="0" err="1" smtClean="0">
                <a:solidFill>
                  <a:schemeClr val="tx1"/>
                </a:solidFill>
                <a:effectLst/>
                <a:latin typeface="+mn-lt"/>
                <a:ea typeface="+mn-ea"/>
                <a:cs typeface="+mn-cs"/>
              </a:rPr>
              <a:t>histogram_quantile</a:t>
            </a:r>
            <a:r>
              <a:rPr lang="en-US" sz="1200" b="0" i="0" kern="1200" dirty="0" smtClean="0">
                <a:solidFill>
                  <a:schemeClr val="tx1"/>
                </a:solidFill>
                <a:effectLst/>
                <a:latin typeface="+mn-lt"/>
                <a:ea typeface="+mn-ea"/>
                <a:cs typeface="+mn-cs"/>
              </a:rPr>
              <a:t>() function to estimate the requested </a:t>
            </a:r>
            <a:r>
              <a:rPr lang="en-US" sz="1200" b="0" i="0" kern="1200" dirty="0" err="1" smtClean="0">
                <a:solidFill>
                  <a:schemeClr val="tx1"/>
                </a:solidFill>
                <a:effectLst/>
                <a:latin typeface="+mn-lt"/>
                <a:ea typeface="+mn-ea"/>
                <a:cs typeface="+mn-cs"/>
              </a:rPr>
              <a:t>quantile</a:t>
            </a:r>
            <a:r>
              <a:rPr lang="en-US" sz="1200" b="0" i="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AA5355E-E41A-47CC-AAF1-C323B535ABC7}" type="slidenum">
              <a:rPr lang="en-US" smtClean="0"/>
              <a:t>34</a:t>
            </a:fld>
            <a:endParaRPr lang="en-US"/>
          </a:p>
        </p:txBody>
      </p:sp>
    </p:spTree>
    <p:extLst>
      <p:ext uri="{BB962C8B-B14F-4D97-AF65-F5344CB8AC3E}">
        <p14:creationId xmlns:p14="http://schemas.microsoft.com/office/powerpoint/2010/main" val="20715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shows the configuration being used by Prometheus to scrape the </a:t>
            </a:r>
            <a:r>
              <a:rPr lang="en-US" sz="1200" b="0" i="0" u="none" strike="noStrike" kern="1200" baseline="0" dirty="0" err="1" smtClean="0">
                <a:solidFill>
                  <a:schemeClr val="tx1"/>
                </a:solidFill>
                <a:latin typeface="+mn-lt"/>
                <a:ea typeface="+mn-ea"/>
                <a:cs typeface="+mn-cs"/>
              </a:rPr>
              <a:t>Kubelet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I’m going to break down the scrape </a:t>
            </a:r>
            <a:r>
              <a:rPr lang="en-US" sz="1200" b="0" i="0" u="none" strike="noStrike" kern="1200" baseline="0" dirty="0" err="1" smtClean="0">
                <a:solidFill>
                  <a:schemeClr val="tx1"/>
                </a:solidFill>
                <a:latin typeface="+mn-lt"/>
                <a:ea typeface="+mn-ea"/>
                <a:cs typeface="+mn-cs"/>
              </a:rPr>
              <a:t>config</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job_name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kubelet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A default job label is provided, and as there are no </a:t>
            </a:r>
            <a:r>
              <a:rPr lang="en-US" sz="1200" b="0" i="0" u="none" strike="noStrike" kern="1200" baseline="0" dirty="0" err="1" smtClean="0">
                <a:solidFill>
                  <a:schemeClr val="tx1"/>
                </a:solidFill>
                <a:latin typeface="+mn-lt"/>
                <a:ea typeface="+mn-ea"/>
                <a:cs typeface="+mn-cs"/>
              </a:rPr>
              <a:t>relabel_configs</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kubelet</a:t>
            </a:r>
            <a:r>
              <a:rPr lang="en-US" sz="1200" b="0" i="0" u="none" strike="noStrike" kern="1200" baseline="0" dirty="0" smtClean="0">
                <a:solidFill>
                  <a:schemeClr val="tx1"/>
                </a:solidFill>
                <a:latin typeface="+mn-lt"/>
                <a:ea typeface="+mn-ea"/>
                <a:cs typeface="+mn-cs"/>
              </a:rPr>
              <a:t> will be</a:t>
            </a:r>
          </a:p>
          <a:p>
            <a:r>
              <a:rPr lang="en-US" sz="1200" b="0" i="0" u="none" strike="noStrike" kern="1200" baseline="0" dirty="0" smtClean="0">
                <a:solidFill>
                  <a:schemeClr val="tx1"/>
                </a:solidFill>
                <a:latin typeface="+mn-lt"/>
                <a:ea typeface="+mn-ea"/>
                <a:cs typeface="+mn-cs"/>
              </a:rPr>
              <a:t>the job label:3</a:t>
            </a:r>
          </a:p>
          <a:p>
            <a:r>
              <a:rPr lang="en-US" sz="1200" b="0" i="0" u="none" strike="noStrike" kern="1200" baseline="0" dirty="0" err="1" smtClean="0">
                <a:solidFill>
                  <a:schemeClr val="tx1"/>
                </a:solidFill>
                <a:latin typeface="+mn-lt"/>
                <a:ea typeface="+mn-ea"/>
                <a:cs typeface="+mn-cs"/>
              </a:rPr>
              <a:t>kubernetes_sd_configs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 role: node</a:t>
            </a:r>
          </a:p>
          <a:p>
            <a:r>
              <a:rPr lang="en-US" sz="1200" b="0" i="0" u="none" strike="noStrike" kern="1200" baseline="0" dirty="0" smtClean="0">
                <a:solidFill>
                  <a:schemeClr val="tx1"/>
                </a:solidFill>
                <a:latin typeface="+mn-lt"/>
                <a:ea typeface="+mn-ea"/>
                <a:cs typeface="+mn-cs"/>
              </a:rPr>
              <a:t>A single </a:t>
            </a:r>
            <a:r>
              <a:rPr lang="en-US" sz="1200" b="0" i="0" u="none" strike="noStrike" kern="1200" baseline="0" dirty="0" err="1" smtClean="0">
                <a:solidFill>
                  <a:schemeClr val="tx1"/>
                </a:solidFill>
                <a:latin typeface="+mn-lt"/>
                <a:ea typeface="+mn-ea"/>
                <a:cs typeface="+mn-cs"/>
              </a:rPr>
              <a:t>Kubernetes</a:t>
            </a:r>
            <a:r>
              <a:rPr lang="en-US" sz="1200" b="0" i="0" u="none" strike="noStrike" kern="1200" baseline="0" dirty="0" smtClean="0">
                <a:solidFill>
                  <a:schemeClr val="tx1"/>
                </a:solidFill>
                <a:latin typeface="+mn-lt"/>
                <a:ea typeface="+mn-ea"/>
                <a:cs typeface="+mn-cs"/>
              </a:rPr>
              <a:t> service discovery is provided with the node role. The node role</a:t>
            </a:r>
          </a:p>
          <a:p>
            <a:r>
              <a:rPr lang="en-US" sz="1200" b="0" i="0" u="none" strike="noStrike" kern="1200" baseline="0" dirty="0" smtClean="0">
                <a:solidFill>
                  <a:schemeClr val="tx1"/>
                </a:solidFill>
                <a:latin typeface="+mn-lt"/>
                <a:ea typeface="+mn-ea"/>
                <a:cs typeface="+mn-cs"/>
              </a:rPr>
              <a:t>discovers one target for each of your </a:t>
            </a:r>
            <a:r>
              <a:rPr lang="en-US" sz="1200" b="0" i="0" u="none" strike="noStrike" kern="1200" baseline="0" dirty="0" err="1" smtClean="0">
                <a:solidFill>
                  <a:schemeClr val="tx1"/>
                </a:solidFill>
                <a:latin typeface="+mn-lt"/>
                <a:ea typeface="+mn-ea"/>
                <a:cs typeface="+mn-cs"/>
              </a:rPr>
              <a:t>Kubelets</a:t>
            </a:r>
            <a:r>
              <a:rPr lang="en-US" sz="1200" b="0" i="0" u="none" strike="noStrike" kern="1200" baseline="0" dirty="0" smtClean="0">
                <a:solidFill>
                  <a:schemeClr val="tx1"/>
                </a:solidFill>
                <a:latin typeface="+mn-lt"/>
                <a:ea typeface="+mn-ea"/>
                <a:cs typeface="+mn-cs"/>
              </a:rPr>
              <a:t>. As Prometheus is running inside the</a:t>
            </a:r>
          </a:p>
          <a:p>
            <a:r>
              <a:rPr lang="en-US" sz="1200" b="0" i="0" u="none" strike="noStrike" kern="1200" baseline="0" dirty="0" smtClean="0">
                <a:solidFill>
                  <a:schemeClr val="tx1"/>
                </a:solidFill>
                <a:latin typeface="+mn-lt"/>
                <a:ea typeface="+mn-ea"/>
                <a:cs typeface="+mn-cs"/>
              </a:rPr>
              <a:t>cluster, the defaults for the </a:t>
            </a:r>
            <a:r>
              <a:rPr lang="en-US" sz="1200" b="0" i="0" u="none" strike="noStrike" kern="1200" baseline="0" dirty="0" err="1" smtClean="0">
                <a:solidFill>
                  <a:schemeClr val="tx1"/>
                </a:solidFill>
                <a:latin typeface="+mn-lt"/>
                <a:ea typeface="+mn-ea"/>
                <a:cs typeface="+mn-cs"/>
              </a:rPr>
              <a:t>Kubernetes</a:t>
            </a:r>
            <a:r>
              <a:rPr lang="en-US" sz="1200" b="0" i="0" u="none" strike="noStrike" kern="1200" baseline="0" dirty="0" smtClean="0">
                <a:solidFill>
                  <a:schemeClr val="tx1"/>
                </a:solidFill>
                <a:latin typeface="+mn-lt"/>
                <a:ea typeface="+mn-ea"/>
                <a:cs typeface="+mn-cs"/>
              </a:rPr>
              <a:t> service discovery are already set up to authenticate</a:t>
            </a:r>
          </a:p>
          <a:p>
            <a:r>
              <a:rPr lang="en-US" sz="1200" b="0" i="0" u="none" strike="noStrike" kern="1200" baseline="0" dirty="0" smtClean="0">
                <a:solidFill>
                  <a:schemeClr val="tx1"/>
                </a:solidFill>
                <a:latin typeface="+mn-lt"/>
                <a:ea typeface="+mn-ea"/>
                <a:cs typeface="+mn-cs"/>
              </a:rPr>
              <a:t>with the </a:t>
            </a:r>
            <a:r>
              <a:rPr lang="en-US" sz="1200" b="0" i="0" u="none" strike="noStrike" kern="1200" baseline="0" dirty="0" err="1" smtClean="0">
                <a:solidFill>
                  <a:schemeClr val="tx1"/>
                </a:solidFill>
                <a:latin typeface="+mn-lt"/>
                <a:ea typeface="+mn-ea"/>
                <a:cs typeface="+mn-cs"/>
              </a:rPr>
              <a:t>Kubernetes</a:t>
            </a:r>
            <a:r>
              <a:rPr lang="en-US" sz="1200" b="0" i="0" u="none" strike="noStrike" kern="1200" baseline="0" dirty="0" smtClean="0">
                <a:solidFill>
                  <a:schemeClr val="tx1"/>
                </a:solidFill>
                <a:latin typeface="+mn-lt"/>
                <a:ea typeface="+mn-ea"/>
                <a:cs typeface="+mn-cs"/>
              </a:rPr>
              <a:t> API.</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scheme: https</a:t>
            </a:r>
          </a:p>
          <a:p>
            <a:r>
              <a:rPr lang="en-US" sz="1200" b="0" i="0" u="none" strike="noStrike" kern="1200" baseline="0" dirty="0" err="1" smtClean="0">
                <a:solidFill>
                  <a:schemeClr val="tx1"/>
                </a:solidFill>
                <a:latin typeface="+mn-lt"/>
                <a:ea typeface="+mn-ea"/>
                <a:cs typeface="+mn-cs"/>
              </a:rPr>
              <a:t>tls_config</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ca_file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var</a:t>
            </a:r>
            <a:r>
              <a:rPr lang="en-US" sz="1200" b="0" i="0" u="none" strike="noStrike" kern="1200" baseline="0" dirty="0" smtClean="0">
                <a:solidFill>
                  <a:schemeClr val="tx1"/>
                </a:solidFill>
                <a:latin typeface="+mn-lt"/>
                <a:ea typeface="+mn-ea"/>
                <a:cs typeface="+mn-cs"/>
              </a:rPr>
              <a:t>/run/secrets/kubernetes.io/</a:t>
            </a:r>
            <a:r>
              <a:rPr lang="en-US" sz="1200" b="0" i="0" u="none" strike="noStrike" kern="1200" baseline="0" dirty="0" err="1" smtClean="0">
                <a:solidFill>
                  <a:schemeClr val="tx1"/>
                </a:solidFill>
                <a:latin typeface="+mn-lt"/>
                <a:ea typeface="+mn-ea"/>
                <a:cs typeface="+mn-cs"/>
              </a:rPr>
              <a:t>serviceaccount</a:t>
            </a:r>
            <a:r>
              <a:rPr lang="en-US" sz="1200" b="0" i="0" u="none" strike="noStrike" kern="1200" baseline="0" dirty="0" smtClean="0">
                <a:solidFill>
                  <a:schemeClr val="tx1"/>
                </a:solidFill>
                <a:latin typeface="+mn-lt"/>
                <a:ea typeface="+mn-ea"/>
                <a:cs typeface="+mn-cs"/>
              </a:rPr>
              <a:t>/ca.crt</a:t>
            </a:r>
          </a:p>
          <a:p>
            <a:r>
              <a:rPr lang="en-US" sz="1200" b="0" i="0" u="none" strike="noStrike" kern="1200" baseline="0" dirty="0" err="1" smtClean="0">
                <a:solidFill>
                  <a:schemeClr val="tx1"/>
                </a:solidFill>
                <a:latin typeface="+mn-lt"/>
                <a:ea typeface="+mn-ea"/>
                <a:cs typeface="+mn-cs"/>
              </a:rPr>
              <a:t>insecure_skip_verify</a:t>
            </a:r>
            <a:r>
              <a:rPr lang="en-US" sz="1200" b="0" i="0" u="none" strike="noStrike" kern="1200" baseline="0" dirty="0" smtClean="0">
                <a:solidFill>
                  <a:schemeClr val="tx1"/>
                </a:solidFill>
                <a:latin typeface="+mn-lt"/>
                <a:ea typeface="+mn-ea"/>
                <a:cs typeface="+mn-cs"/>
              </a:rPr>
              <a:t>: true</a:t>
            </a:r>
            <a:endParaRPr lang="en-US" dirty="0"/>
          </a:p>
        </p:txBody>
      </p:sp>
      <p:sp>
        <p:nvSpPr>
          <p:cNvPr id="4" name="Slide Number Placeholder 3"/>
          <p:cNvSpPr>
            <a:spLocks noGrp="1"/>
          </p:cNvSpPr>
          <p:nvPr>
            <p:ph type="sldNum" sz="quarter" idx="10"/>
          </p:nvPr>
        </p:nvSpPr>
        <p:spPr/>
        <p:txBody>
          <a:bodyPr/>
          <a:lstStyle/>
          <a:p>
            <a:fld id="{D96BCF65-08EA-4682-AA1E-F4BA5402F3CD}" type="slidenum">
              <a:rPr lang="en-US" smtClean="0"/>
              <a:t>74</a:t>
            </a:fld>
            <a:endParaRPr lang="en-US"/>
          </a:p>
        </p:txBody>
      </p:sp>
    </p:spTree>
    <p:extLst>
      <p:ext uri="{BB962C8B-B14F-4D97-AF65-F5344CB8AC3E}">
        <p14:creationId xmlns:p14="http://schemas.microsoft.com/office/powerpoint/2010/main" val="399350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Node service discovery can be used for anything you want to monitor that runs on</a:t>
            </a:r>
          </a:p>
          <a:p>
            <a:r>
              <a:rPr lang="en-US" sz="1200" b="0" i="0" u="none" strike="noStrike" kern="1200" baseline="0" dirty="0" smtClean="0">
                <a:solidFill>
                  <a:schemeClr val="tx1"/>
                </a:solidFill>
                <a:latin typeface="+mn-lt"/>
                <a:ea typeface="+mn-ea"/>
                <a:cs typeface="+mn-cs"/>
              </a:rPr>
              <a:t>each machine in a </a:t>
            </a:r>
            <a:r>
              <a:rPr lang="en-US" sz="1200" b="0" i="0" u="none" strike="noStrike" kern="1200" baseline="0" dirty="0" err="1" smtClean="0">
                <a:solidFill>
                  <a:schemeClr val="tx1"/>
                </a:solidFill>
                <a:latin typeface="+mn-lt"/>
                <a:ea typeface="+mn-ea"/>
                <a:cs typeface="+mn-cs"/>
              </a:rPr>
              <a:t>Kubernetes</a:t>
            </a:r>
            <a:r>
              <a:rPr lang="en-US" sz="1200" b="0" i="0" u="none" strike="noStrike" kern="1200" baseline="0" dirty="0" smtClean="0">
                <a:solidFill>
                  <a:schemeClr val="tx1"/>
                </a:solidFill>
                <a:latin typeface="+mn-lt"/>
                <a:ea typeface="+mn-ea"/>
                <a:cs typeface="+mn-cs"/>
              </a:rPr>
              <a:t> cluster. If the Node exporter was running on your</a:t>
            </a:r>
          </a:p>
          <a:p>
            <a:r>
              <a:rPr lang="en-US" sz="1200" b="0" i="0" u="none" strike="noStrike" kern="1200" baseline="0" dirty="0" err="1" smtClean="0">
                <a:solidFill>
                  <a:schemeClr val="tx1"/>
                </a:solidFill>
                <a:latin typeface="+mn-lt"/>
                <a:ea typeface="+mn-ea"/>
                <a:cs typeface="+mn-cs"/>
              </a:rPr>
              <a:t>Minikube</a:t>
            </a:r>
            <a:r>
              <a:rPr lang="en-US" sz="1200" b="0" i="0" u="none" strike="noStrike" kern="1200" baseline="0" dirty="0" smtClean="0">
                <a:solidFill>
                  <a:schemeClr val="tx1"/>
                </a:solidFill>
                <a:latin typeface="+mn-lt"/>
                <a:ea typeface="+mn-ea"/>
                <a:cs typeface="+mn-cs"/>
              </a:rPr>
              <a:t> node you could scrape it by </a:t>
            </a:r>
            <a:r>
              <a:rPr lang="en-US" sz="1200" b="0" i="0" u="none" strike="noStrike" kern="1200" baseline="0" dirty="0" err="1" smtClean="0">
                <a:solidFill>
                  <a:schemeClr val="tx1"/>
                </a:solidFill>
                <a:latin typeface="+mn-lt"/>
                <a:ea typeface="+mn-ea"/>
                <a:cs typeface="+mn-cs"/>
              </a:rPr>
              <a:t>relabelling</a:t>
            </a:r>
            <a:r>
              <a:rPr lang="en-US" sz="1200" b="0" i="0" u="none" strike="noStrike" kern="1200" baseline="0" dirty="0" smtClean="0">
                <a:solidFill>
                  <a:schemeClr val="tx1"/>
                </a:solidFill>
                <a:latin typeface="+mn-lt"/>
                <a:ea typeface="+mn-ea"/>
                <a:cs typeface="+mn-cs"/>
              </a:rPr>
              <a:t> the port, for example.</a:t>
            </a:r>
            <a:endParaRPr lang="en-US" dirty="0"/>
          </a:p>
        </p:txBody>
      </p:sp>
      <p:sp>
        <p:nvSpPr>
          <p:cNvPr id="4" name="Slide Number Placeholder 3"/>
          <p:cNvSpPr>
            <a:spLocks noGrp="1"/>
          </p:cNvSpPr>
          <p:nvPr>
            <p:ph type="sldNum" sz="quarter" idx="10"/>
          </p:nvPr>
        </p:nvSpPr>
        <p:spPr/>
        <p:txBody>
          <a:bodyPr/>
          <a:lstStyle/>
          <a:p>
            <a:fld id="{D96BCF65-08EA-4682-AA1E-F4BA5402F3CD}" type="slidenum">
              <a:rPr lang="en-US" smtClean="0"/>
              <a:t>75</a:t>
            </a:fld>
            <a:endParaRPr lang="en-US"/>
          </a:p>
        </p:txBody>
      </p:sp>
    </p:spTree>
    <p:extLst>
      <p:ext uri="{BB962C8B-B14F-4D97-AF65-F5344CB8AC3E}">
        <p14:creationId xmlns:p14="http://schemas.microsoft.com/office/powerpoint/2010/main" val="127574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Discovering endpoints is great for monitoring the primary processes backing your</a:t>
            </a:r>
          </a:p>
          <a:p>
            <a:r>
              <a:rPr lang="en-US" sz="1200" b="0" i="0" u="none" strike="noStrike" kern="1200" baseline="0" dirty="0" smtClean="0">
                <a:solidFill>
                  <a:schemeClr val="tx1"/>
                </a:solidFill>
                <a:latin typeface="+mn-lt"/>
                <a:ea typeface="+mn-ea"/>
                <a:cs typeface="+mn-cs"/>
              </a:rPr>
              <a:t>services, but it won’t discover pods that are not part of services.</a:t>
            </a:r>
          </a:p>
          <a:p>
            <a:r>
              <a:rPr lang="en-US" sz="1200" b="0" i="0" u="none" strike="noStrike" kern="1200" baseline="0" dirty="0" smtClean="0">
                <a:solidFill>
                  <a:schemeClr val="tx1"/>
                </a:solidFill>
                <a:latin typeface="+mn-lt"/>
                <a:ea typeface="+mn-ea"/>
                <a:cs typeface="+mn-cs"/>
              </a:rPr>
              <a:t>The pod role discovers pods. It will return a target for each port of every one of your</a:t>
            </a:r>
          </a:p>
          <a:p>
            <a:r>
              <a:rPr lang="en-US" sz="1200" b="0" i="0" u="none" strike="noStrike" kern="1200" baseline="0" dirty="0" smtClean="0">
                <a:solidFill>
                  <a:schemeClr val="tx1"/>
                </a:solidFill>
                <a:latin typeface="+mn-lt"/>
                <a:ea typeface="+mn-ea"/>
                <a:cs typeface="+mn-cs"/>
              </a:rPr>
              <a:t>pods. As it works off pods, service metadata such as labels and annotations are not</a:t>
            </a:r>
          </a:p>
          <a:p>
            <a:r>
              <a:rPr lang="en-US" sz="1200" b="0" i="0" u="none" strike="noStrike" kern="1200" baseline="0" dirty="0" smtClean="0">
                <a:solidFill>
                  <a:schemeClr val="tx1"/>
                </a:solidFill>
                <a:latin typeface="+mn-lt"/>
                <a:ea typeface="+mn-ea"/>
                <a:cs typeface="+mn-cs"/>
              </a:rPr>
              <a:t>available as pods do not know which services they are members of. But you will have</a:t>
            </a:r>
          </a:p>
          <a:p>
            <a:r>
              <a:rPr lang="en-US" sz="1200" b="0" i="0" u="none" strike="noStrike" kern="1200" baseline="0" dirty="0" smtClean="0">
                <a:solidFill>
                  <a:schemeClr val="tx1"/>
                </a:solidFill>
                <a:latin typeface="+mn-lt"/>
                <a:ea typeface="+mn-ea"/>
                <a:cs typeface="+mn-cs"/>
              </a:rPr>
              <a:t>access to all pod metadata. How you use this boils down to a question of what conventions</a:t>
            </a:r>
          </a:p>
          <a:p>
            <a:r>
              <a:rPr lang="en-US" sz="1200" b="0" i="0" u="none" strike="noStrike" kern="1200" baseline="0" dirty="0" smtClean="0">
                <a:solidFill>
                  <a:schemeClr val="tx1"/>
                </a:solidFill>
                <a:latin typeface="+mn-lt"/>
                <a:ea typeface="+mn-ea"/>
                <a:cs typeface="+mn-cs"/>
              </a:rPr>
              <a:t>you want to use. The </a:t>
            </a:r>
            <a:r>
              <a:rPr lang="en-US" sz="1200" b="0" i="0" u="none" strike="noStrike" kern="1200" baseline="0" dirty="0" err="1" smtClean="0">
                <a:solidFill>
                  <a:schemeClr val="tx1"/>
                </a:solidFill>
                <a:latin typeface="+mn-lt"/>
                <a:ea typeface="+mn-ea"/>
                <a:cs typeface="+mn-cs"/>
              </a:rPr>
              <a:t>Kubernetes</a:t>
            </a:r>
            <a:r>
              <a:rPr lang="en-US" sz="1200" b="0" i="0" u="none" strike="noStrike" kern="1200" baseline="0" dirty="0" smtClean="0">
                <a:solidFill>
                  <a:schemeClr val="tx1"/>
                </a:solidFill>
                <a:latin typeface="+mn-lt"/>
                <a:ea typeface="+mn-ea"/>
                <a:cs typeface="+mn-cs"/>
              </a:rPr>
              <a:t> ecosystem is rapidly evolving, and there is</a:t>
            </a:r>
          </a:p>
          <a:p>
            <a:r>
              <a:rPr lang="en-US" sz="1200" b="0" i="0" u="none" strike="noStrike" kern="1200" baseline="0" dirty="0" smtClean="0">
                <a:solidFill>
                  <a:schemeClr val="tx1"/>
                </a:solidFill>
                <a:latin typeface="+mn-lt"/>
                <a:ea typeface="+mn-ea"/>
                <a:cs typeface="+mn-cs"/>
              </a:rPr>
              <a:t>no one standard yet.</a:t>
            </a:r>
          </a:p>
          <a:p>
            <a:r>
              <a:rPr lang="en-US" sz="1200" b="0" i="0" u="none" strike="noStrike" kern="1200" baseline="0" dirty="0" smtClean="0">
                <a:solidFill>
                  <a:schemeClr val="tx1"/>
                </a:solidFill>
                <a:latin typeface="+mn-lt"/>
                <a:ea typeface="+mn-ea"/>
                <a:cs typeface="+mn-cs"/>
              </a:rPr>
              <a:t>You could create a convention that all pods must be part of a service, and then use</a:t>
            </a:r>
          </a:p>
          <a:p>
            <a:r>
              <a:rPr lang="en-US" sz="1200" b="0" i="0" u="none" strike="noStrike" kern="1200" baseline="0" dirty="0" smtClean="0">
                <a:solidFill>
                  <a:schemeClr val="tx1"/>
                </a:solidFill>
                <a:latin typeface="+mn-lt"/>
                <a:ea typeface="+mn-ea"/>
                <a:cs typeface="+mn-cs"/>
              </a:rPr>
              <a:t>the endpoint role in service discovery. You could have a convention that all pods</a:t>
            </a:r>
          </a:p>
          <a:p>
            <a:r>
              <a:rPr lang="en-US" sz="1200" b="0" i="0" u="none" strike="noStrike" kern="1200" baseline="0" dirty="0" smtClean="0">
                <a:solidFill>
                  <a:schemeClr val="tx1"/>
                </a:solidFill>
                <a:latin typeface="+mn-lt"/>
                <a:ea typeface="+mn-ea"/>
                <a:cs typeface="+mn-cs"/>
              </a:rPr>
              <a:t>have a label indicating the (single) </a:t>
            </a:r>
            <a:r>
              <a:rPr lang="en-US" sz="1200" b="0" i="0" u="none" strike="noStrike" kern="1200" baseline="0" dirty="0" err="1" smtClean="0">
                <a:solidFill>
                  <a:schemeClr val="tx1"/>
                </a:solidFill>
                <a:latin typeface="+mn-lt"/>
                <a:ea typeface="+mn-ea"/>
                <a:cs typeface="+mn-cs"/>
              </a:rPr>
              <a:t>Kubernetes</a:t>
            </a:r>
            <a:r>
              <a:rPr lang="en-US" sz="1200" b="0" i="0" u="none" strike="noStrike" kern="1200" baseline="0" dirty="0" smtClean="0">
                <a:solidFill>
                  <a:schemeClr val="tx1"/>
                </a:solidFill>
                <a:latin typeface="+mn-lt"/>
                <a:ea typeface="+mn-ea"/>
                <a:cs typeface="+mn-cs"/>
              </a:rPr>
              <a:t> service they are a part of, and use the</a:t>
            </a:r>
          </a:p>
          <a:p>
            <a:r>
              <a:rPr lang="en-US" sz="1200" b="0" i="0" u="none" strike="noStrike" kern="1200" baseline="0" dirty="0" smtClean="0">
                <a:solidFill>
                  <a:schemeClr val="tx1"/>
                </a:solidFill>
                <a:latin typeface="+mn-lt"/>
                <a:ea typeface="+mn-ea"/>
                <a:cs typeface="+mn-cs"/>
              </a:rPr>
              <a:t>pod role for service discovery. As all ports have names, you could base a convention</a:t>
            </a:r>
          </a:p>
          <a:p>
            <a:r>
              <a:rPr lang="en-US" sz="1200" b="0" i="0" u="none" strike="noStrike" kern="1200" baseline="0" dirty="0" smtClean="0">
                <a:solidFill>
                  <a:schemeClr val="tx1"/>
                </a:solidFill>
                <a:latin typeface="+mn-lt"/>
                <a:ea typeface="+mn-ea"/>
                <a:cs typeface="+mn-cs"/>
              </a:rPr>
              <a:t>off that and have ports named with a prefix of prom-http be scraped with HTTP, and</a:t>
            </a:r>
          </a:p>
          <a:p>
            <a:r>
              <a:rPr lang="en-US" sz="1200" b="0" i="0" u="none" strike="noStrike" kern="1200" baseline="0" dirty="0" smtClean="0">
                <a:solidFill>
                  <a:schemeClr val="tx1"/>
                </a:solidFill>
                <a:latin typeface="+mn-lt"/>
                <a:ea typeface="+mn-ea"/>
                <a:cs typeface="+mn-cs"/>
              </a:rPr>
              <a:t>prom-https be scraped with HTTPS.</a:t>
            </a:r>
          </a:p>
          <a:p>
            <a:r>
              <a:rPr lang="en-US" sz="1200" b="0" i="0" u="none" strike="noStrike" kern="1200" baseline="0" dirty="0" smtClean="0">
                <a:solidFill>
                  <a:schemeClr val="tx1"/>
                </a:solidFill>
                <a:latin typeface="+mn-lt"/>
                <a:ea typeface="+mn-ea"/>
                <a:cs typeface="+mn-cs"/>
              </a:rPr>
              <a:t>One of the components that comes with </a:t>
            </a:r>
            <a:r>
              <a:rPr lang="en-US" sz="1200" b="0" i="0" u="none" strike="noStrike" kern="1200" baseline="0" dirty="0" err="1" smtClean="0">
                <a:solidFill>
                  <a:schemeClr val="tx1"/>
                </a:solidFill>
                <a:latin typeface="+mn-lt"/>
                <a:ea typeface="+mn-ea"/>
                <a:cs typeface="+mn-cs"/>
              </a:rPr>
              <a:t>Minikube</a:t>
            </a:r>
            <a:r>
              <a:rPr lang="en-US" sz="1200" b="0" i="0" u="none" strike="noStrike" kern="1200" baseline="0" dirty="0" smtClean="0">
                <a:solidFill>
                  <a:schemeClr val="tx1"/>
                </a:solidFill>
                <a:latin typeface="+mn-lt"/>
                <a:ea typeface="+mn-ea"/>
                <a:cs typeface="+mn-cs"/>
              </a:rPr>
              <a:t> is </a:t>
            </a:r>
            <a:r>
              <a:rPr lang="en-US" sz="1200" b="0" i="1" u="none" strike="noStrike" kern="1200" baseline="0" dirty="0" err="1" smtClean="0">
                <a:solidFill>
                  <a:schemeClr val="tx1"/>
                </a:solidFill>
                <a:latin typeface="+mn-lt"/>
                <a:ea typeface="+mn-ea"/>
                <a:cs typeface="+mn-cs"/>
              </a:rPr>
              <a:t>kube-dns</a:t>
            </a:r>
            <a:r>
              <a:rPr lang="en-US" sz="1200" b="0" i="0" u="none" strike="noStrike" kern="1200" baseline="0" dirty="0" smtClean="0">
                <a:solidFill>
                  <a:schemeClr val="tx1"/>
                </a:solidFill>
                <a:latin typeface="+mn-lt"/>
                <a:ea typeface="+mn-ea"/>
                <a:cs typeface="+mn-cs"/>
              </a:rPr>
              <a:t>, which provides DNS</a:t>
            </a:r>
          </a:p>
          <a:p>
            <a:r>
              <a:rPr lang="en-US" sz="1200" b="0" i="0" u="none" strike="noStrike" kern="1200" baseline="0" dirty="0" smtClean="0">
                <a:solidFill>
                  <a:schemeClr val="tx1"/>
                </a:solidFill>
                <a:latin typeface="+mn-lt"/>
                <a:ea typeface="+mn-ea"/>
                <a:cs typeface="+mn-cs"/>
              </a:rPr>
              <a:t>services. Its pod has multiple ports, including a port named metrics that serves</a:t>
            </a:r>
          </a:p>
          <a:p>
            <a:r>
              <a:rPr lang="en-US" sz="1200" b="0" i="0" u="none" strike="noStrike" kern="1200" baseline="0" dirty="0" smtClean="0">
                <a:solidFill>
                  <a:schemeClr val="tx1"/>
                </a:solidFill>
                <a:latin typeface="+mn-lt"/>
                <a:ea typeface="+mn-ea"/>
                <a:cs typeface="+mn-cs"/>
              </a:rPr>
              <a:t>Prometheus metrics. Example 9-10 shows how you could discover this port and use</a:t>
            </a:r>
          </a:p>
          <a:p>
            <a:r>
              <a:rPr lang="en-US" sz="1200" b="0" i="0" u="none" strike="noStrike" kern="1200" baseline="0" dirty="0" smtClean="0">
                <a:solidFill>
                  <a:schemeClr val="tx1"/>
                </a:solidFill>
                <a:latin typeface="+mn-lt"/>
                <a:ea typeface="+mn-ea"/>
                <a:cs typeface="+mn-cs"/>
              </a:rPr>
              <a:t>the name of the container as the job label</a:t>
            </a:r>
            <a:endParaRPr lang="en-US" dirty="0"/>
          </a:p>
        </p:txBody>
      </p:sp>
      <p:sp>
        <p:nvSpPr>
          <p:cNvPr id="4" name="Slide Number Placeholder 3"/>
          <p:cNvSpPr>
            <a:spLocks noGrp="1"/>
          </p:cNvSpPr>
          <p:nvPr>
            <p:ph type="sldNum" sz="quarter" idx="10"/>
          </p:nvPr>
        </p:nvSpPr>
        <p:spPr/>
        <p:txBody>
          <a:bodyPr/>
          <a:lstStyle/>
          <a:p>
            <a:fld id="{D96BCF65-08EA-4682-AA1E-F4BA5402F3CD}" type="slidenum">
              <a:rPr lang="en-US" smtClean="0"/>
              <a:t>81</a:t>
            </a:fld>
            <a:endParaRPr lang="en-US"/>
          </a:p>
        </p:txBody>
      </p:sp>
    </p:spTree>
    <p:extLst>
      <p:ext uri="{BB962C8B-B14F-4D97-AF65-F5344CB8AC3E}">
        <p14:creationId xmlns:p14="http://schemas.microsoft.com/office/powerpoint/2010/main" val="3478305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By default, </a:t>
            </a:r>
            <a:r>
              <a:rPr lang="en-US" dirty="0" err="1" smtClean="0"/>
              <a:t>prometheus</a:t>
            </a:r>
            <a:r>
              <a:rPr lang="en-US" dirty="0" smtClean="0"/>
              <a:t> stores the collected data in the local TSDB database. By default, the path is the data directory of </a:t>
            </a:r>
            <a:r>
              <a:rPr lang="en-US" dirty="0" err="1" smtClean="0"/>
              <a:t>prometheus</a:t>
            </a:r>
            <a:r>
              <a:rPr lang="en-US" dirty="0" smtClean="0"/>
              <a:t> installation directory. In the data writing process, first write the data into the </a:t>
            </a:r>
            <a:r>
              <a:rPr lang="en-US" dirty="0" err="1" smtClean="0"/>
              <a:t>wal</a:t>
            </a:r>
            <a:r>
              <a:rPr lang="en-US" dirty="0" smtClean="0"/>
              <a:t> log and store it in memory, and then save the data in memory to a new block </a:t>
            </a:r>
            <a:r>
              <a:rPr lang="en-US" dirty="0" err="1" smtClean="0"/>
              <a:t>block</a:t>
            </a:r>
            <a:r>
              <a:rPr lang="en-US" dirty="0" smtClean="0"/>
              <a:t> after 2 hours. At the same time, write the newly collected data into memory and save it to a new block after 2 hours, and so on</a:t>
            </a:r>
          </a:p>
          <a:p>
            <a:endParaRPr lang="en-US" dirty="0"/>
          </a:p>
        </p:txBody>
      </p:sp>
      <p:sp>
        <p:nvSpPr>
          <p:cNvPr id="4" name="Slide Number Placeholder 3"/>
          <p:cNvSpPr>
            <a:spLocks noGrp="1"/>
          </p:cNvSpPr>
          <p:nvPr>
            <p:ph type="sldNum" sz="quarter" idx="10"/>
          </p:nvPr>
        </p:nvSpPr>
        <p:spPr/>
        <p:txBody>
          <a:bodyPr/>
          <a:lstStyle/>
          <a:p>
            <a:fld id="{2AA5355E-E41A-47CC-AAF1-C323B535ABC7}" type="slidenum">
              <a:rPr lang="en-US" smtClean="0"/>
              <a:t>101</a:t>
            </a:fld>
            <a:endParaRPr lang="en-US"/>
          </a:p>
        </p:txBody>
      </p:sp>
    </p:spTree>
    <p:extLst>
      <p:ext uri="{BB962C8B-B14F-4D97-AF65-F5344CB8AC3E}">
        <p14:creationId xmlns:p14="http://schemas.microsoft.com/office/powerpoint/2010/main" val="281756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Pull Logs with </a:t>
            </a:r>
            <a:r>
              <a:rPr lang="en-US" sz="1200" b="1" i="0" kern="1200" dirty="0" err="1" smtClean="0">
                <a:solidFill>
                  <a:schemeClr val="tx1"/>
                </a:solidFill>
                <a:effectLst/>
                <a:latin typeface="+mn-lt"/>
                <a:ea typeface="+mn-ea"/>
                <a:cs typeface="+mn-cs"/>
              </a:rPr>
              <a:t>Promtail</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Promtail</a:t>
            </a:r>
            <a:r>
              <a:rPr lang="en-US" sz="1200" b="0" i="0" kern="1200" dirty="0" smtClean="0">
                <a:solidFill>
                  <a:schemeClr val="tx1"/>
                </a:solidFill>
                <a:effectLst/>
                <a:latin typeface="+mn-lt"/>
                <a:ea typeface="+mn-ea"/>
                <a:cs typeface="+mn-cs"/>
              </a:rPr>
              <a:t> is a log collector made just for Loki. It uses the same Prometheus service discovery and has similar features for tagging, converting, and filtering logs before ingestion into Loki.</a:t>
            </a:r>
          </a:p>
          <a:p>
            <a:r>
              <a:rPr lang="en-US" sz="1200" b="1" i="0" kern="1200" dirty="0" smtClean="0">
                <a:solidFill>
                  <a:schemeClr val="tx1"/>
                </a:solidFill>
                <a:effectLst/>
                <a:latin typeface="+mn-lt"/>
                <a:ea typeface="+mn-ea"/>
                <a:cs typeface="+mn-cs"/>
              </a:rPr>
              <a:t>Store Logs in Loki</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text of logs is not indexed by Loki. Instead, entries are categorized into streams and labeled. This not only saves money but also means that log lines can be queried within milliseconds of being received by Loki.</a:t>
            </a:r>
          </a:p>
          <a:p>
            <a:r>
              <a:rPr lang="en-US" sz="1200" b="1" i="0" kern="1200" dirty="0" smtClean="0">
                <a:solidFill>
                  <a:schemeClr val="tx1"/>
                </a:solidFill>
                <a:effectLst/>
                <a:latin typeface="+mn-lt"/>
                <a:ea typeface="+mn-ea"/>
                <a:cs typeface="+mn-cs"/>
              </a:rPr>
              <a:t>Use </a:t>
            </a:r>
            <a:r>
              <a:rPr lang="en-US" sz="1200" b="1" i="0" kern="1200" dirty="0" err="1" smtClean="0">
                <a:solidFill>
                  <a:schemeClr val="tx1"/>
                </a:solidFill>
                <a:effectLst/>
                <a:latin typeface="+mn-lt"/>
                <a:ea typeface="+mn-ea"/>
                <a:cs typeface="+mn-cs"/>
              </a:rPr>
              <a:t>LogQL</a:t>
            </a:r>
            <a:r>
              <a:rPr lang="en-US" sz="1200" b="1" i="0" kern="1200" dirty="0" smtClean="0">
                <a:solidFill>
                  <a:schemeClr val="tx1"/>
                </a:solidFill>
                <a:effectLst/>
                <a:latin typeface="+mn-lt"/>
                <a:ea typeface="+mn-ea"/>
                <a:cs typeface="+mn-cs"/>
              </a:rPr>
              <a:t> to Explore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To explore your logs, use Loki's advanced query language, </a:t>
            </a:r>
            <a:r>
              <a:rPr lang="en-US" sz="1200" b="0" i="0" kern="1200" dirty="0" err="1" smtClean="0">
                <a:solidFill>
                  <a:schemeClr val="tx1"/>
                </a:solidFill>
                <a:effectLst/>
                <a:latin typeface="+mn-lt"/>
                <a:ea typeface="+mn-ea"/>
                <a:cs typeface="+mn-cs"/>
              </a:rPr>
              <a:t>LogQL</a:t>
            </a:r>
            <a:r>
              <a:rPr lang="en-US" sz="1200" b="0" i="0" kern="1200" dirty="0" smtClean="0">
                <a:solidFill>
                  <a:schemeClr val="tx1"/>
                </a:solidFill>
                <a:effectLst/>
                <a:latin typeface="+mn-lt"/>
                <a:ea typeface="+mn-ea"/>
                <a:cs typeface="+mn-cs"/>
              </a:rPr>
              <a:t>. Run </a:t>
            </a:r>
            <a:r>
              <a:rPr lang="en-US" sz="1200" b="0" i="0" kern="1200" dirty="0" err="1" smtClean="0">
                <a:solidFill>
                  <a:schemeClr val="tx1"/>
                </a:solidFill>
                <a:effectLst/>
                <a:latin typeface="+mn-lt"/>
                <a:ea typeface="+mn-ea"/>
                <a:cs typeface="+mn-cs"/>
              </a:rPr>
              <a:t>LogQL</a:t>
            </a:r>
            <a:r>
              <a:rPr lang="en-US" sz="1200" b="0" i="0" kern="1200" dirty="0" smtClean="0">
                <a:solidFill>
                  <a:schemeClr val="tx1"/>
                </a:solidFill>
                <a:effectLst/>
                <a:latin typeface="+mn-lt"/>
                <a:ea typeface="+mn-ea"/>
                <a:cs typeface="+mn-cs"/>
              </a:rPr>
              <a:t> queries from within </a:t>
            </a:r>
            <a:r>
              <a:rPr lang="en-US" sz="1200" b="0" i="0" kern="1200" dirty="0" err="1" smtClean="0">
                <a:solidFill>
                  <a:schemeClr val="tx1"/>
                </a:solidFill>
                <a:effectLst/>
                <a:latin typeface="+mn-lt"/>
                <a:ea typeface="+mn-ea"/>
                <a:cs typeface="+mn-cs"/>
              </a:rPr>
              <a:t>Grafana</a:t>
            </a:r>
            <a:r>
              <a:rPr lang="en-US" sz="1200" b="0" i="0" kern="1200" dirty="0" smtClean="0">
                <a:solidFill>
                  <a:schemeClr val="tx1"/>
                </a:solidFill>
                <a:effectLst/>
                <a:latin typeface="+mn-lt"/>
                <a:ea typeface="+mn-ea"/>
                <a:cs typeface="+mn-cs"/>
              </a:rPr>
              <a:t> to see your logs alongside other data sources, or use </a:t>
            </a:r>
            <a:r>
              <a:rPr lang="en-US" sz="1200" b="0" i="0" kern="1200" dirty="0" err="1" smtClean="0">
                <a:solidFill>
                  <a:schemeClr val="tx1"/>
                </a:solidFill>
                <a:effectLst/>
                <a:latin typeface="+mn-lt"/>
                <a:ea typeface="+mn-ea"/>
                <a:cs typeface="+mn-cs"/>
              </a:rPr>
              <a:t>LogCLI</a:t>
            </a:r>
            <a:r>
              <a:rPr lang="en-US" sz="1200" b="0" i="0" kern="1200" dirty="0" smtClean="0">
                <a:solidFill>
                  <a:schemeClr val="tx1"/>
                </a:solidFill>
                <a:effectLst/>
                <a:latin typeface="+mn-lt"/>
                <a:ea typeface="+mn-ea"/>
                <a:cs typeface="+mn-cs"/>
              </a:rPr>
              <a:t> if you prefer the command line.</a:t>
            </a:r>
          </a:p>
          <a:p>
            <a:r>
              <a:rPr lang="en-US" sz="1200" b="1" i="0" kern="1200" dirty="0" smtClean="0">
                <a:solidFill>
                  <a:schemeClr val="tx1"/>
                </a:solidFill>
                <a:effectLst/>
                <a:latin typeface="+mn-lt"/>
                <a:ea typeface="+mn-ea"/>
                <a:cs typeface="+mn-cs"/>
              </a:rPr>
              <a:t>Alert Logs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Set up alerting rules for Loki to use while it evaluates your Loki Syslog data. Loki configuration is a must to transmit the warnings generated to a Prometheus </a:t>
            </a:r>
            <a:r>
              <a:rPr lang="en-US" sz="1200" b="0" i="0" kern="1200" dirty="0" err="1" smtClean="0">
                <a:solidFill>
                  <a:schemeClr val="tx1"/>
                </a:solidFill>
                <a:effectLst/>
                <a:latin typeface="+mn-lt"/>
                <a:ea typeface="+mn-ea"/>
                <a:cs typeface="+mn-cs"/>
              </a:rPr>
              <a:t>Alertmanager</a:t>
            </a:r>
            <a:r>
              <a:rPr lang="en-US" sz="1200" b="0" i="0" kern="1200" dirty="0" smtClean="0">
                <a:solidFill>
                  <a:schemeClr val="tx1"/>
                </a:solidFill>
                <a:effectLst/>
                <a:latin typeface="+mn-lt"/>
                <a:ea typeface="+mn-ea"/>
                <a:cs typeface="+mn-cs"/>
              </a:rPr>
              <a:t>, where they will be routed to the appropriate team.</a:t>
            </a:r>
          </a:p>
          <a:p>
            <a:endParaRPr lang="en-US" dirty="0"/>
          </a:p>
        </p:txBody>
      </p:sp>
      <p:sp>
        <p:nvSpPr>
          <p:cNvPr id="4" name="Slide Number Placeholder 3"/>
          <p:cNvSpPr>
            <a:spLocks noGrp="1"/>
          </p:cNvSpPr>
          <p:nvPr>
            <p:ph type="sldNum" sz="quarter" idx="10"/>
          </p:nvPr>
        </p:nvSpPr>
        <p:spPr/>
        <p:txBody>
          <a:bodyPr/>
          <a:lstStyle/>
          <a:p>
            <a:fld id="{2AA5355E-E41A-47CC-AAF1-C323B535ABC7}" type="slidenum">
              <a:rPr lang="en-US" smtClean="0"/>
              <a:t>120</a:t>
            </a:fld>
            <a:endParaRPr lang="en-US"/>
          </a:p>
        </p:txBody>
      </p:sp>
    </p:spTree>
    <p:extLst>
      <p:ext uri="{BB962C8B-B14F-4D97-AF65-F5344CB8AC3E}">
        <p14:creationId xmlns:p14="http://schemas.microsoft.com/office/powerpoint/2010/main" val="3528462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7ED650-8277-4A06-AD08-890B5CCD1A3F}"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23959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ED650-8277-4A06-AD08-890B5CCD1A3F}"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12380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ED650-8277-4A06-AD08-890B5CCD1A3F}"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1381486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7ED650-8277-4A06-AD08-890B5CCD1A3F}"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847090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7ED650-8277-4A06-AD08-890B5CCD1A3F}"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4056243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7ED650-8277-4A06-AD08-890B5CCD1A3F}"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63692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7ED650-8277-4A06-AD08-890B5CCD1A3F}"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377815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7ED650-8277-4A06-AD08-890B5CCD1A3F}"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305749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ED650-8277-4A06-AD08-890B5CCD1A3F}"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14752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ED650-8277-4A06-AD08-890B5CCD1A3F}"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309779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ED650-8277-4A06-AD08-890B5CCD1A3F}"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A93A4-7C3F-4ADF-A885-EE66ED5BE383}" type="slidenum">
              <a:rPr lang="en-US" smtClean="0"/>
              <a:t>‹#›</a:t>
            </a:fld>
            <a:endParaRPr lang="en-US"/>
          </a:p>
        </p:txBody>
      </p:sp>
    </p:spTree>
    <p:extLst>
      <p:ext uri="{BB962C8B-B14F-4D97-AF65-F5344CB8AC3E}">
        <p14:creationId xmlns:p14="http://schemas.microsoft.com/office/powerpoint/2010/main" val="147108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7ED650-8277-4A06-AD08-890B5CCD1A3F}" type="datetimeFigureOut">
              <a:rPr lang="en-US" smtClean="0"/>
              <a:t>12/15/2022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A93A4-7C3F-4ADF-A885-EE66ED5BE383}" type="slidenum">
              <a:rPr lang="en-US" smtClean="0"/>
              <a:t>‹#›</a:t>
            </a:fld>
            <a:endParaRPr lang="en-US"/>
          </a:p>
        </p:txBody>
      </p:sp>
    </p:spTree>
    <p:extLst>
      <p:ext uri="{BB962C8B-B14F-4D97-AF65-F5344CB8AC3E}">
        <p14:creationId xmlns:p14="http://schemas.microsoft.com/office/powerpoint/2010/main" val="22226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prometheus/pushgateway/releases/download/v1.2.0/pushgateway-1.2.0.linux-amd64.tar.g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localhost:8080/metric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storage.googleapis.com/minikube/releases/v0.24.1/minikube-linux-amd64"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743200"/>
            <a:ext cx="7772400" cy="1470025"/>
          </a:xfrm>
        </p:spPr>
        <p:txBody>
          <a:bodyPr/>
          <a:lstStyle/>
          <a:p>
            <a:r>
              <a:rPr lang="en-US" b="1" dirty="0" smtClean="0"/>
              <a:t>Prometheus &amp; </a:t>
            </a:r>
            <a:r>
              <a:rPr lang="en-US" b="1" dirty="0" err="1" smtClean="0"/>
              <a:t>Grafana</a:t>
            </a:r>
            <a:r>
              <a:rPr lang="en-US" b="1" dirty="0" smtClean="0"/>
              <a:t> Loki</a:t>
            </a:r>
            <a:endParaRPr lang="en-US" b="1" dirty="0"/>
          </a:p>
        </p:txBody>
      </p:sp>
    </p:spTree>
    <p:extLst>
      <p:ext uri="{BB962C8B-B14F-4D97-AF65-F5344CB8AC3E}">
        <p14:creationId xmlns:p14="http://schemas.microsoft.com/office/powerpoint/2010/main" val="1416114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data model </a:t>
            </a:r>
          </a:p>
        </p:txBody>
      </p:sp>
      <p:sp>
        <p:nvSpPr>
          <p:cNvPr id="3" name="Content Placeholder 2"/>
          <p:cNvSpPr>
            <a:spLocks noGrp="1"/>
          </p:cNvSpPr>
          <p:nvPr>
            <p:ph idx="1"/>
          </p:nvPr>
        </p:nvSpPr>
        <p:spPr/>
        <p:txBody>
          <a:bodyPr/>
          <a:lstStyle/>
          <a:p>
            <a:r>
              <a:rPr lang="en-US" dirty="0"/>
              <a:t>Prometheus fundamentally stores all data as time series: streams of </a:t>
            </a:r>
            <a:r>
              <a:rPr lang="en-US" dirty="0" smtClean="0"/>
              <a:t>time stamped </a:t>
            </a:r>
            <a:r>
              <a:rPr lang="en-US" dirty="0"/>
              <a:t>values belonging to the same metric and the same set of labeled dimensions</a:t>
            </a:r>
            <a:r>
              <a:rPr lang="en-US" dirty="0" smtClean="0"/>
              <a:t>.</a:t>
            </a:r>
          </a:p>
          <a:p>
            <a:r>
              <a:rPr lang="en-US" dirty="0"/>
              <a:t>Besides stored time series, Prometheus may generate temporary derived time series as the result of </a:t>
            </a:r>
            <a:r>
              <a:rPr lang="en-US" dirty="0" smtClean="0"/>
              <a:t>queries.</a:t>
            </a:r>
            <a:endParaRPr lang="en-US" dirty="0"/>
          </a:p>
        </p:txBody>
      </p:sp>
    </p:spTree>
    <p:extLst>
      <p:ext uri="{BB962C8B-B14F-4D97-AF65-F5344CB8AC3E}">
        <p14:creationId xmlns:p14="http://schemas.microsoft.com/office/powerpoint/2010/main" val="17422293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Slack – </a:t>
            </a:r>
            <a:r>
              <a:rPr lang="en-US" dirty="0" err="1" smtClean="0"/>
              <a:t>config</a:t>
            </a:r>
            <a:r>
              <a:rPr lang="en-US" dirty="0" smtClean="0"/>
              <a:t> steps</a:t>
            </a:r>
            <a:endParaRPr lang="en-US" dirty="0"/>
          </a:p>
        </p:txBody>
      </p:sp>
      <p:sp>
        <p:nvSpPr>
          <p:cNvPr id="3" name="Content Placeholder 2"/>
          <p:cNvSpPr>
            <a:spLocks noGrp="1"/>
          </p:cNvSpPr>
          <p:nvPr>
            <p:ph idx="1"/>
          </p:nvPr>
        </p:nvSpPr>
        <p:spPr>
          <a:xfrm>
            <a:off x="457200" y="1143000"/>
            <a:ext cx="8229600" cy="4525963"/>
          </a:xfrm>
        </p:spPr>
        <p:txBody>
          <a:bodyPr>
            <a:normAutofit fontScale="25000" lnSpcReduction="20000"/>
          </a:bodyPr>
          <a:lstStyle/>
          <a:p>
            <a:endParaRPr lang="en-US" dirty="0"/>
          </a:p>
          <a:p>
            <a:endParaRPr lang="en-US" dirty="0"/>
          </a:p>
          <a:p>
            <a:pPr marL="0" indent="0">
              <a:buNone/>
            </a:pPr>
            <a:r>
              <a:rPr lang="en-US" sz="6400" dirty="0"/>
              <a:t>  </a:t>
            </a:r>
            <a:r>
              <a:rPr lang="en-US" sz="6400" dirty="0" smtClean="0"/>
              <a:t>file:  /</a:t>
            </a:r>
            <a:r>
              <a:rPr lang="en-US" sz="6400" dirty="0" err="1" smtClean="0"/>
              <a:t>etc</a:t>
            </a:r>
            <a:r>
              <a:rPr lang="en-US" sz="6400" dirty="0" smtClean="0"/>
              <a:t>/</a:t>
            </a:r>
            <a:r>
              <a:rPr lang="en-US" sz="6400" dirty="0" err="1" smtClean="0"/>
              <a:t>prometheus</a:t>
            </a:r>
            <a:r>
              <a:rPr lang="en-US" sz="6400" dirty="0" smtClean="0"/>
              <a:t>/</a:t>
            </a:r>
            <a:r>
              <a:rPr lang="en-US" sz="6400" dirty="0" err="1" smtClean="0"/>
              <a:t>ab.yml</a:t>
            </a:r>
            <a:endParaRPr lang="en-US" sz="6400" dirty="0"/>
          </a:p>
          <a:p>
            <a:pPr marL="0" indent="0">
              <a:buNone/>
            </a:pPr>
            <a:r>
              <a:rPr lang="en-US" sz="6400" dirty="0" smtClean="0"/>
              <a:t>   </a:t>
            </a:r>
            <a:r>
              <a:rPr lang="en-US" sz="6400" dirty="0"/>
              <a:t>groups:</a:t>
            </a:r>
          </a:p>
          <a:p>
            <a:pPr marL="0" indent="0">
              <a:buNone/>
            </a:pPr>
            <a:r>
              <a:rPr lang="en-US" sz="6400" dirty="0"/>
              <a:t>   - name:&lt;&gt;host01d</a:t>
            </a:r>
          </a:p>
          <a:p>
            <a:pPr marL="0" indent="0">
              <a:buNone/>
            </a:pPr>
            <a:r>
              <a:rPr lang="en-US" sz="6400" dirty="0"/>
              <a:t>     rules:</a:t>
            </a:r>
          </a:p>
          <a:p>
            <a:pPr marL="0" indent="0">
              <a:buNone/>
            </a:pPr>
            <a:r>
              <a:rPr lang="en-US" sz="6400" dirty="0"/>
              <a:t>     -&lt;&gt;alert:&lt;&gt;</a:t>
            </a:r>
            <a:r>
              <a:rPr lang="en-US" sz="6400" dirty="0" err="1"/>
              <a:t>cpuUtitlization</a:t>
            </a:r>
            <a:endParaRPr lang="en-US" sz="6400" dirty="0"/>
          </a:p>
          <a:p>
            <a:pPr marL="0" indent="0">
              <a:buNone/>
            </a:pPr>
            <a:r>
              <a:rPr lang="en-US" sz="6400" dirty="0"/>
              <a:t>        </a:t>
            </a:r>
            <a:r>
              <a:rPr lang="en-US" sz="6400" dirty="0" err="1"/>
              <a:t>expr</a:t>
            </a:r>
            <a:r>
              <a:rPr lang="en-US" sz="6400" dirty="0"/>
              <a:t>:&lt;&gt;(</a:t>
            </a:r>
            <a:r>
              <a:rPr lang="en-US" sz="6400" dirty="0" err="1"/>
              <a:t>avg</a:t>
            </a:r>
            <a:r>
              <a:rPr lang="en-US" sz="6400" dirty="0"/>
              <a:t> by (instance)(irate(</a:t>
            </a:r>
            <a:r>
              <a:rPr lang="en-US" sz="6400" dirty="0" err="1"/>
              <a:t>node_cpu_seconds_total</a:t>
            </a:r>
            <a:r>
              <a:rPr lang="en-US" sz="6400" dirty="0"/>
              <a:t>{job="</a:t>
            </a:r>
            <a:r>
              <a:rPr lang="en-US" sz="6400" dirty="0" err="1"/>
              <a:t>node_exporter",mode</a:t>
            </a:r>
            <a:r>
              <a:rPr lang="en-US" sz="6400" dirty="0"/>
              <a:t>="idle"}[5m]))*100) &gt;95</a:t>
            </a:r>
          </a:p>
          <a:p>
            <a:pPr marL="0" indent="0">
              <a:buNone/>
            </a:pPr>
            <a:r>
              <a:rPr lang="en-US" sz="6400" dirty="0"/>
              <a:t>	for:&lt;&gt;1m</a:t>
            </a:r>
          </a:p>
          <a:p>
            <a:pPr marL="0" indent="0">
              <a:buNone/>
            </a:pPr>
            <a:r>
              <a:rPr lang="en-US" sz="6400" dirty="0"/>
              <a:t>        labels:</a:t>
            </a:r>
          </a:p>
          <a:p>
            <a:pPr marL="0" indent="0">
              <a:buNone/>
            </a:pPr>
            <a:r>
              <a:rPr lang="en-US" sz="6400" dirty="0"/>
              <a:t>        &lt;&gt;severity:&lt;&gt;critical </a:t>
            </a:r>
          </a:p>
          <a:p>
            <a:pPr marL="0" indent="0">
              <a:buNone/>
            </a:pPr>
            <a:r>
              <a:rPr lang="en-US" sz="6400" dirty="0"/>
              <a:t>	annotations:</a:t>
            </a:r>
          </a:p>
          <a:p>
            <a:pPr marL="0" indent="0">
              <a:buNone/>
            </a:pPr>
            <a:r>
              <a:rPr lang="en-US" sz="6400" dirty="0"/>
              <a:t>        &lt;&gt;</a:t>
            </a:r>
            <a:r>
              <a:rPr lang="en-US" sz="6400" dirty="0" err="1"/>
              <a:t>summaray</a:t>
            </a:r>
            <a:r>
              <a:rPr lang="en-US" sz="6400" dirty="0"/>
              <a:t>:&lt;&gt;host01 m/c under critical stage</a:t>
            </a:r>
          </a:p>
          <a:p>
            <a:pPr marL="0" indent="0">
              <a:buNone/>
            </a:pPr>
            <a:endParaRPr lang="en-US" sz="6400" dirty="0"/>
          </a:p>
          <a:p>
            <a:pPr marL="0" indent="0">
              <a:buNone/>
            </a:pPr>
            <a:r>
              <a:rPr lang="en-US" sz="6400" dirty="0" smtClean="0"/>
              <a:t>----------------------------------------------------------------------------------------------------</a:t>
            </a:r>
            <a:endParaRPr lang="en-US" sz="6400" dirty="0"/>
          </a:p>
        </p:txBody>
      </p:sp>
      <p:sp>
        <p:nvSpPr>
          <p:cNvPr id="4" name="Rectangle 3"/>
          <p:cNvSpPr/>
          <p:nvPr/>
        </p:nvSpPr>
        <p:spPr>
          <a:xfrm>
            <a:off x="457200" y="4953000"/>
            <a:ext cx="4572000" cy="646331"/>
          </a:xfrm>
          <a:prstGeom prst="rect">
            <a:avLst/>
          </a:prstGeom>
        </p:spPr>
        <p:txBody>
          <a:bodyPr>
            <a:spAutoFit/>
          </a:bodyPr>
          <a:lstStyle/>
          <a:p>
            <a:r>
              <a:rPr lang="en-US" dirty="0" smtClean="0"/>
              <a:t>    </a:t>
            </a:r>
            <a:r>
              <a:rPr lang="en-US" dirty="0" err="1" smtClean="0"/>
              <a:t>systemctl</a:t>
            </a:r>
            <a:r>
              <a:rPr lang="en-US" dirty="0" smtClean="0"/>
              <a:t> </a:t>
            </a:r>
            <a:r>
              <a:rPr lang="en-US" dirty="0"/>
              <a:t>restart </a:t>
            </a:r>
            <a:r>
              <a:rPr lang="en-US" dirty="0" err="1"/>
              <a:t>alertmanager</a:t>
            </a:r>
            <a:endParaRPr lang="en-US" dirty="0"/>
          </a:p>
          <a:p>
            <a:r>
              <a:rPr lang="en-US" dirty="0"/>
              <a:t>   </a:t>
            </a:r>
            <a:r>
              <a:rPr lang="en-US" dirty="0" err="1"/>
              <a:t>systemctl</a:t>
            </a:r>
            <a:r>
              <a:rPr lang="en-US" dirty="0"/>
              <a:t> status </a:t>
            </a:r>
            <a:r>
              <a:rPr lang="en-US" dirty="0" err="1"/>
              <a:t>alertmanager</a:t>
            </a:r>
            <a:r>
              <a:rPr lang="en-US" dirty="0"/>
              <a:t>  </a:t>
            </a:r>
            <a:endParaRPr lang="en-US" dirty="0"/>
          </a:p>
        </p:txBody>
      </p:sp>
    </p:spTree>
    <p:extLst>
      <p:ext uri="{BB962C8B-B14F-4D97-AF65-F5344CB8AC3E}">
        <p14:creationId xmlns:p14="http://schemas.microsoft.com/office/powerpoint/2010/main" val="22474104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rmAutofit/>
          </a:bodyPr>
          <a:lstStyle/>
          <a:p>
            <a:r>
              <a:rPr lang="en-US" dirty="0" err="1"/>
              <a:t>prometheus</a:t>
            </a:r>
            <a:r>
              <a:rPr lang="en-US" dirty="0"/>
              <a:t> has a very efficient time series data storage method, and each sampling data occupies only 3.5 bytes of </a:t>
            </a:r>
            <a:r>
              <a:rPr lang="en-US" dirty="0" smtClean="0"/>
              <a:t>space.</a:t>
            </a:r>
          </a:p>
          <a:p>
            <a:r>
              <a:rPr lang="en-US" dirty="0"/>
              <a:t>By default, </a:t>
            </a:r>
            <a:r>
              <a:rPr lang="en-US" dirty="0" err="1"/>
              <a:t>prometheus</a:t>
            </a:r>
            <a:r>
              <a:rPr lang="en-US" dirty="0"/>
              <a:t> stores the collected data in the local TSDB database.</a:t>
            </a:r>
            <a:endParaRPr lang="en-US" dirty="0" smtClean="0"/>
          </a:p>
        </p:txBody>
      </p:sp>
    </p:spTree>
    <p:extLst>
      <p:ext uri="{BB962C8B-B14F-4D97-AF65-F5344CB8AC3E}">
        <p14:creationId xmlns:p14="http://schemas.microsoft.com/office/powerpoint/2010/main" val="5813046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t>
            </a:r>
            <a:endParaRPr lang="en-US" dirty="0"/>
          </a:p>
        </p:txBody>
      </p:sp>
      <p:sp>
        <p:nvSpPr>
          <p:cNvPr id="3" name="Content Placeholder 2"/>
          <p:cNvSpPr>
            <a:spLocks noGrp="1"/>
          </p:cNvSpPr>
          <p:nvPr>
            <p:ph idx="1"/>
          </p:nvPr>
        </p:nvSpPr>
        <p:spPr/>
        <p:txBody>
          <a:bodyPr/>
          <a:lstStyle/>
          <a:p>
            <a:r>
              <a:rPr lang="en-US" dirty="0"/>
              <a:t>we can use the default local on-disk </a:t>
            </a:r>
            <a:r>
              <a:rPr lang="en-US" dirty="0" smtClean="0"/>
              <a:t>storage (or</a:t>
            </a:r>
            <a:r>
              <a:rPr lang="en-US" dirty="0"/>
              <a:t>) optionally the remote storage system</a:t>
            </a:r>
            <a:r>
              <a:rPr lang="en-US" dirty="0" smtClean="0"/>
              <a:t>.</a:t>
            </a:r>
          </a:p>
          <a:p>
            <a:r>
              <a:rPr lang="en-US" dirty="0" smtClean="0"/>
              <a:t>local storage</a:t>
            </a:r>
            <a:r>
              <a:rPr lang="en-US" dirty="0"/>
              <a:t>: a local time series database in a </a:t>
            </a:r>
            <a:r>
              <a:rPr lang="en-US" dirty="0" smtClean="0"/>
              <a:t>custom  </a:t>
            </a:r>
            <a:r>
              <a:rPr lang="en-US" dirty="0" err="1" smtClean="0"/>
              <a:t>prometheus</a:t>
            </a:r>
            <a:r>
              <a:rPr lang="en-US" dirty="0" smtClean="0"/>
              <a:t>  format.</a:t>
            </a:r>
          </a:p>
          <a:p>
            <a:r>
              <a:rPr lang="en-US" dirty="0" smtClean="0"/>
              <a:t> </a:t>
            </a:r>
            <a:r>
              <a:rPr lang="en-US" dirty="0"/>
              <a:t>Remote storage: you can read/write samples to a remote system in </a:t>
            </a:r>
            <a:r>
              <a:rPr lang="en-US" dirty="0" smtClean="0"/>
              <a:t>standard format.</a:t>
            </a:r>
            <a:endParaRPr lang="en-US" dirty="0"/>
          </a:p>
        </p:txBody>
      </p:sp>
    </p:spTree>
    <p:extLst>
      <p:ext uri="{BB962C8B-B14F-4D97-AF65-F5344CB8AC3E}">
        <p14:creationId xmlns:p14="http://schemas.microsoft.com/office/powerpoint/2010/main" val="38132678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storage</a:t>
            </a:r>
            <a:endParaRPr lang="en-US" dirty="0"/>
          </a:p>
        </p:txBody>
      </p:sp>
      <p:sp>
        <p:nvSpPr>
          <p:cNvPr id="3" name="Content Placeholder 2"/>
          <p:cNvSpPr>
            <a:spLocks noGrp="1"/>
          </p:cNvSpPr>
          <p:nvPr>
            <p:ph idx="1"/>
          </p:nvPr>
        </p:nvSpPr>
        <p:spPr/>
        <p:txBody>
          <a:bodyPr/>
          <a:lstStyle/>
          <a:p>
            <a:r>
              <a:rPr lang="en-US" dirty="0" smtClean="0"/>
              <a:t>Good – Simple, Avoid Clustering</a:t>
            </a:r>
          </a:p>
          <a:p>
            <a:r>
              <a:rPr lang="en-US" dirty="0" smtClean="0"/>
              <a:t>But .. </a:t>
            </a:r>
          </a:p>
          <a:p>
            <a:pPr lvl="1"/>
            <a:r>
              <a:rPr lang="en-US" dirty="0" smtClean="0"/>
              <a:t>Not durable</a:t>
            </a:r>
          </a:p>
          <a:p>
            <a:pPr lvl="1"/>
            <a:r>
              <a:rPr lang="en-US" dirty="0" smtClean="0"/>
              <a:t>Not long term</a:t>
            </a:r>
          </a:p>
          <a:p>
            <a:pPr lvl="1"/>
            <a:r>
              <a:rPr lang="en-US" dirty="0" smtClean="0"/>
              <a:t>Not scalable </a:t>
            </a:r>
          </a:p>
          <a:p>
            <a:pPr lvl="1"/>
            <a:r>
              <a:rPr lang="en-US" dirty="0" smtClean="0"/>
              <a:t>Not flexible </a:t>
            </a:r>
          </a:p>
          <a:p>
            <a:pPr marL="457200" lvl="1" indent="0">
              <a:buNone/>
            </a:pPr>
            <a:endParaRPr lang="en-US" dirty="0" smtClean="0"/>
          </a:p>
          <a:p>
            <a:pPr lvl="1"/>
            <a:endParaRPr lang="en-US" dirty="0"/>
          </a:p>
        </p:txBody>
      </p:sp>
      <p:grpSp>
        <p:nvGrpSpPr>
          <p:cNvPr id="8" name="Group 7"/>
          <p:cNvGrpSpPr/>
          <p:nvPr/>
        </p:nvGrpSpPr>
        <p:grpSpPr>
          <a:xfrm>
            <a:off x="5562600" y="2819400"/>
            <a:ext cx="2209800" cy="2819400"/>
            <a:chOff x="5562600" y="2819400"/>
            <a:chExt cx="2209800" cy="2819400"/>
          </a:xfrm>
        </p:grpSpPr>
        <p:sp>
          <p:nvSpPr>
            <p:cNvPr id="4" name="Rectangle 3"/>
            <p:cNvSpPr/>
            <p:nvPr/>
          </p:nvSpPr>
          <p:spPr>
            <a:xfrm>
              <a:off x="5562600" y="28194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Prometheus</a:t>
              </a:r>
              <a:endParaRPr lang="en-US" dirty="0"/>
            </a:p>
          </p:txBody>
        </p:sp>
        <p:sp>
          <p:nvSpPr>
            <p:cNvPr id="5" name="Can 4"/>
            <p:cNvSpPr/>
            <p:nvPr/>
          </p:nvSpPr>
          <p:spPr>
            <a:xfrm>
              <a:off x="6002740" y="4267200"/>
              <a:ext cx="1219200" cy="1371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storage</a:t>
              </a:r>
              <a:endParaRPr lang="en-US" dirty="0"/>
            </a:p>
          </p:txBody>
        </p:sp>
        <p:cxnSp>
          <p:nvCxnSpPr>
            <p:cNvPr id="7" name="Straight Arrow Connector 6"/>
            <p:cNvCxnSpPr/>
            <p:nvPr/>
          </p:nvCxnSpPr>
          <p:spPr>
            <a:xfrm>
              <a:off x="6612340" y="3581400"/>
              <a:ext cx="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74303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a:t>
            </a:r>
            <a:r>
              <a:rPr lang="en-US" dirty="0"/>
              <a:t>to block</a:t>
            </a:r>
            <a:br>
              <a:rPr lang="en-US" dirty="0"/>
            </a:br>
            <a:endParaRPr lang="en-US" dirty="0"/>
          </a:p>
        </p:txBody>
      </p:sp>
      <p:sp>
        <p:nvSpPr>
          <p:cNvPr id="3" name="Content Placeholder 2"/>
          <p:cNvSpPr>
            <a:spLocks noGrp="1"/>
          </p:cNvSpPr>
          <p:nvPr>
            <p:ph idx="1"/>
          </p:nvPr>
        </p:nvSpPr>
        <p:spPr/>
        <p:txBody>
          <a:bodyPr/>
          <a:lstStyle/>
          <a:p>
            <a:r>
              <a:rPr lang="en-US" dirty="0" smtClean="0"/>
              <a:t>Each directory is starts with block.</a:t>
            </a:r>
          </a:p>
          <a:p>
            <a:r>
              <a:rPr lang="en-US" dirty="0"/>
              <a:t>Block blocks compress and merge historical </a:t>
            </a:r>
            <a:r>
              <a:rPr lang="en-US" dirty="0" smtClean="0"/>
              <a:t>data </a:t>
            </a:r>
            <a:r>
              <a:rPr lang="en-US" dirty="0"/>
              <a:t>blocks and delete expired data </a:t>
            </a:r>
            <a:r>
              <a:rPr lang="en-US" dirty="0" smtClean="0"/>
              <a:t>blocks.</a:t>
            </a:r>
          </a:p>
          <a:p>
            <a:endParaRPr lang="en-US" dirty="0"/>
          </a:p>
        </p:txBody>
      </p:sp>
    </p:spTree>
    <p:extLst>
      <p:ext uri="{BB962C8B-B14F-4D97-AF65-F5344CB8AC3E}">
        <p14:creationId xmlns:p14="http://schemas.microsoft.com/office/powerpoint/2010/main" val="29894075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a:t>
            </a:r>
            <a:endParaRPr lang="en-US" dirty="0"/>
          </a:p>
        </p:txBody>
      </p:sp>
      <p:sp>
        <p:nvSpPr>
          <p:cNvPr id="3" name="Content Placeholder 2"/>
          <p:cNvSpPr>
            <a:spLocks noGrp="1"/>
          </p:cNvSpPr>
          <p:nvPr>
            <p:ph idx="1"/>
          </p:nvPr>
        </p:nvSpPr>
        <p:spPr/>
        <p:txBody>
          <a:bodyPr/>
          <a:lstStyle/>
          <a:p>
            <a:r>
              <a:rPr lang="en-US" dirty="0" smtClean="0"/>
              <a:t>Compression process </a:t>
            </a:r>
          </a:p>
          <a:p>
            <a:pPr lvl="1"/>
            <a:r>
              <a:rPr lang="en-US" dirty="0" smtClean="0"/>
              <a:t>Regularly perform compression </a:t>
            </a:r>
          </a:p>
          <a:p>
            <a:pPr lvl="1"/>
            <a:r>
              <a:rPr lang="en-US" dirty="0" smtClean="0"/>
              <a:t>Merge small blocks into large blocks</a:t>
            </a:r>
          </a:p>
          <a:p>
            <a:pPr lvl="1"/>
            <a:r>
              <a:rPr lang="en-US" dirty="0" smtClean="0"/>
              <a:t>Cleanup expired blocks</a:t>
            </a:r>
          </a:p>
          <a:p>
            <a:pPr marL="457200" lvl="1" indent="0">
              <a:buNone/>
            </a:pPr>
            <a:endParaRPr lang="en-US" dirty="0" smtClean="0"/>
          </a:p>
        </p:txBody>
      </p:sp>
    </p:spTree>
    <p:extLst>
      <p:ext uri="{BB962C8B-B14F-4D97-AF65-F5344CB8AC3E}">
        <p14:creationId xmlns:p14="http://schemas.microsoft.com/office/powerpoint/2010/main" val="39465641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Local storage configuration parameters</a:t>
            </a:r>
            <a:br>
              <a:rPr lang="en-US"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78" y="1447800"/>
            <a:ext cx="8162925"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35384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76600"/>
            <a:ext cx="8229600" cy="1143000"/>
          </a:xfrm>
        </p:spPr>
        <p:txBody>
          <a:bodyPr>
            <a:normAutofit/>
          </a:bodyPr>
          <a:lstStyle/>
          <a:p>
            <a:r>
              <a:rPr lang="en-US" dirty="0" smtClean="0"/>
              <a:t>End of the Prometheus </a:t>
            </a:r>
            <a:endParaRPr lang="en-US" dirty="0"/>
          </a:p>
        </p:txBody>
      </p:sp>
    </p:spTree>
    <p:extLst>
      <p:ext uri="{BB962C8B-B14F-4D97-AF65-F5344CB8AC3E}">
        <p14:creationId xmlns:p14="http://schemas.microsoft.com/office/powerpoint/2010/main" val="32428174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Grafana</a:t>
            </a:r>
            <a:r>
              <a:rPr lang="en-US" dirty="0"/>
              <a:t> </a:t>
            </a:r>
            <a:r>
              <a:rPr lang="en-US" dirty="0" err="1"/>
              <a:t>loki</a:t>
            </a:r>
            <a:r>
              <a:rPr lang="en-US" dirty="0"/>
              <a:t>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About </a:t>
            </a:r>
            <a:r>
              <a:rPr lang="en-US" dirty="0" smtClean="0"/>
              <a:t>Loki</a:t>
            </a:r>
          </a:p>
          <a:p>
            <a:r>
              <a:rPr lang="en-US" dirty="0"/>
              <a:t>Loki is a horizontally scalable, highly available, multi-tenant log aggregation system inspired by Prometheus. </a:t>
            </a:r>
            <a:r>
              <a:rPr lang="en-US" dirty="0" smtClean="0"/>
              <a:t> </a:t>
            </a:r>
          </a:p>
          <a:p>
            <a:r>
              <a:rPr lang="en-US" dirty="0" smtClean="0"/>
              <a:t>It </a:t>
            </a:r>
            <a:r>
              <a:rPr lang="en-US" dirty="0"/>
              <a:t>is designed to be very cost-effective and easy to operate. </a:t>
            </a:r>
            <a:endParaRPr lang="en-US" dirty="0" smtClean="0"/>
          </a:p>
          <a:p>
            <a:r>
              <a:rPr lang="en-US" dirty="0" smtClean="0"/>
              <a:t>It </a:t>
            </a:r>
            <a:r>
              <a:rPr lang="en-US" dirty="0"/>
              <a:t>does not index the contents of the logs, but rather a set of labels for each log stream. </a:t>
            </a:r>
          </a:p>
          <a:p>
            <a:r>
              <a:rPr lang="en-US" dirty="0" smtClean="0"/>
              <a:t>The </a:t>
            </a:r>
            <a:r>
              <a:rPr lang="en-US" dirty="0"/>
              <a:t>Loki project was started at </a:t>
            </a:r>
            <a:r>
              <a:rPr lang="en-US" dirty="0" err="1"/>
              <a:t>Grafana</a:t>
            </a:r>
            <a:r>
              <a:rPr lang="en-US" dirty="0"/>
              <a:t> Labs in 2018 and announced at </a:t>
            </a:r>
            <a:r>
              <a:rPr lang="en-US" dirty="0" err="1"/>
              <a:t>KubeCon</a:t>
            </a:r>
            <a:r>
              <a:rPr lang="en-US" dirty="0"/>
              <a:t> Seattle. </a:t>
            </a:r>
          </a:p>
          <a:p>
            <a:r>
              <a:rPr lang="en-US" dirty="0" smtClean="0"/>
              <a:t>Loki</a:t>
            </a:r>
            <a:r>
              <a:rPr lang="en-US" dirty="0"/>
              <a:t>, which is released under the Apache 2.0 License, reached GA with v1.0.0 in November 2019.</a:t>
            </a:r>
            <a:endParaRPr lang="en-US" dirty="0"/>
          </a:p>
        </p:txBody>
      </p:sp>
    </p:spTree>
    <p:extLst>
      <p:ext uri="{BB962C8B-B14F-4D97-AF65-F5344CB8AC3E}">
        <p14:creationId xmlns:p14="http://schemas.microsoft.com/office/powerpoint/2010/main" val="3185297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log management tools</a:t>
            </a:r>
          </a:p>
        </p:txBody>
      </p:sp>
      <p:sp>
        <p:nvSpPr>
          <p:cNvPr id="3" name="Content Placeholder 2"/>
          <p:cNvSpPr>
            <a:spLocks noGrp="1"/>
          </p:cNvSpPr>
          <p:nvPr>
            <p:ph idx="1"/>
          </p:nvPr>
        </p:nvSpPr>
        <p:spPr/>
        <p:txBody>
          <a:bodyPr/>
          <a:lstStyle/>
          <a:p>
            <a:r>
              <a:rPr lang="en-US" dirty="0"/>
              <a:t>Hard to operate at scale </a:t>
            </a:r>
            <a:endParaRPr lang="en-US" dirty="0" smtClean="0"/>
          </a:p>
          <a:p>
            <a:r>
              <a:rPr lang="en-US" dirty="0" smtClean="0"/>
              <a:t>Expensive </a:t>
            </a:r>
          </a:p>
          <a:p>
            <a:r>
              <a:rPr lang="en-US" dirty="0" smtClean="0"/>
              <a:t>Doesn’t </a:t>
            </a:r>
            <a:r>
              <a:rPr lang="en-US" dirty="0"/>
              <a:t>correlate well with Prometheus metrics</a:t>
            </a:r>
          </a:p>
        </p:txBody>
      </p:sp>
    </p:spTree>
    <p:extLst>
      <p:ext uri="{BB962C8B-B14F-4D97-AF65-F5344CB8AC3E}">
        <p14:creationId xmlns:p14="http://schemas.microsoft.com/office/powerpoint/2010/main" val="8529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57200"/>
            <a:ext cx="8229600" cy="792162"/>
          </a:xfrm>
        </p:spPr>
        <p:txBody>
          <a:bodyPr/>
          <a:lstStyle/>
          <a:p>
            <a:r>
              <a:rPr lang="en-US" dirty="0" smtClean="0"/>
              <a:t>Prometheus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543800" cy="4528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1079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Loki</a:t>
            </a:r>
            <a:endParaRPr lang="en-US" dirty="0"/>
          </a:p>
        </p:txBody>
      </p:sp>
      <p:sp>
        <p:nvSpPr>
          <p:cNvPr id="3" name="Content Placeholder 2"/>
          <p:cNvSpPr>
            <a:spLocks noGrp="1"/>
          </p:cNvSpPr>
          <p:nvPr>
            <p:ph idx="1"/>
          </p:nvPr>
        </p:nvSpPr>
        <p:spPr/>
        <p:txBody>
          <a:bodyPr>
            <a:normAutofit fontScale="92500"/>
          </a:bodyPr>
          <a:lstStyle/>
          <a:p>
            <a:r>
              <a:rPr lang="en-US" dirty="0"/>
              <a:t>does not do full-text indexing on logs. By storing compressed, unstructured logs and only indexing metadata, Loki is simpler to operate and cheaper to </a:t>
            </a:r>
            <a:r>
              <a:rPr lang="en-US" dirty="0" smtClean="0"/>
              <a:t>run.</a:t>
            </a:r>
          </a:p>
          <a:p>
            <a:r>
              <a:rPr lang="en-US" dirty="0"/>
              <a:t>indexes and groups log streams using the same labels you’re already using with Prometheus, enabling you to seamlessly switch between metrics and logs using the same labels that you’re already using with </a:t>
            </a:r>
            <a:r>
              <a:rPr lang="en-US" dirty="0" smtClean="0"/>
              <a:t>Prometheus.</a:t>
            </a:r>
          </a:p>
        </p:txBody>
      </p:sp>
    </p:spTree>
    <p:extLst>
      <p:ext uri="{BB962C8B-B14F-4D97-AF65-F5344CB8AC3E}">
        <p14:creationId xmlns:p14="http://schemas.microsoft.com/office/powerpoint/2010/main" val="192724467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Loki work</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5110162" cy="45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4745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Architecture of </a:t>
            </a:r>
            <a:r>
              <a:rPr lang="en-US" b="1" dirty="0" err="1"/>
              <a:t>Grafana</a:t>
            </a:r>
            <a:r>
              <a:rPr lang="en-US" b="1" dirty="0"/>
              <a:t> Loki</a:t>
            </a:r>
            <a:br>
              <a:rPr lang="en-US" b="1" dirty="0"/>
            </a:br>
            <a:endParaRPr lang="en-US" dirty="0"/>
          </a:p>
        </p:txBody>
      </p:sp>
      <p:pic>
        <p:nvPicPr>
          <p:cNvPr id="12290" name="Picture 2" descr="https://www.atatus.com/blog/content/images/2022/02/Grafana-Loki-s-Architec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295400"/>
            <a:ext cx="4876800" cy="409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8122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Loki's service was created using a set of components (or modules). </a:t>
            </a:r>
            <a:endParaRPr lang="en-US" dirty="0" smtClean="0"/>
          </a:p>
          <a:p>
            <a:r>
              <a:rPr lang="en-US" dirty="0" smtClean="0"/>
              <a:t>Distributor</a:t>
            </a:r>
            <a:r>
              <a:rPr lang="en-US" dirty="0"/>
              <a:t>, </a:t>
            </a:r>
            <a:r>
              <a:rPr lang="en-US" dirty="0" err="1"/>
              <a:t>ingester</a:t>
            </a:r>
            <a:r>
              <a:rPr lang="en-US" dirty="0"/>
              <a:t>, </a:t>
            </a:r>
            <a:r>
              <a:rPr lang="en-US" dirty="0" err="1"/>
              <a:t>querier</a:t>
            </a:r>
            <a:r>
              <a:rPr lang="en-US" dirty="0"/>
              <a:t>, and query frontend are the four components accessible for use</a:t>
            </a:r>
            <a:r>
              <a:rPr lang="en-US" dirty="0" smtClean="0"/>
              <a:t>.</a:t>
            </a:r>
          </a:p>
          <a:p>
            <a:endParaRPr lang="en-US" dirty="0"/>
          </a:p>
        </p:txBody>
      </p:sp>
    </p:spTree>
    <p:extLst>
      <p:ext uri="{BB962C8B-B14F-4D97-AF65-F5344CB8AC3E}">
        <p14:creationId xmlns:p14="http://schemas.microsoft.com/office/powerpoint/2010/main" val="28432287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Distributor</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Client </a:t>
            </a:r>
            <a:r>
              <a:rPr lang="en-US" dirty="0"/>
              <a:t>data streams are handled and validated by the distributor module. Valid data is chunked and transmitted to several </a:t>
            </a:r>
            <a:r>
              <a:rPr lang="en-US" dirty="0" err="1"/>
              <a:t>ingesters</a:t>
            </a:r>
            <a:r>
              <a:rPr lang="en-US" dirty="0"/>
              <a:t> for processing in parallel.</a:t>
            </a:r>
          </a:p>
          <a:p>
            <a:r>
              <a:rPr lang="en-US" dirty="0"/>
              <a:t>To check log data in the distributor and process it in different downstream modules, the distributor uses Prometheus-like labels. </a:t>
            </a:r>
            <a:r>
              <a:rPr lang="en-US" dirty="0" err="1"/>
              <a:t>Grafana</a:t>
            </a:r>
            <a:r>
              <a:rPr lang="en-US" dirty="0"/>
              <a:t> Loki cannot construct the index it needs for searching without labels.</a:t>
            </a:r>
          </a:p>
          <a:p>
            <a:r>
              <a:rPr lang="en-US" dirty="0"/>
              <a:t>Let's say you don't have the right labels on your logs. In that situation, if you're loading logs from sources other than Prometheus, the Loki architecture might not be the best option.</a:t>
            </a:r>
          </a:p>
          <a:p>
            <a:endParaRPr lang="en-US" dirty="0"/>
          </a:p>
        </p:txBody>
      </p:sp>
    </p:spTree>
    <p:extLst>
      <p:ext uri="{BB962C8B-B14F-4D97-AF65-F5344CB8AC3E}">
        <p14:creationId xmlns:p14="http://schemas.microsoft.com/office/powerpoint/2010/main" val="37464124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Ingester</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data is written to long-term storage via the </a:t>
            </a:r>
            <a:r>
              <a:rPr lang="en-US" dirty="0" err="1"/>
              <a:t>ingester</a:t>
            </a:r>
            <a:r>
              <a:rPr lang="en-US" dirty="0"/>
              <a:t> module. Loki indexes metadata rather than storing the log data it ingests. AWS S3, Apache Cassandra, or local file systems are examples of flexible object storage.</a:t>
            </a:r>
          </a:p>
          <a:p>
            <a:r>
              <a:rPr lang="en-US" dirty="0"/>
              <a:t>For in-memory searches, the </a:t>
            </a:r>
            <a:r>
              <a:rPr lang="en-US" dirty="0" err="1"/>
              <a:t>ingester</a:t>
            </a:r>
            <a:r>
              <a:rPr lang="en-US" dirty="0"/>
              <a:t> also returns data. </a:t>
            </a:r>
            <a:r>
              <a:rPr lang="en-US" dirty="0" err="1"/>
              <a:t>Unflushed</a:t>
            </a:r>
            <a:r>
              <a:rPr lang="en-US" dirty="0"/>
              <a:t> data is lost when </a:t>
            </a:r>
            <a:r>
              <a:rPr lang="en-US" dirty="0" err="1"/>
              <a:t>Ingester</a:t>
            </a:r>
            <a:r>
              <a:rPr lang="en-US" dirty="0"/>
              <a:t> crashes. With poor user setup assuring redundancy, Loki can irreversibly lose logs from </a:t>
            </a:r>
            <a:r>
              <a:rPr lang="en-US" dirty="0" err="1"/>
              <a:t>ingesters</a:t>
            </a:r>
            <a:r>
              <a:rPr lang="en-US" dirty="0"/>
              <a:t>.</a:t>
            </a:r>
          </a:p>
          <a:p>
            <a:endParaRPr lang="en-US" dirty="0"/>
          </a:p>
        </p:txBody>
      </p:sp>
    </p:spTree>
    <p:extLst>
      <p:ext uri="{BB962C8B-B14F-4D97-AF65-F5344CB8AC3E}">
        <p14:creationId xmlns:p14="http://schemas.microsoft.com/office/powerpoint/2010/main" val="37760912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Querier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querier</a:t>
            </a:r>
            <a:r>
              <a:rPr lang="en-US" dirty="0"/>
              <a:t> module is used by the Loki project to handle user queries on the </a:t>
            </a:r>
            <a:r>
              <a:rPr lang="en-US" dirty="0" err="1"/>
              <a:t>ingester</a:t>
            </a:r>
            <a:r>
              <a:rPr lang="en-US" dirty="0"/>
              <a:t> and object storage. </a:t>
            </a:r>
            <a:endParaRPr lang="en-US" dirty="0" smtClean="0"/>
          </a:p>
          <a:p>
            <a:r>
              <a:rPr lang="en-US" dirty="0" smtClean="0"/>
              <a:t>Queries </a:t>
            </a:r>
            <a:r>
              <a:rPr lang="en-US" dirty="0"/>
              <a:t>are conducted against local storage first, followed by long-term storage.</a:t>
            </a:r>
          </a:p>
          <a:p>
            <a:r>
              <a:rPr lang="en-US" dirty="0"/>
              <a:t>Since it queries many areas, the </a:t>
            </a:r>
            <a:r>
              <a:rPr lang="en-US" dirty="0" err="1"/>
              <a:t>querier</a:t>
            </a:r>
            <a:r>
              <a:rPr lang="en-US" dirty="0"/>
              <a:t> must deal with duplicate data, and the </a:t>
            </a:r>
            <a:r>
              <a:rPr lang="en-US" dirty="0" err="1"/>
              <a:t>ingesters</a:t>
            </a:r>
            <a:r>
              <a:rPr lang="en-US" dirty="0"/>
              <a:t> do not discover duplicate logs during the writing process. Because of an internal mechanism, the </a:t>
            </a:r>
            <a:r>
              <a:rPr lang="en-US" dirty="0" err="1"/>
              <a:t>querier</a:t>
            </a:r>
            <a:r>
              <a:rPr lang="en-US" dirty="0"/>
              <a:t> only returns data with the same timestamp, label data, and log data once.</a:t>
            </a:r>
          </a:p>
          <a:p>
            <a:endParaRPr lang="en-US" dirty="0"/>
          </a:p>
        </p:txBody>
      </p:sp>
    </p:spTree>
    <p:extLst>
      <p:ext uri="{BB962C8B-B14F-4D97-AF65-F5344CB8AC3E}">
        <p14:creationId xmlns:p14="http://schemas.microsoft.com/office/powerpoint/2010/main" val="41731336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Query </a:t>
            </a:r>
            <a:r>
              <a:rPr lang="en-US" b="1" dirty="0"/>
              <a:t>Frontend</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query frontend module can optionally provide API endpoints for queries, allowing huge queries to be parallelized. </a:t>
            </a:r>
            <a:endParaRPr lang="en-US" dirty="0" smtClean="0"/>
          </a:p>
          <a:p>
            <a:r>
              <a:rPr lang="en-US" dirty="0" smtClean="0"/>
              <a:t>The </a:t>
            </a:r>
            <a:r>
              <a:rPr lang="en-US" dirty="0"/>
              <a:t>query frontend still employs queries, but it divides large searches into smaller ones and performs log reads in parallel. </a:t>
            </a:r>
            <a:endParaRPr lang="en-US" dirty="0" smtClean="0"/>
          </a:p>
          <a:p>
            <a:r>
              <a:rPr lang="en-US" dirty="0" smtClean="0"/>
              <a:t>This </a:t>
            </a:r>
            <a:r>
              <a:rPr lang="en-US" dirty="0"/>
              <a:t>feature is useful if you're just getting started with Loki and don't want to set up a </a:t>
            </a:r>
            <a:r>
              <a:rPr lang="en-US" dirty="0" err="1"/>
              <a:t>querier</a:t>
            </a:r>
            <a:r>
              <a:rPr lang="en-US" dirty="0"/>
              <a:t> in detail just now.</a:t>
            </a:r>
            <a:endParaRPr lang="en-US" dirty="0"/>
          </a:p>
        </p:txBody>
      </p:sp>
    </p:spTree>
    <p:extLst>
      <p:ext uri="{BB962C8B-B14F-4D97-AF65-F5344CB8AC3E}">
        <p14:creationId xmlns:p14="http://schemas.microsoft.com/office/powerpoint/2010/main" val="26084739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t/>
            </a:r>
            <a:br>
              <a:rPr lang="en-US" b="1" dirty="0" smtClean="0"/>
            </a:br>
            <a:r>
              <a:rPr lang="en-US" b="1" dirty="0" smtClean="0"/>
              <a:t>Object </a:t>
            </a:r>
            <a:r>
              <a:rPr lang="en-US" b="1" dirty="0"/>
              <a:t>Stores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Loki requires long-term data storage to keep track of </a:t>
            </a:r>
            <a:r>
              <a:rPr lang="en-US" dirty="0" err="1"/>
              <a:t>queryable</a:t>
            </a:r>
            <a:r>
              <a:rPr lang="en-US" dirty="0"/>
              <a:t> </a:t>
            </a:r>
            <a:r>
              <a:rPr lang="en-US" dirty="0" smtClean="0"/>
              <a:t>logs.</a:t>
            </a:r>
          </a:p>
          <a:p>
            <a:r>
              <a:rPr lang="en-US" dirty="0" smtClean="0"/>
              <a:t>It </a:t>
            </a:r>
            <a:r>
              <a:rPr lang="en-US" dirty="0"/>
              <a:t>needs an object store to store both the compressed chunks written by the </a:t>
            </a:r>
            <a:r>
              <a:rPr lang="en-US" dirty="0" err="1"/>
              <a:t>ingester</a:t>
            </a:r>
            <a:r>
              <a:rPr lang="en-US" dirty="0"/>
              <a:t> and the chunk data's </a:t>
            </a:r>
            <a:r>
              <a:rPr lang="en-US" b="1" dirty="0"/>
              <a:t>key-value</a:t>
            </a:r>
            <a:r>
              <a:rPr lang="en-US" dirty="0"/>
              <a:t> pairs. </a:t>
            </a:r>
            <a:endParaRPr lang="en-US" dirty="0" smtClean="0"/>
          </a:p>
          <a:p>
            <a:r>
              <a:rPr lang="en-US" dirty="0" smtClean="0"/>
              <a:t>Data </a:t>
            </a:r>
            <a:r>
              <a:rPr lang="en-US" dirty="0"/>
              <a:t>from long-term storage can take longer to retrieve than data from local storage.</a:t>
            </a:r>
            <a:endParaRPr lang="en-US" dirty="0"/>
          </a:p>
        </p:txBody>
      </p:sp>
    </p:spTree>
    <p:extLst>
      <p:ext uri="{BB962C8B-B14F-4D97-AF65-F5344CB8AC3E}">
        <p14:creationId xmlns:p14="http://schemas.microsoft.com/office/powerpoint/2010/main" val="282324087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How </a:t>
            </a:r>
            <a:r>
              <a:rPr lang="en-US" b="1" dirty="0"/>
              <a:t>does </a:t>
            </a:r>
            <a:r>
              <a:rPr lang="en-US" b="1" dirty="0" err="1"/>
              <a:t>Grafana</a:t>
            </a:r>
            <a:r>
              <a:rPr lang="en-US" b="1" dirty="0"/>
              <a:t> Loki Work?</a:t>
            </a:r>
            <a:br>
              <a:rPr lang="en-US" b="1" dirty="0"/>
            </a:br>
            <a:r>
              <a:rPr lang="en-US" dirty="0"/>
              <a:t/>
            </a:r>
            <a:br>
              <a:rPr lang="en-US" dirty="0"/>
            </a:br>
            <a:endParaRPr lang="en-US" dirty="0"/>
          </a:p>
        </p:txBody>
      </p:sp>
      <p:pic>
        <p:nvPicPr>
          <p:cNvPr id="13314" name="Picture 2" descr="https://www.atatus.com/blog/content/images/2022/02/grafana-loki-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81200"/>
            <a:ext cx="66088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467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monitoring</a:t>
            </a:r>
          </a:p>
        </p:txBody>
      </p:sp>
      <p:sp>
        <p:nvSpPr>
          <p:cNvPr id="3" name="Content Placeholder 2"/>
          <p:cNvSpPr>
            <a:spLocks noGrp="1"/>
          </p:cNvSpPr>
          <p:nvPr>
            <p:ph idx="1"/>
          </p:nvPr>
        </p:nvSpPr>
        <p:spPr/>
        <p:txBody>
          <a:bodyPr>
            <a:normAutofit fontScale="92500" lnSpcReduction="10000"/>
          </a:bodyPr>
          <a:lstStyle/>
          <a:p>
            <a:r>
              <a:rPr lang="en-US" dirty="0"/>
              <a:t>In Prometheus terms, the main monitoring service is referred to as the Prometheus Server and the services Prometheus monitors are called targets. </a:t>
            </a:r>
            <a:endParaRPr lang="en-US" dirty="0" smtClean="0"/>
          </a:p>
          <a:p>
            <a:r>
              <a:rPr lang="en-US" dirty="0" smtClean="0"/>
              <a:t>A </a:t>
            </a:r>
            <a:r>
              <a:rPr lang="en-US" dirty="0"/>
              <a:t>target can be a host, a network equipment or a specific service</a:t>
            </a:r>
            <a:r>
              <a:rPr lang="en-US" dirty="0" smtClean="0"/>
              <a:t>.</a:t>
            </a:r>
          </a:p>
          <a:p>
            <a:r>
              <a:rPr lang="en-US" dirty="0"/>
              <a:t>Typically, the Prometheus server/daemon collects metrics from targets by making HTTP[s] requests to the Prometheus exporters. In Prometheus terms, that process is called scarping. </a:t>
            </a:r>
          </a:p>
        </p:txBody>
      </p:sp>
    </p:spTree>
    <p:extLst>
      <p:ext uri="{BB962C8B-B14F-4D97-AF65-F5344CB8AC3E}">
        <p14:creationId xmlns:p14="http://schemas.microsoft.com/office/powerpoint/2010/main" val="339718941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Promtail</a:t>
            </a:r>
            <a:r>
              <a:rPr lang="en-US" dirty="0"/>
              <a:t> work</a:t>
            </a:r>
          </a:p>
        </p:txBody>
      </p:sp>
      <p:sp>
        <p:nvSpPr>
          <p:cNvPr id="3" name="Content Placeholder 2"/>
          <p:cNvSpPr>
            <a:spLocks noGrp="1"/>
          </p:cNvSpPr>
          <p:nvPr>
            <p:ph idx="1"/>
          </p:nvPr>
        </p:nvSpPr>
        <p:spPr/>
        <p:txBody>
          <a:bodyPr/>
          <a:lstStyle/>
          <a:p>
            <a:r>
              <a:rPr lang="en-US" dirty="0"/>
              <a:t>Log file discovery </a:t>
            </a:r>
          </a:p>
          <a:p>
            <a:r>
              <a:rPr lang="en-US" dirty="0" smtClean="0"/>
              <a:t>Loki </a:t>
            </a:r>
            <a:r>
              <a:rPr lang="en-US" dirty="0"/>
              <a:t>push API </a:t>
            </a:r>
            <a:r>
              <a:rPr lang="en-US" dirty="0" smtClean="0"/>
              <a:t> </a:t>
            </a:r>
          </a:p>
          <a:p>
            <a:r>
              <a:rPr lang="en-US" dirty="0" smtClean="0"/>
              <a:t>Receiving </a:t>
            </a:r>
            <a:r>
              <a:rPr lang="en-US" dirty="0"/>
              <a:t>logs from syslog </a:t>
            </a:r>
          </a:p>
          <a:p>
            <a:r>
              <a:rPr lang="en-US" dirty="0" smtClean="0"/>
              <a:t>Labeling </a:t>
            </a:r>
            <a:r>
              <a:rPr lang="en-US" dirty="0"/>
              <a:t>and parsing </a:t>
            </a:r>
          </a:p>
          <a:p>
            <a:r>
              <a:rPr lang="en-US" dirty="0" smtClean="0"/>
              <a:t>Shipping </a:t>
            </a:r>
          </a:p>
          <a:p>
            <a:r>
              <a:rPr lang="en-US" dirty="0" smtClean="0"/>
              <a:t>API </a:t>
            </a:r>
          </a:p>
          <a:p>
            <a:r>
              <a:rPr lang="en-US" dirty="0" err="1" smtClean="0"/>
              <a:t>Promtail</a:t>
            </a:r>
            <a:r>
              <a:rPr lang="en-US" dirty="0" smtClean="0"/>
              <a:t> </a:t>
            </a:r>
            <a:r>
              <a:rPr lang="en-US" dirty="0"/>
              <a:t>web server </a:t>
            </a:r>
            <a:r>
              <a:rPr lang="en-US" dirty="0" err="1"/>
              <a:t>config</a:t>
            </a:r>
            <a:endParaRPr lang="en-US" dirty="0"/>
          </a:p>
        </p:txBody>
      </p:sp>
    </p:spTree>
    <p:extLst>
      <p:ext uri="{BB962C8B-B14F-4D97-AF65-F5344CB8AC3E}">
        <p14:creationId xmlns:p14="http://schemas.microsoft.com/office/powerpoint/2010/main" val="31915823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Promtail</a:t>
            </a:r>
            <a:endParaRPr lang="en-US" b="1" dirty="0"/>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err="1"/>
              <a:t>Promtail</a:t>
            </a:r>
            <a:r>
              <a:rPr lang="en-US" dirty="0"/>
              <a:t> is an agent which ships the contents of local logs to a private Loki instance or </a:t>
            </a:r>
            <a:r>
              <a:rPr lang="en-US" dirty="0" err="1"/>
              <a:t>Grafana</a:t>
            </a:r>
            <a:r>
              <a:rPr lang="en-US" dirty="0"/>
              <a:t> Cloud. It is usually deployed to every machine that has applications needed to be monitored. </a:t>
            </a:r>
            <a:r>
              <a:rPr lang="en-US" dirty="0" smtClean="0"/>
              <a:t> </a:t>
            </a:r>
          </a:p>
          <a:p>
            <a:r>
              <a:rPr lang="en-US" dirty="0" smtClean="0"/>
              <a:t>It </a:t>
            </a:r>
            <a:r>
              <a:rPr lang="en-US" dirty="0"/>
              <a:t>primarily: </a:t>
            </a:r>
            <a:endParaRPr lang="en-US" dirty="0" smtClean="0"/>
          </a:p>
          <a:p>
            <a:pPr marL="457200" lvl="1" indent="0">
              <a:buNone/>
            </a:pPr>
            <a:r>
              <a:rPr lang="en-US" dirty="0" smtClean="0"/>
              <a:t>Discovers </a:t>
            </a:r>
            <a:r>
              <a:rPr lang="en-US" dirty="0"/>
              <a:t>targets </a:t>
            </a:r>
          </a:p>
          <a:p>
            <a:pPr marL="457200" lvl="1" indent="0">
              <a:buNone/>
            </a:pPr>
            <a:r>
              <a:rPr lang="en-US" dirty="0" smtClean="0"/>
              <a:t>Attaches </a:t>
            </a:r>
            <a:r>
              <a:rPr lang="en-US" dirty="0"/>
              <a:t>labels to log streams </a:t>
            </a:r>
          </a:p>
          <a:p>
            <a:pPr marL="457200" lvl="1" indent="0">
              <a:buNone/>
            </a:pPr>
            <a:r>
              <a:rPr lang="en-US" dirty="0" smtClean="0"/>
              <a:t>Pushes </a:t>
            </a:r>
            <a:r>
              <a:rPr lang="en-US" dirty="0"/>
              <a:t>them to the Loki instance. </a:t>
            </a:r>
            <a:endParaRPr lang="en-US" dirty="0" smtClean="0"/>
          </a:p>
          <a:p>
            <a:pPr marL="514350" indent="-457200"/>
            <a:r>
              <a:rPr lang="en-US" dirty="0" smtClean="0"/>
              <a:t>Currently, </a:t>
            </a:r>
            <a:r>
              <a:rPr lang="en-US" dirty="0" err="1" smtClean="0"/>
              <a:t>Promtail</a:t>
            </a:r>
            <a:r>
              <a:rPr lang="en-US" dirty="0" smtClean="0"/>
              <a:t> can tail logs from two sources: local log files and the </a:t>
            </a:r>
            <a:r>
              <a:rPr lang="en-US" dirty="0" err="1" smtClean="0"/>
              <a:t>systemd</a:t>
            </a:r>
            <a:r>
              <a:rPr lang="en-US" dirty="0" smtClean="0"/>
              <a:t> journal (on AMD64 machines only).</a:t>
            </a:r>
            <a:endParaRPr lang="en-US" dirty="0"/>
          </a:p>
        </p:txBody>
      </p:sp>
    </p:spTree>
    <p:extLst>
      <p:ext uri="{BB962C8B-B14F-4D97-AF65-F5344CB8AC3E}">
        <p14:creationId xmlns:p14="http://schemas.microsoft.com/office/powerpoint/2010/main" val="7029596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Features </a:t>
            </a:r>
            <a:r>
              <a:rPr lang="en-US" b="1" dirty="0"/>
              <a:t>of </a:t>
            </a:r>
            <a:r>
              <a:rPr lang="en-US" b="1" dirty="0" err="1"/>
              <a:t>Grafana</a:t>
            </a:r>
            <a:r>
              <a:rPr lang="en-US" b="1" dirty="0"/>
              <a:t> Loki</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Open-source</a:t>
            </a:r>
          </a:p>
          <a:p>
            <a:r>
              <a:rPr lang="en-US" dirty="0"/>
              <a:t>Horizontally Scalable</a:t>
            </a:r>
          </a:p>
          <a:p>
            <a:r>
              <a:rPr lang="en-US" dirty="0"/>
              <a:t>Quick Querying</a:t>
            </a:r>
          </a:p>
          <a:p>
            <a:r>
              <a:rPr lang="en-US" dirty="0"/>
              <a:t>Inexpensive Log Storage and Querying</a:t>
            </a:r>
          </a:p>
          <a:p>
            <a:pPr marL="0" indent="0">
              <a:buNone/>
            </a:pP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1915823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Install and run </a:t>
            </a:r>
            <a:r>
              <a:rPr lang="en-US" b="1" dirty="0" err="1"/>
              <a:t>Grafana</a:t>
            </a:r>
            <a:r>
              <a:rPr lang="en-US" b="1" dirty="0"/>
              <a:t> Loki locally</a:t>
            </a:r>
            <a:br>
              <a:rPr lang="en-US" b="1" dirty="0"/>
            </a:br>
            <a:endParaRPr lang="en-US" b="1" dirty="0"/>
          </a:p>
        </p:txBody>
      </p:sp>
      <p:sp>
        <p:nvSpPr>
          <p:cNvPr id="3" name="Content Placeholder 2"/>
          <p:cNvSpPr>
            <a:spLocks noGrp="1"/>
          </p:cNvSpPr>
          <p:nvPr>
            <p:ph idx="1"/>
          </p:nvPr>
        </p:nvSpPr>
        <p:spPr/>
        <p:txBody>
          <a:bodyPr>
            <a:normAutofit lnSpcReduction="10000"/>
          </a:bodyPr>
          <a:lstStyle/>
          <a:p>
            <a:r>
              <a:rPr lang="en-US" dirty="0"/>
              <a:t>Download the Loki and </a:t>
            </a:r>
            <a:r>
              <a:rPr lang="en-US" dirty="0" err="1"/>
              <a:t>Promtail</a:t>
            </a:r>
            <a:r>
              <a:rPr lang="en-US" dirty="0"/>
              <a:t> .zip files that correspond to your system. </a:t>
            </a:r>
            <a:endParaRPr lang="en-US" dirty="0" smtClean="0"/>
          </a:p>
          <a:p>
            <a:r>
              <a:rPr lang="da-DK" dirty="0"/>
              <a:t>wget https://raw.githubusercontent.com/grafana/loki/main/cmd/loki/loki-local-config.yaml </a:t>
            </a:r>
            <a:endParaRPr lang="da-DK" dirty="0" smtClean="0"/>
          </a:p>
          <a:p>
            <a:r>
              <a:rPr lang="da-DK" dirty="0" smtClean="0"/>
              <a:t>wget </a:t>
            </a:r>
            <a:r>
              <a:rPr lang="da-DK" dirty="0"/>
              <a:t>https://raw.githubusercontent.com/grafana/loki/main/clients/cmd/promtail/promtail-local-config.yaml</a:t>
            </a:r>
            <a:endParaRPr lang="en-US" dirty="0"/>
          </a:p>
        </p:txBody>
      </p:sp>
    </p:spTree>
    <p:extLst>
      <p:ext uri="{BB962C8B-B14F-4D97-AF65-F5344CB8AC3E}">
        <p14:creationId xmlns:p14="http://schemas.microsoft.com/office/powerpoint/2010/main" val="23445834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Enter the following command to start Loki:</a:t>
            </a:r>
          </a:p>
          <a:p>
            <a:r>
              <a:rPr lang="en-US" b="1" dirty="0"/>
              <a:t>Windows</a:t>
            </a:r>
            <a:endParaRPr lang="en-US" dirty="0"/>
          </a:p>
          <a:p>
            <a:r>
              <a:rPr lang="en-US" dirty="0"/>
              <a:t>.\loki-windows-amd64.exe --</a:t>
            </a:r>
            <a:r>
              <a:rPr lang="en-US" dirty="0" err="1"/>
              <a:t>config.file</a:t>
            </a:r>
            <a:r>
              <a:rPr lang="en-US" dirty="0"/>
              <a:t>=</a:t>
            </a:r>
            <a:r>
              <a:rPr lang="en-US" dirty="0" err="1"/>
              <a:t>loki</a:t>
            </a:r>
            <a:r>
              <a:rPr lang="en-US" dirty="0"/>
              <a:t>-local-</a:t>
            </a:r>
            <a:r>
              <a:rPr lang="en-US" dirty="0" err="1"/>
              <a:t>config.yaml</a:t>
            </a:r>
            <a:r>
              <a:rPr lang="en-US" dirty="0"/>
              <a:t> </a:t>
            </a:r>
            <a:endParaRPr lang="en-US" dirty="0" smtClean="0"/>
          </a:p>
          <a:p>
            <a:r>
              <a:rPr lang="en-US" b="1" dirty="0" smtClean="0"/>
              <a:t>Linux</a:t>
            </a:r>
            <a:endParaRPr lang="en-US" dirty="0"/>
          </a:p>
          <a:p>
            <a:r>
              <a:rPr lang="en-US" dirty="0"/>
              <a:t>./loki-linux-amd64 -</a:t>
            </a:r>
            <a:r>
              <a:rPr lang="en-US" dirty="0" err="1"/>
              <a:t>config.file</a:t>
            </a:r>
            <a:r>
              <a:rPr lang="en-US" dirty="0"/>
              <a:t>=</a:t>
            </a:r>
            <a:r>
              <a:rPr lang="en-US" dirty="0" err="1"/>
              <a:t>loki</a:t>
            </a:r>
            <a:r>
              <a:rPr lang="en-US" dirty="0"/>
              <a:t>-local-</a:t>
            </a:r>
            <a:r>
              <a:rPr lang="en-US" dirty="0" err="1"/>
              <a:t>config.yaml</a:t>
            </a:r>
            <a:endParaRPr lang="en-US" dirty="0"/>
          </a:p>
          <a:p>
            <a:endParaRPr lang="en-US" dirty="0"/>
          </a:p>
        </p:txBody>
      </p:sp>
    </p:spTree>
    <p:extLst>
      <p:ext uri="{BB962C8B-B14F-4D97-AF65-F5344CB8AC3E}">
        <p14:creationId xmlns:p14="http://schemas.microsoft.com/office/powerpoint/2010/main" val="1430737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Loki runs and displays Loki logs in your command line and on </a:t>
            </a:r>
            <a:r>
              <a:rPr lang="en-US" b="1" dirty="0"/>
              <a:t>http://localhost:3100/metrics</a:t>
            </a:r>
            <a:r>
              <a:rPr lang="en-US" dirty="0"/>
              <a:t>.</a:t>
            </a:r>
            <a:endParaRPr lang="en-US" dirty="0"/>
          </a:p>
        </p:txBody>
      </p:sp>
    </p:spTree>
    <p:extLst>
      <p:ext uri="{BB962C8B-B14F-4D97-AF65-F5344CB8AC3E}">
        <p14:creationId xmlns:p14="http://schemas.microsoft.com/office/powerpoint/2010/main" val="39363236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idx="1"/>
          </p:nvPr>
        </p:nvSpPr>
        <p:spPr/>
        <p:txBody>
          <a:bodyPr/>
          <a:lstStyle/>
          <a:p>
            <a:r>
              <a:rPr lang="en-US" dirty="0"/>
              <a:t>https://grafana.com/docs/loki/latest/clients/promtail/</a:t>
            </a:r>
          </a:p>
        </p:txBody>
      </p:sp>
    </p:spTree>
    <p:extLst>
      <p:ext uri="{BB962C8B-B14F-4D97-AF65-F5344CB8AC3E}">
        <p14:creationId xmlns:p14="http://schemas.microsoft.com/office/powerpoint/2010/main" val="23445834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End of the Loki</a:t>
            </a:r>
            <a:endParaRPr lang="en-US" dirty="0"/>
          </a:p>
        </p:txBody>
      </p:sp>
    </p:spTree>
    <p:extLst>
      <p:ext uri="{BB962C8B-B14F-4D97-AF65-F5344CB8AC3E}">
        <p14:creationId xmlns:p14="http://schemas.microsoft.com/office/powerpoint/2010/main" val="558456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exporters</a:t>
            </a:r>
          </a:p>
        </p:txBody>
      </p:sp>
      <p:sp>
        <p:nvSpPr>
          <p:cNvPr id="3" name="Content Placeholder 2"/>
          <p:cNvSpPr>
            <a:spLocks noGrp="1"/>
          </p:cNvSpPr>
          <p:nvPr>
            <p:ph idx="1"/>
          </p:nvPr>
        </p:nvSpPr>
        <p:spPr/>
        <p:txBody>
          <a:bodyPr>
            <a:normAutofit lnSpcReduction="10000"/>
          </a:bodyPr>
          <a:lstStyle/>
          <a:p>
            <a:r>
              <a:rPr lang="en-US" dirty="0"/>
              <a:t>An Exporter is a piece of software that fetches metrics from a given system and exports them in a format that the Prometheus server can </a:t>
            </a:r>
            <a:r>
              <a:rPr lang="en-US" dirty="0" smtClean="0"/>
              <a:t>understand.</a:t>
            </a:r>
          </a:p>
          <a:p>
            <a:r>
              <a:rPr lang="en-US" dirty="0"/>
              <a:t>There are a number of libraries that can be used to write custom exporters but there are also many existing FOSS exporters, written and maintained by the Prometheus team, third party vendors and community members.</a:t>
            </a:r>
          </a:p>
        </p:txBody>
      </p:sp>
    </p:spTree>
    <p:extLst>
      <p:ext uri="{BB962C8B-B14F-4D97-AF65-F5344CB8AC3E}">
        <p14:creationId xmlns:p14="http://schemas.microsoft.com/office/powerpoint/2010/main" val="10884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monitoring your app</a:t>
            </a:r>
          </a:p>
        </p:txBody>
      </p:sp>
      <p:sp>
        <p:nvSpPr>
          <p:cNvPr id="3" name="Content Placeholder 2"/>
          <p:cNvSpPr>
            <a:spLocks noGrp="1"/>
          </p:cNvSpPr>
          <p:nvPr>
            <p:ph idx="1"/>
          </p:nvPr>
        </p:nvSpPr>
        <p:spPr/>
        <p:txBody>
          <a:bodyPr>
            <a:normAutofit fontScale="70000" lnSpcReduction="20000"/>
          </a:bodyPr>
          <a:lstStyle/>
          <a:p>
            <a:r>
              <a:rPr lang="en-US" dirty="0"/>
              <a:t>In order to monitor your application, you'll need to write code that retrieves the desired metrics and exports it in a format Prometheus can interpret. </a:t>
            </a:r>
            <a:endParaRPr lang="en-US" dirty="0" smtClean="0"/>
          </a:p>
          <a:p>
            <a:r>
              <a:rPr lang="en-US" dirty="0" smtClean="0"/>
              <a:t>Prometheus </a:t>
            </a:r>
            <a:r>
              <a:rPr lang="en-US" dirty="0"/>
              <a:t>offers several official client libraries that can make the task easier: </a:t>
            </a:r>
            <a:endParaRPr lang="en-US" dirty="0" smtClean="0"/>
          </a:p>
          <a:p>
            <a:r>
              <a:rPr lang="en-US" dirty="0" smtClean="0"/>
              <a:t>Go </a:t>
            </a:r>
          </a:p>
          <a:p>
            <a:r>
              <a:rPr lang="en-US" dirty="0" smtClean="0"/>
              <a:t>Java </a:t>
            </a:r>
          </a:p>
          <a:p>
            <a:r>
              <a:rPr lang="en-US" dirty="0" smtClean="0"/>
              <a:t> </a:t>
            </a:r>
            <a:r>
              <a:rPr lang="en-US" dirty="0" err="1"/>
              <a:t>Scala</a:t>
            </a:r>
            <a:r>
              <a:rPr lang="en-US" dirty="0"/>
              <a:t> </a:t>
            </a:r>
            <a:endParaRPr lang="en-US" dirty="0" smtClean="0"/>
          </a:p>
          <a:p>
            <a:r>
              <a:rPr lang="en-US" dirty="0" smtClean="0"/>
              <a:t>Python </a:t>
            </a:r>
          </a:p>
          <a:p>
            <a:r>
              <a:rPr lang="en-US" dirty="0" smtClean="0"/>
              <a:t>Ruby </a:t>
            </a:r>
          </a:p>
          <a:p>
            <a:r>
              <a:rPr lang="en-US" dirty="0" smtClean="0"/>
              <a:t>Additional </a:t>
            </a:r>
            <a:r>
              <a:rPr lang="en-US" dirty="0"/>
              <a:t>third party clients are also available. </a:t>
            </a:r>
            <a:endParaRPr lang="en-US" dirty="0" smtClean="0"/>
          </a:p>
          <a:p>
            <a:r>
              <a:rPr lang="en-US" dirty="0" smtClean="0"/>
              <a:t>For </a:t>
            </a:r>
            <a:r>
              <a:rPr lang="en-US" dirty="0"/>
              <a:t>a full list, see: https://prometheus.io/docs/instrumenting/clientlibs/</a:t>
            </a:r>
          </a:p>
        </p:txBody>
      </p:sp>
    </p:spTree>
    <p:extLst>
      <p:ext uri="{BB962C8B-B14F-4D97-AF65-F5344CB8AC3E}">
        <p14:creationId xmlns:p14="http://schemas.microsoft.com/office/powerpoint/2010/main" val="394350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a:t>
            </a:r>
            <a:r>
              <a:rPr lang="en-US" dirty="0" smtClean="0"/>
              <a:t>Alert Manager</a:t>
            </a:r>
            <a:endParaRPr lang="en-US" dirty="0"/>
          </a:p>
        </p:txBody>
      </p:sp>
      <p:sp>
        <p:nvSpPr>
          <p:cNvPr id="3" name="Content Placeholder 2"/>
          <p:cNvSpPr>
            <a:spLocks noGrp="1"/>
          </p:cNvSpPr>
          <p:nvPr>
            <p:ph idx="1"/>
          </p:nvPr>
        </p:nvSpPr>
        <p:spPr/>
        <p:txBody>
          <a:bodyPr/>
          <a:lstStyle/>
          <a:p>
            <a:r>
              <a:rPr lang="en-US" dirty="0"/>
              <a:t>The </a:t>
            </a:r>
            <a:r>
              <a:rPr lang="en-US" dirty="0" err="1"/>
              <a:t>Promtheus</a:t>
            </a:r>
            <a:r>
              <a:rPr lang="en-US" dirty="0"/>
              <a:t> </a:t>
            </a:r>
            <a:r>
              <a:rPr lang="en-US" dirty="0" err="1"/>
              <a:t>Alertmanager</a:t>
            </a:r>
            <a:r>
              <a:rPr lang="en-US" dirty="0"/>
              <a:t> handles alerts sent by client applications such as the Prometheus server. </a:t>
            </a:r>
            <a:endParaRPr lang="en-US" dirty="0" smtClean="0"/>
          </a:p>
          <a:p>
            <a:r>
              <a:rPr lang="en-US" dirty="0"/>
              <a:t>It takes care of de</a:t>
            </a:r>
            <a:r>
              <a:rPr lang="en-US" dirty="0" smtClean="0"/>
              <a:t>­-duplicating</a:t>
            </a:r>
            <a:r>
              <a:rPr lang="en-US" dirty="0"/>
              <a:t>, grouping, and routing them to the correct receiver integration such as email, </a:t>
            </a:r>
            <a:r>
              <a:rPr lang="en-US" dirty="0" err="1"/>
              <a:t>PagerDuty</a:t>
            </a:r>
            <a:r>
              <a:rPr lang="en-US" dirty="0"/>
              <a:t>, or </a:t>
            </a:r>
            <a:r>
              <a:rPr lang="en-US" dirty="0" err="1"/>
              <a:t>OpsGenie</a:t>
            </a:r>
            <a:r>
              <a:rPr lang="en-US" dirty="0"/>
              <a:t>. </a:t>
            </a:r>
          </a:p>
        </p:txBody>
      </p:sp>
    </p:spTree>
    <p:extLst>
      <p:ext uri="{BB962C8B-B14F-4D97-AF65-F5344CB8AC3E}">
        <p14:creationId xmlns:p14="http://schemas.microsoft.com/office/powerpoint/2010/main" val="26583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a:t>
            </a:r>
            <a:r>
              <a:rPr lang="en-US" dirty="0" smtClean="0"/>
              <a:t>Alert Manager</a:t>
            </a:r>
            <a:endParaRPr lang="en-US" dirty="0"/>
          </a:p>
        </p:txBody>
      </p:sp>
      <p:sp>
        <p:nvSpPr>
          <p:cNvPr id="3" name="Content Placeholder 2"/>
          <p:cNvSpPr>
            <a:spLocks noGrp="1"/>
          </p:cNvSpPr>
          <p:nvPr>
            <p:ph idx="1"/>
          </p:nvPr>
        </p:nvSpPr>
        <p:spPr/>
        <p:txBody>
          <a:bodyPr/>
          <a:lstStyle/>
          <a:p>
            <a:r>
              <a:rPr lang="en-US" dirty="0" err="1"/>
              <a:t>AlertManager</a:t>
            </a:r>
            <a:r>
              <a:rPr lang="en-US" dirty="0"/>
              <a:t> is also capable of silencing and inhibition of alerts</a:t>
            </a:r>
            <a:r>
              <a:rPr lang="en-US" dirty="0" smtClean="0"/>
              <a:t>.</a:t>
            </a:r>
          </a:p>
          <a:p>
            <a:r>
              <a:rPr lang="en-US" dirty="0" smtClean="0"/>
              <a:t>In </a:t>
            </a:r>
            <a:r>
              <a:rPr lang="en-US" dirty="0"/>
              <a:t>this context, inhibition means suppressing notifications for certain alerts if certain other alerts are already firing.</a:t>
            </a:r>
          </a:p>
        </p:txBody>
      </p:sp>
    </p:spTree>
    <p:extLst>
      <p:ext uri="{BB962C8B-B14F-4D97-AF65-F5344CB8AC3E}">
        <p14:creationId xmlns:p14="http://schemas.microsoft.com/office/powerpoint/2010/main" val="312941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promQL</a:t>
            </a:r>
            <a:endParaRPr lang="en-US" dirty="0"/>
          </a:p>
        </p:txBody>
      </p:sp>
      <p:sp>
        <p:nvSpPr>
          <p:cNvPr id="3" name="Content Placeholder 2"/>
          <p:cNvSpPr>
            <a:spLocks noGrp="1"/>
          </p:cNvSpPr>
          <p:nvPr>
            <p:ph idx="1"/>
          </p:nvPr>
        </p:nvSpPr>
        <p:spPr>
          <a:xfrm>
            <a:off x="457200" y="1600201"/>
            <a:ext cx="8229600" cy="2667000"/>
          </a:xfrm>
        </p:spPr>
        <p:txBody>
          <a:bodyPr/>
          <a:lstStyle/>
          <a:p>
            <a:r>
              <a:rPr lang="en-US" dirty="0" err="1"/>
              <a:t>PrometheusQueryLanguage</a:t>
            </a:r>
            <a:r>
              <a:rPr lang="en-US" dirty="0"/>
              <a:t>(</a:t>
            </a:r>
            <a:r>
              <a:rPr lang="en-US" dirty="0" err="1"/>
              <a:t>promQL</a:t>
            </a:r>
            <a:r>
              <a:rPr lang="en-US" dirty="0"/>
              <a:t>)</a:t>
            </a:r>
          </a:p>
          <a:p>
            <a:r>
              <a:rPr lang="en-US" dirty="0"/>
              <a:t>Provides built in operators and functions</a:t>
            </a:r>
          </a:p>
          <a:p>
            <a:r>
              <a:rPr lang="en-US" dirty="0"/>
              <a:t>vector-based calculations like Excel</a:t>
            </a:r>
          </a:p>
          <a:p>
            <a:r>
              <a:rPr lang="en-US" dirty="0"/>
              <a:t>Expressions over time-series vectors</a:t>
            </a:r>
          </a:p>
        </p:txBody>
      </p:sp>
    </p:spTree>
    <p:extLst>
      <p:ext uri="{BB962C8B-B14F-4D97-AF65-F5344CB8AC3E}">
        <p14:creationId xmlns:p14="http://schemas.microsoft.com/office/powerpoint/2010/main" val="396752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Instant </a:t>
            </a:r>
            <a:r>
              <a:rPr lang="en-US" dirty="0"/>
              <a:t>Vector-set of time series </a:t>
            </a:r>
            <a:r>
              <a:rPr lang="en-US" dirty="0" smtClean="0"/>
              <a:t>containing</a:t>
            </a:r>
          </a:p>
          <a:p>
            <a:pPr marL="0" indent="0">
              <a:buNone/>
            </a:pPr>
            <a:r>
              <a:rPr lang="en-US" dirty="0" smtClean="0"/>
              <a:t>single </a:t>
            </a:r>
            <a:r>
              <a:rPr lang="en-US" dirty="0"/>
              <a:t>sample for each time series</a:t>
            </a:r>
            <a:r>
              <a:rPr lang="en-US" dirty="0" smtClean="0"/>
              <a:t>, all sharing same </a:t>
            </a:r>
            <a:r>
              <a:rPr lang="en-US" dirty="0"/>
              <a:t>timestamp.</a:t>
            </a:r>
          </a:p>
          <a:p>
            <a:pPr marL="0" indent="0">
              <a:buNone/>
            </a:pPr>
            <a:r>
              <a:rPr lang="en-US" b="1" dirty="0" smtClean="0"/>
              <a:t>Examples:-</a:t>
            </a:r>
          </a:p>
          <a:p>
            <a:pPr marL="0" indent="0">
              <a:buNone/>
            </a:pPr>
            <a:r>
              <a:rPr lang="en-US" sz="2800" dirty="0" smtClean="0"/>
              <a:t>http_request_count </a:t>
            </a:r>
            <a:endParaRPr lang="en-US" sz="2800" dirty="0"/>
          </a:p>
          <a:p>
            <a:pPr marL="0" indent="0">
              <a:buNone/>
            </a:pPr>
            <a:r>
              <a:rPr lang="en-US" sz="2800" dirty="0" smtClean="0"/>
              <a:t>http_request_count  {status </a:t>
            </a:r>
            <a:r>
              <a:rPr lang="en-US" sz="2800" dirty="0"/>
              <a:t>= "200</a:t>
            </a:r>
            <a:r>
              <a:rPr lang="en-US" sz="2800" dirty="0" smtClean="0"/>
              <a:t>"}</a:t>
            </a:r>
          </a:p>
          <a:p>
            <a:pPr marL="0" indent="0">
              <a:buNone/>
            </a:pPr>
            <a:r>
              <a:rPr lang="en-US" sz="2800" dirty="0"/>
              <a:t>http_request_count  {status </a:t>
            </a:r>
            <a:r>
              <a:rPr lang="en-US" sz="2800" dirty="0" smtClean="0"/>
              <a:t>!= </a:t>
            </a:r>
            <a:r>
              <a:rPr lang="en-US" sz="2800" dirty="0"/>
              <a:t>"200"}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7659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525963"/>
          </a:xfrm>
        </p:spPr>
        <p:txBody>
          <a:bodyPr/>
          <a:lstStyle/>
          <a:p>
            <a:r>
              <a:rPr lang="en-US" dirty="0"/>
              <a:t>Range Vector - set of time series containing a range of data points over time for each series</a:t>
            </a:r>
          </a:p>
          <a:p>
            <a:r>
              <a:rPr lang="en-US" dirty="0" smtClean="0"/>
              <a:t>http_request_count[5m</a:t>
            </a:r>
            <a:r>
              <a:rPr lang="en-US" dirty="0"/>
              <a:t>]</a:t>
            </a:r>
          </a:p>
          <a:p>
            <a:r>
              <a:rPr lang="en-US" dirty="0"/>
              <a:t>scalar - as a literal and as result of an expression</a:t>
            </a:r>
          </a:p>
          <a:p>
            <a:r>
              <a:rPr lang="en-US" dirty="0"/>
              <a:t>string - only currently as a literal in an expression</a:t>
            </a:r>
          </a:p>
          <a:p>
            <a:endParaRPr lang="en-US" dirty="0"/>
          </a:p>
        </p:txBody>
      </p:sp>
    </p:spTree>
    <p:extLst>
      <p:ext uri="{BB962C8B-B14F-4D97-AF65-F5344CB8AC3E}">
        <p14:creationId xmlns:p14="http://schemas.microsoft.com/office/powerpoint/2010/main" val="335178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Prometheus</a:t>
            </a:r>
            <a:endParaRPr lang="en-US" dirty="0"/>
          </a:p>
        </p:txBody>
      </p:sp>
      <p:sp>
        <p:nvSpPr>
          <p:cNvPr id="3" name="Content Placeholder 2"/>
          <p:cNvSpPr>
            <a:spLocks noGrp="1"/>
          </p:cNvSpPr>
          <p:nvPr>
            <p:ph idx="1"/>
          </p:nvPr>
        </p:nvSpPr>
        <p:spPr/>
        <p:txBody>
          <a:bodyPr/>
          <a:lstStyle/>
          <a:p>
            <a:r>
              <a:rPr lang="en-US" dirty="0"/>
              <a:t>Prometheus is an open source, metrics-based monitoring </a:t>
            </a:r>
            <a:r>
              <a:rPr lang="en-US" dirty="0" smtClean="0"/>
              <a:t>system.</a:t>
            </a:r>
          </a:p>
          <a:p>
            <a:r>
              <a:rPr lang="en-US" dirty="0" smtClean="0"/>
              <a:t>Prometheus is </a:t>
            </a:r>
            <a:r>
              <a:rPr lang="en-US" dirty="0"/>
              <a:t>primarily written in Go and licensed under the Apache 2.0 license</a:t>
            </a:r>
            <a:r>
              <a:rPr lang="en-US" dirty="0" smtClean="0"/>
              <a:t>.</a:t>
            </a:r>
          </a:p>
          <a:p>
            <a:r>
              <a:rPr lang="en-US" dirty="0" smtClean="0"/>
              <a:t>In 2016 the Prometheus project became the second member of the Cloud Native Computing Foundation (CNCF).</a:t>
            </a:r>
          </a:p>
          <a:p>
            <a:endParaRPr lang="en-US" dirty="0"/>
          </a:p>
        </p:txBody>
      </p:sp>
    </p:spTree>
    <p:extLst>
      <p:ext uri="{BB962C8B-B14F-4D97-AF65-F5344CB8AC3E}">
        <p14:creationId xmlns:p14="http://schemas.microsoft.com/office/powerpoint/2010/main" val="1028635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Time Series Selectors</a:t>
            </a:r>
            <a:br>
              <a:rPr lang="en-US" dirty="0"/>
            </a:br>
            <a:endParaRPr lang="en-US" dirty="0"/>
          </a:p>
        </p:txBody>
      </p:sp>
      <p:sp>
        <p:nvSpPr>
          <p:cNvPr id="3" name="Content Placeholder 2"/>
          <p:cNvSpPr>
            <a:spLocks noGrp="1"/>
          </p:cNvSpPr>
          <p:nvPr>
            <p:ph idx="1"/>
          </p:nvPr>
        </p:nvSpPr>
        <p:spPr>
          <a:xfrm>
            <a:off x="457200" y="1219200"/>
            <a:ext cx="8229600" cy="4525963"/>
          </a:xfrm>
        </p:spPr>
        <p:txBody>
          <a:bodyPr>
            <a:normAutofit/>
          </a:bodyPr>
          <a:lstStyle/>
          <a:p>
            <a:r>
              <a:rPr lang="en-US" b="1" dirty="0" smtClean="0"/>
              <a:t>Instant </a:t>
            </a:r>
            <a:r>
              <a:rPr lang="en-US" b="1" dirty="0"/>
              <a:t>Vector Selectors</a:t>
            </a:r>
          </a:p>
          <a:p>
            <a:r>
              <a:rPr lang="en-US" dirty="0" smtClean="0"/>
              <a:t> </a:t>
            </a:r>
            <a:r>
              <a:rPr lang="en-US" dirty="0" err="1"/>
              <a:t>num_nodes</a:t>
            </a:r>
            <a:endParaRPr lang="en-US" dirty="0"/>
          </a:p>
          <a:p>
            <a:r>
              <a:rPr lang="en-US" dirty="0"/>
              <a:t> </a:t>
            </a:r>
            <a:r>
              <a:rPr lang="en-US" dirty="0" err="1"/>
              <a:t>num_nodes</a:t>
            </a:r>
            <a:r>
              <a:rPr lang="en-US" dirty="0"/>
              <a:t>{role="backend</a:t>
            </a:r>
            <a:r>
              <a:rPr lang="en-US" dirty="0" smtClean="0"/>
              <a:t>"}</a:t>
            </a:r>
          </a:p>
          <a:p>
            <a:r>
              <a:rPr lang="en-US" b="1" dirty="0"/>
              <a:t>Range Vector Selectors(</a:t>
            </a:r>
            <a:r>
              <a:rPr lang="en-US" b="1" dirty="0" err="1"/>
              <a:t>s,m,h,d,w,y</a:t>
            </a:r>
            <a:r>
              <a:rPr lang="en-US" b="1" dirty="0"/>
              <a:t>)</a:t>
            </a:r>
          </a:p>
          <a:p>
            <a:r>
              <a:rPr lang="en-US" dirty="0" err="1"/>
              <a:t>num_nodes</a:t>
            </a:r>
            <a:r>
              <a:rPr lang="en-US" dirty="0"/>
              <a:t>{role="backend"}[5m</a:t>
            </a:r>
            <a:r>
              <a:rPr lang="en-US" dirty="0" smtClean="0"/>
              <a:t>]</a:t>
            </a:r>
          </a:p>
          <a:p>
            <a:r>
              <a:rPr lang="en-US" b="1" dirty="0"/>
              <a:t>Offset Modifier</a:t>
            </a:r>
          </a:p>
          <a:p>
            <a:r>
              <a:rPr lang="en-US" dirty="0" err="1" smtClean="0"/>
              <a:t>num_nodes</a:t>
            </a:r>
            <a:r>
              <a:rPr lang="en-US" dirty="0" smtClean="0"/>
              <a:t>{role</a:t>
            </a:r>
            <a:r>
              <a:rPr lang="en-US" dirty="0"/>
              <a:t>="backend"}[5m} offset 1w</a:t>
            </a:r>
          </a:p>
        </p:txBody>
      </p:sp>
    </p:spTree>
    <p:extLst>
      <p:ext uri="{BB962C8B-B14F-4D97-AF65-F5344CB8AC3E}">
        <p14:creationId xmlns:p14="http://schemas.microsoft.com/office/powerpoint/2010/main" val="333770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r>
              <a:rPr lang="en-US" dirty="0" smtClean="0"/>
              <a:t>: Binary</a:t>
            </a:r>
            <a:endParaRPr lang="en-US" dirty="0"/>
          </a:p>
        </p:txBody>
      </p:sp>
      <p:sp>
        <p:nvSpPr>
          <p:cNvPr id="3" name="Content Placeholder 2"/>
          <p:cNvSpPr>
            <a:spLocks noGrp="1"/>
          </p:cNvSpPr>
          <p:nvPr>
            <p:ph idx="1"/>
          </p:nvPr>
        </p:nvSpPr>
        <p:spPr/>
        <p:txBody>
          <a:bodyPr/>
          <a:lstStyle/>
          <a:p>
            <a:pPr marL="0" indent="0">
              <a:buNone/>
            </a:pPr>
            <a:r>
              <a:rPr lang="en-US" b="1" dirty="0"/>
              <a:t>Arithmetic: +,-,*,/,%,^</a:t>
            </a:r>
          </a:p>
          <a:p>
            <a:r>
              <a:rPr lang="en-US" dirty="0"/>
              <a:t>- scalar/scalar</a:t>
            </a:r>
          </a:p>
          <a:p>
            <a:r>
              <a:rPr lang="en-US" dirty="0"/>
              <a:t>- vector/scalar</a:t>
            </a:r>
          </a:p>
          <a:p>
            <a:r>
              <a:rPr lang="en-US" dirty="0"/>
              <a:t>- vector/vector</a:t>
            </a:r>
          </a:p>
        </p:txBody>
      </p:sp>
    </p:spTree>
    <p:extLst>
      <p:ext uri="{BB962C8B-B14F-4D97-AF65-F5344CB8AC3E}">
        <p14:creationId xmlns:p14="http://schemas.microsoft.com/office/powerpoint/2010/main" val="1292840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4525963"/>
          </a:xfrm>
        </p:spPr>
        <p:txBody>
          <a:bodyPr>
            <a:normAutofit fontScale="40000" lnSpcReduction="20000"/>
          </a:bodyPr>
          <a:lstStyle/>
          <a:p>
            <a:pPr marL="0" indent="0">
              <a:buNone/>
            </a:pPr>
            <a:r>
              <a:rPr lang="en-US" sz="4600" b="1" dirty="0"/>
              <a:t>Comparison: ==, !=, &gt;,&lt;,&gt;=,&lt;=</a:t>
            </a:r>
          </a:p>
          <a:p>
            <a:endParaRPr lang="en-US" dirty="0"/>
          </a:p>
          <a:p>
            <a:r>
              <a:rPr lang="en-US" sz="5100" dirty="0"/>
              <a:t>- filters results unless </a:t>
            </a:r>
            <a:r>
              <a:rPr lang="en-US" sz="5100" dirty="0" err="1"/>
              <a:t>bool</a:t>
            </a:r>
            <a:r>
              <a:rPr lang="en-US" sz="5100" dirty="0"/>
              <a:t> operator provided(coverts 0 or 1)</a:t>
            </a:r>
          </a:p>
          <a:p>
            <a:r>
              <a:rPr lang="en-US" sz="5100" dirty="0"/>
              <a:t>- scalar/scalar requires </a:t>
            </a:r>
            <a:r>
              <a:rPr lang="en-US" sz="5100" dirty="0" err="1"/>
              <a:t>bool</a:t>
            </a:r>
            <a:r>
              <a:rPr lang="en-US" sz="5100" dirty="0"/>
              <a:t> operator</a:t>
            </a:r>
          </a:p>
          <a:p>
            <a:r>
              <a:rPr lang="en-US" sz="5100" dirty="0"/>
              <a:t>- vector/scalar &amp; vector/vector drops elements unless </a:t>
            </a:r>
            <a:r>
              <a:rPr lang="en-US" sz="5100" dirty="0" err="1"/>
              <a:t>bool</a:t>
            </a:r>
            <a:r>
              <a:rPr lang="en-US" sz="5100" dirty="0"/>
              <a:t> operator provided</a:t>
            </a:r>
          </a:p>
          <a:p>
            <a:pPr marL="0" indent="0">
              <a:buNone/>
            </a:pPr>
            <a:r>
              <a:rPr lang="en-US" sz="5100" dirty="0" smtClean="0"/>
              <a:t/>
            </a:r>
            <a:br>
              <a:rPr lang="en-US" sz="5100" dirty="0" smtClean="0"/>
            </a:br>
            <a:r>
              <a:rPr lang="en-US" sz="5800" b="1" dirty="0" smtClean="0"/>
              <a:t>Logical/Set </a:t>
            </a:r>
            <a:r>
              <a:rPr lang="en-US" sz="5800" b="1" dirty="0"/>
              <a:t>Binary: only defined between Instant Vectors</a:t>
            </a:r>
          </a:p>
          <a:p>
            <a:endParaRPr lang="en-US" sz="5100" dirty="0"/>
          </a:p>
          <a:p>
            <a:r>
              <a:rPr lang="en-US" sz="5100" dirty="0"/>
              <a:t>- and = intersection between vector1 and vector2</a:t>
            </a:r>
          </a:p>
          <a:p>
            <a:r>
              <a:rPr lang="en-US" sz="5100" dirty="0"/>
              <a:t>- or  = union of vector1 and vector2</a:t>
            </a:r>
          </a:p>
          <a:p>
            <a:r>
              <a:rPr lang="en-US" sz="5100" dirty="0"/>
              <a:t>- unless = elements of vector1 for which no matches in vector2</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75205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Vector Matching	</a:t>
            </a:r>
            <a:endParaRPr lang="en-US" dirty="0"/>
          </a:p>
        </p:txBody>
      </p:sp>
      <p:sp>
        <p:nvSpPr>
          <p:cNvPr id="3" name="Content Placeholder 2"/>
          <p:cNvSpPr>
            <a:spLocks noGrp="1"/>
          </p:cNvSpPr>
          <p:nvPr>
            <p:ph idx="1"/>
          </p:nvPr>
        </p:nvSpPr>
        <p:spPr/>
        <p:txBody>
          <a:bodyPr/>
          <a:lstStyle/>
          <a:p>
            <a:r>
              <a:rPr lang="en-US" dirty="0" smtClean="0"/>
              <a:t>Label Matching </a:t>
            </a:r>
          </a:p>
          <a:p>
            <a:r>
              <a:rPr lang="en-US" dirty="0" smtClean="0"/>
              <a:t>- ignoring keyword</a:t>
            </a:r>
          </a:p>
          <a:p>
            <a:r>
              <a:rPr lang="en-US" dirty="0" smtClean="0"/>
              <a:t>- on keyword</a:t>
            </a:r>
          </a:p>
          <a:p>
            <a:endParaRPr lang="en-US" dirty="0"/>
          </a:p>
        </p:txBody>
      </p:sp>
    </p:spTree>
    <p:extLst>
      <p:ext uri="{BB962C8B-B14F-4D97-AF65-F5344CB8AC3E}">
        <p14:creationId xmlns:p14="http://schemas.microsoft.com/office/powerpoint/2010/main" val="201547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Operators:Aggregation</a:t>
            </a:r>
            <a:endParaRPr lang="en-US" dirty="0"/>
          </a:p>
        </p:txBody>
      </p:sp>
      <p:sp>
        <p:nvSpPr>
          <p:cNvPr id="3" name="Content Placeholder 2"/>
          <p:cNvSpPr>
            <a:spLocks noGrp="1"/>
          </p:cNvSpPr>
          <p:nvPr>
            <p:ph idx="1"/>
          </p:nvPr>
        </p:nvSpPr>
        <p:spPr/>
        <p:txBody>
          <a:bodyPr>
            <a:normAutofit/>
          </a:bodyPr>
          <a:lstStyle/>
          <a:p>
            <a:r>
              <a:rPr lang="en-US" dirty="0" smtClean="0"/>
              <a:t>Aggregate elements of a single Instant Vector resulting in a new vector of fewer elements aggregated values.</a:t>
            </a:r>
          </a:p>
          <a:p>
            <a:pPr marL="400050" lvl="1" indent="0">
              <a:buNone/>
            </a:pPr>
            <a:r>
              <a:rPr lang="en-US" sz="2000" dirty="0" smtClean="0"/>
              <a:t>- </a:t>
            </a:r>
            <a:r>
              <a:rPr lang="en-US" sz="2000" dirty="0" err="1" smtClean="0"/>
              <a:t>sum,avg</a:t>
            </a:r>
            <a:endParaRPr lang="en-US" sz="2000" dirty="0" smtClean="0"/>
          </a:p>
          <a:p>
            <a:pPr marL="400050" lvl="1" indent="0">
              <a:buNone/>
            </a:pPr>
            <a:r>
              <a:rPr lang="en-US" sz="2000" dirty="0" smtClean="0"/>
              <a:t>- </a:t>
            </a:r>
            <a:r>
              <a:rPr lang="en-US" sz="2000" dirty="0" err="1" smtClean="0"/>
              <a:t>min,max</a:t>
            </a:r>
            <a:endParaRPr lang="en-US" sz="2000" dirty="0" smtClean="0"/>
          </a:p>
          <a:p>
            <a:pPr marL="400050" lvl="1" indent="0">
              <a:buNone/>
            </a:pPr>
            <a:r>
              <a:rPr lang="en-US" sz="2000" dirty="0" smtClean="0"/>
              <a:t>- </a:t>
            </a:r>
            <a:r>
              <a:rPr lang="en-US" sz="2000" dirty="0" err="1" smtClean="0"/>
              <a:t>stddev,stdvar</a:t>
            </a:r>
            <a:endParaRPr lang="en-US" sz="2000" dirty="0" smtClean="0"/>
          </a:p>
          <a:p>
            <a:pPr marL="400050" lvl="1" indent="0">
              <a:buNone/>
            </a:pPr>
            <a:r>
              <a:rPr lang="en-US" sz="2000" dirty="0" smtClean="0"/>
              <a:t>- count, </a:t>
            </a:r>
            <a:r>
              <a:rPr lang="en-US" sz="2000" dirty="0" err="1" smtClean="0"/>
              <a:t>count_values</a:t>
            </a:r>
            <a:endParaRPr lang="en-US" sz="2000" dirty="0" smtClean="0"/>
          </a:p>
          <a:p>
            <a:pPr marL="400050" lvl="1" indent="0">
              <a:buNone/>
            </a:pPr>
            <a:r>
              <a:rPr lang="en-US" sz="2000" dirty="0" smtClean="0"/>
              <a:t>- </a:t>
            </a:r>
            <a:r>
              <a:rPr lang="en-US" sz="2000" dirty="0" err="1" smtClean="0"/>
              <a:t>bottomk,topk</a:t>
            </a:r>
            <a:endParaRPr lang="en-US" sz="2000" dirty="0" smtClean="0"/>
          </a:p>
          <a:p>
            <a:pPr marL="400050" lvl="1" indent="0">
              <a:buNone/>
            </a:pPr>
            <a:r>
              <a:rPr lang="en-US" sz="2000" dirty="0" smtClean="0"/>
              <a:t>- </a:t>
            </a:r>
            <a:r>
              <a:rPr lang="en-US" sz="2000" dirty="0" err="1" smtClean="0"/>
              <a:t>quantile</a:t>
            </a:r>
            <a:r>
              <a:rPr lang="en-US" sz="2000" dirty="0" smtClean="0"/>
              <a:t> </a:t>
            </a:r>
          </a:p>
          <a:p>
            <a:endParaRPr lang="en-US" dirty="0"/>
          </a:p>
        </p:txBody>
      </p:sp>
    </p:spTree>
    <p:extLst>
      <p:ext uri="{BB962C8B-B14F-4D97-AF65-F5344CB8AC3E}">
        <p14:creationId xmlns:p14="http://schemas.microsoft.com/office/powerpoint/2010/main" val="3949171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without</a:t>
            </a:r>
            <a:r>
              <a:rPr lang="en-US" dirty="0" smtClean="0"/>
              <a:t> clause remove listed labels from resulting vector.</a:t>
            </a:r>
          </a:p>
          <a:p>
            <a:r>
              <a:rPr lang="en-US" b="1" dirty="0"/>
              <a:t>b</a:t>
            </a:r>
            <a:r>
              <a:rPr lang="en-US" b="1" dirty="0" smtClean="0"/>
              <a:t>y</a:t>
            </a:r>
            <a:r>
              <a:rPr lang="en-US" dirty="0" smtClean="0"/>
              <a:t> clause drops labels not listed from the resulting vector.</a:t>
            </a:r>
          </a:p>
          <a:p>
            <a:endParaRPr lang="en-US" dirty="0" smtClean="0"/>
          </a:p>
          <a:p>
            <a:endParaRPr lang="en-US" dirty="0"/>
          </a:p>
        </p:txBody>
      </p:sp>
    </p:spTree>
    <p:extLst>
      <p:ext uri="{BB962C8B-B14F-4D97-AF65-F5344CB8AC3E}">
        <p14:creationId xmlns:p14="http://schemas.microsoft.com/office/powerpoint/2010/main" val="616341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b="1" dirty="0" smtClean="0"/>
              <a:t>time() </a:t>
            </a:r>
            <a:r>
              <a:rPr lang="en-US" dirty="0" smtClean="0"/>
              <a:t>-  number of seconds since </a:t>
            </a:r>
            <a:r>
              <a:rPr lang="en-US" dirty="0" err="1" smtClean="0"/>
              <a:t>unix</a:t>
            </a:r>
            <a:r>
              <a:rPr lang="en-US" dirty="0" smtClean="0"/>
              <a:t> epoch when the expression is run</a:t>
            </a:r>
          </a:p>
          <a:p>
            <a:r>
              <a:rPr lang="en-US" b="1" dirty="0"/>
              <a:t>v</a:t>
            </a:r>
            <a:r>
              <a:rPr lang="en-US" b="1" dirty="0" smtClean="0"/>
              <a:t>ector(s scalar) </a:t>
            </a:r>
            <a:r>
              <a:rPr lang="en-US" dirty="0" smtClean="0"/>
              <a:t>– returns a vector from a scalar.</a:t>
            </a:r>
          </a:p>
          <a:p>
            <a:r>
              <a:rPr lang="en-US" b="1" dirty="0" smtClean="0"/>
              <a:t>scalar(v vector) </a:t>
            </a:r>
            <a:r>
              <a:rPr lang="en-US" dirty="0" smtClean="0"/>
              <a:t>– returns scalar value of a single sampled vector or </a:t>
            </a:r>
            <a:r>
              <a:rPr lang="en-US" dirty="0" err="1" smtClean="0"/>
              <a:t>NaN</a:t>
            </a:r>
            <a:endParaRPr lang="en-US" dirty="0"/>
          </a:p>
        </p:txBody>
      </p:sp>
    </p:spTree>
    <p:extLst>
      <p:ext uri="{BB962C8B-B14F-4D97-AF65-F5344CB8AC3E}">
        <p14:creationId xmlns:p14="http://schemas.microsoft.com/office/powerpoint/2010/main" val="1531415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lstStyle/>
          <a:p>
            <a:r>
              <a:rPr lang="en-US" b="1" dirty="0"/>
              <a:t>s</a:t>
            </a:r>
            <a:r>
              <a:rPr lang="en-US" b="1" dirty="0" smtClean="0"/>
              <a:t>ort()</a:t>
            </a:r>
            <a:r>
              <a:rPr lang="en-US" dirty="0" smtClean="0"/>
              <a:t> - These </a:t>
            </a:r>
            <a:r>
              <a:rPr lang="en-US" dirty="0"/>
              <a:t>ones sort by value, ascending or </a:t>
            </a:r>
            <a:r>
              <a:rPr lang="en-US" dirty="0" smtClean="0"/>
              <a:t>descending.</a:t>
            </a:r>
          </a:p>
          <a:p>
            <a:endParaRPr lang="en-US" dirty="0" smtClean="0"/>
          </a:p>
        </p:txBody>
      </p:sp>
    </p:spTree>
    <p:extLst>
      <p:ext uri="{BB962C8B-B14F-4D97-AF65-F5344CB8AC3E}">
        <p14:creationId xmlns:p14="http://schemas.microsoft.com/office/powerpoint/2010/main" val="2636366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Prometheus metric types</a:t>
            </a:r>
            <a:endParaRPr lang="en-US" dirty="0"/>
          </a:p>
        </p:txBody>
      </p:sp>
      <p:sp>
        <p:nvSpPr>
          <p:cNvPr id="3" name="Content Placeholder 2"/>
          <p:cNvSpPr>
            <a:spLocks noGrp="1"/>
          </p:cNvSpPr>
          <p:nvPr>
            <p:ph idx="1"/>
          </p:nvPr>
        </p:nvSpPr>
        <p:spPr/>
        <p:txBody>
          <a:bodyPr/>
          <a:lstStyle/>
          <a:p>
            <a:r>
              <a:rPr lang="en-US" dirty="0"/>
              <a:t>The four Prometheus metric types</a:t>
            </a:r>
          </a:p>
          <a:p>
            <a:r>
              <a:rPr lang="en-US" b="1" dirty="0"/>
              <a:t>Counters </a:t>
            </a:r>
            <a:endParaRPr lang="en-US" dirty="0"/>
          </a:p>
          <a:p>
            <a:r>
              <a:rPr lang="en-US" b="1" dirty="0" smtClean="0"/>
              <a:t>Gauges</a:t>
            </a:r>
            <a:r>
              <a:rPr lang="en-US" dirty="0"/>
              <a:t> </a:t>
            </a:r>
            <a:endParaRPr lang="en-US" dirty="0" smtClean="0"/>
          </a:p>
          <a:p>
            <a:r>
              <a:rPr lang="en-US" b="1" dirty="0" smtClean="0"/>
              <a:t>Histograms</a:t>
            </a:r>
            <a:r>
              <a:rPr lang="en-US" b="1" dirty="0"/>
              <a:t> </a:t>
            </a:r>
            <a:endParaRPr lang="en-US" b="1" dirty="0" smtClean="0"/>
          </a:p>
          <a:p>
            <a:r>
              <a:rPr lang="en-US" b="1" dirty="0"/>
              <a:t>Summaries</a:t>
            </a:r>
            <a:endParaRPr lang="en-US" dirty="0"/>
          </a:p>
        </p:txBody>
      </p:sp>
    </p:spTree>
    <p:extLst>
      <p:ext uri="{BB962C8B-B14F-4D97-AF65-F5344CB8AC3E}">
        <p14:creationId xmlns:p14="http://schemas.microsoft.com/office/powerpoint/2010/main" val="2233322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counters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Counters are a fundamental way for tracking how often an event occurs within an application or service</a:t>
            </a:r>
            <a:r>
              <a:rPr lang="en-US" dirty="0" smtClean="0"/>
              <a:t>.</a:t>
            </a:r>
          </a:p>
          <a:p>
            <a:r>
              <a:rPr lang="en-US" dirty="0"/>
              <a:t>They are used to track and measure Prometheus metrics with continually increasing values (i.e. monotonically increasing values) which get exposed as time series. </a:t>
            </a:r>
            <a:endParaRPr lang="en-US" dirty="0" smtClean="0"/>
          </a:p>
          <a:p>
            <a:r>
              <a:rPr lang="en-US" dirty="0" smtClean="0"/>
              <a:t>An </a:t>
            </a:r>
            <a:r>
              <a:rPr lang="en-US" dirty="0"/>
              <a:t>example of a counter metric is </a:t>
            </a:r>
            <a:r>
              <a:rPr lang="en-US" b="1" dirty="0" err="1"/>
              <a:t>http_requests_total</a:t>
            </a:r>
            <a:r>
              <a:rPr lang="en-US" dirty="0"/>
              <a:t>, which reports the running total of HTTP requests to an endpoint on an application or service</a:t>
            </a:r>
            <a:r>
              <a:rPr lang="en-US" dirty="0" smtClean="0"/>
              <a:t>.</a:t>
            </a:r>
          </a:p>
          <a:p>
            <a:r>
              <a:rPr lang="en-US" dirty="0" smtClean="0"/>
              <a:t>The</a:t>
            </a:r>
            <a:r>
              <a:rPr lang="en-US" dirty="0"/>
              <a:t> </a:t>
            </a:r>
            <a:r>
              <a:rPr lang="en-US" b="1" dirty="0"/>
              <a:t>rate()</a:t>
            </a:r>
            <a:r>
              <a:rPr lang="en-US" dirty="0"/>
              <a:t> function is applied to counters at query time in order to measure or calculate how many requests happen at a given time per second.  </a:t>
            </a:r>
            <a:endParaRPr lang="en-US" dirty="0"/>
          </a:p>
        </p:txBody>
      </p:sp>
    </p:spTree>
    <p:extLst>
      <p:ext uri="{BB962C8B-B14F-4D97-AF65-F5344CB8AC3E}">
        <p14:creationId xmlns:p14="http://schemas.microsoft.com/office/powerpoint/2010/main" val="358737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t>
            </a:r>
            <a:endParaRPr lang="en-US" dirty="0"/>
          </a:p>
        </p:txBody>
      </p:sp>
      <p:sp>
        <p:nvSpPr>
          <p:cNvPr id="3" name="Content Placeholder 2"/>
          <p:cNvSpPr>
            <a:spLocks noGrp="1"/>
          </p:cNvSpPr>
          <p:nvPr>
            <p:ph idx="1"/>
          </p:nvPr>
        </p:nvSpPr>
        <p:spPr/>
        <p:txBody>
          <a:bodyPr/>
          <a:lstStyle/>
          <a:p>
            <a:r>
              <a:rPr lang="en-US" i="1" dirty="0" smtClean="0"/>
              <a:t>Alerting</a:t>
            </a:r>
          </a:p>
          <a:p>
            <a:r>
              <a:rPr lang="en-US" i="1" dirty="0" smtClean="0"/>
              <a:t>Debugging</a:t>
            </a:r>
          </a:p>
          <a:p>
            <a:r>
              <a:rPr lang="en-US" i="1" dirty="0"/>
              <a:t>Trending</a:t>
            </a:r>
            <a:endParaRPr lang="en-US" dirty="0"/>
          </a:p>
        </p:txBody>
      </p:sp>
    </p:spTree>
    <p:extLst>
      <p:ext uri="{BB962C8B-B14F-4D97-AF65-F5344CB8AC3E}">
        <p14:creationId xmlns:p14="http://schemas.microsoft.com/office/powerpoint/2010/main" val="828267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counters</a:t>
            </a:r>
            <a:endParaRPr lang="en-US" b="1" dirty="0"/>
          </a:p>
        </p:txBody>
      </p:sp>
      <p:sp>
        <p:nvSpPr>
          <p:cNvPr id="3" name="Content Placeholder 2"/>
          <p:cNvSpPr>
            <a:spLocks noGrp="1"/>
          </p:cNvSpPr>
          <p:nvPr>
            <p:ph idx="1"/>
          </p:nvPr>
        </p:nvSpPr>
        <p:spPr>
          <a:xfrm>
            <a:off x="457200" y="1600201"/>
            <a:ext cx="8229600" cy="2133600"/>
          </a:xfrm>
        </p:spPr>
        <p:txBody>
          <a:bodyPr/>
          <a:lstStyle/>
          <a:p>
            <a:r>
              <a:rPr lang="en-US" dirty="0"/>
              <a:t>Counters are running or cumulative counts with metric client libraries that keep an ever increasing total sum of the number of events for the lifetime of the application. </a:t>
            </a:r>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204" y="3874258"/>
            <a:ext cx="5715000" cy="200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1618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Gauges</a:t>
            </a:r>
            <a:endParaRPr lang="en-US" dirty="0"/>
          </a:p>
        </p:txBody>
      </p:sp>
      <p:sp>
        <p:nvSpPr>
          <p:cNvPr id="3" name="Content Placeholder 2"/>
          <p:cNvSpPr>
            <a:spLocks noGrp="1"/>
          </p:cNvSpPr>
          <p:nvPr>
            <p:ph idx="1"/>
          </p:nvPr>
        </p:nvSpPr>
        <p:spPr/>
        <p:txBody>
          <a:bodyPr/>
          <a:lstStyle/>
          <a:p>
            <a:r>
              <a:rPr lang="en-US" dirty="0"/>
              <a:t>Gauges are used to periodically take measurements or snapshots of a metric at a single point in time. </a:t>
            </a:r>
            <a:endParaRPr lang="en-US" dirty="0" smtClean="0"/>
          </a:p>
          <a:p>
            <a:r>
              <a:rPr lang="en-US" dirty="0" smtClean="0"/>
              <a:t>A </a:t>
            </a:r>
            <a:r>
              <a:rPr lang="en-US" dirty="0"/>
              <a:t>gauge is similar to a counter, however, their value can arbitrarily increase or decrease over time (e.g. CPU utilization and temperature). </a:t>
            </a:r>
            <a:endParaRPr lang="en-US" dirty="0"/>
          </a:p>
        </p:txBody>
      </p:sp>
    </p:spTree>
    <p:extLst>
      <p:ext uri="{BB962C8B-B14F-4D97-AF65-F5344CB8AC3E}">
        <p14:creationId xmlns:p14="http://schemas.microsoft.com/office/powerpoint/2010/main" val="1485584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29600" cy="1143000"/>
          </a:xfrm>
        </p:spPr>
        <p:txBody>
          <a:bodyPr/>
          <a:lstStyle/>
          <a:p>
            <a:r>
              <a:rPr lang="en-US" b="1" dirty="0" smtClean="0"/>
              <a:t>Gauge</a:t>
            </a:r>
            <a:endParaRPr lang="en-US" b="1" dirty="0"/>
          </a:p>
        </p:txBody>
      </p:sp>
      <p:sp>
        <p:nvSpPr>
          <p:cNvPr id="3" name="Content Placeholder 2"/>
          <p:cNvSpPr>
            <a:spLocks noGrp="1"/>
          </p:cNvSpPr>
          <p:nvPr>
            <p:ph idx="1"/>
          </p:nvPr>
        </p:nvSpPr>
        <p:spPr>
          <a:xfrm>
            <a:off x="457199" y="917574"/>
            <a:ext cx="8229600" cy="4525963"/>
          </a:xfrm>
        </p:spPr>
        <p:txBody>
          <a:bodyPr/>
          <a:lstStyle/>
          <a:p>
            <a:r>
              <a:rPr lang="en-US" dirty="0"/>
              <a:t>Gauges are useful for when you want to query a metric that can go up or </a:t>
            </a:r>
            <a:r>
              <a:rPr lang="en-US" dirty="0" smtClean="0"/>
              <a:t>down.</a:t>
            </a:r>
          </a:p>
          <a:p>
            <a:pPr fontAlgn="base"/>
            <a:r>
              <a:rPr lang="en-US" dirty="0"/>
              <a:t>The below graph shows an example of a gauge metric measuring CPU utilization as a percent over time</a:t>
            </a:r>
            <a:r>
              <a:rPr lang="en-US" dirty="0" smtClean="0"/>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46" y="3886200"/>
            <a:ext cx="79152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1228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Histograms</a:t>
            </a:r>
            <a:endParaRPr lang="en-US" sz="3600" dirty="0"/>
          </a:p>
        </p:txBody>
      </p:sp>
      <p:sp>
        <p:nvSpPr>
          <p:cNvPr id="3" name="Content Placeholder 2"/>
          <p:cNvSpPr>
            <a:spLocks noGrp="1"/>
          </p:cNvSpPr>
          <p:nvPr>
            <p:ph idx="1"/>
          </p:nvPr>
        </p:nvSpPr>
        <p:spPr/>
        <p:txBody>
          <a:bodyPr>
            <a:normAutofit fontScale="55000" lnSpcReduction="20000"/>
          </a:bodyPr>
          <a:lstStyle/>
          <a:p>
            <a:pPr>
              <a:lnSpc>
                <a:spcPct val="170000"/>
              </a:lnSpc>
            </a:pPr>
            <a:r>
              <a:rPr lang="en-US" dirty="0"/>
              <a:t>Histograms sample observations by their frequency or count, placing the observed values in pre-defined buckets. </a:t>
            </a:r>
            <a:endParaRPr lang="en-US" dirty="0" smtClean="0"/>
          </a:p>
          <a:p>
            <a:pPr>
              <a:lnSpc>
                <a:spcPct val="170000"/>
              </a:lnSpc>
            </a:pPr>
            <a:r>
              <a:rPr lang="en-US" dirty="0"/>
              <a:t>If you don’t specify buckets, the Prometheus client library will use a set of default buckets (e.g. for the Go client library, it uses .005, .01, .025, .05, .1, .25, .5, 1, 2.5, 5, 10). </a:t>
            </a:r>
            <a:endParaRPr lang="en-US" dirty="0" smtClean="0"/>
          </a:p>
          <a:p>
            <a:pPr>
              <a:lnSpc>
                <a:spcPct val="170000"/>
              </a:lnSpc>
            </a:pPr>
            <a:r>
              <a:rPr lang="en-US" dirty="0" smtClean="0"/>
              <a:t>These </a:t>
            </a:r>
            <a:r>
              <a:rPr lang="en-US" dirty="0"/>
              <a:t>buckets are used to track the distribution of an attribute over a number of events (i.e. event latency). </a:t>
            </a:r>
            <a:endParaRPr lang="en-US" dirty="0" smtClean="0"/>
          </a:p>
          <a:p>
            <a:pPr>
              <a:lnSpc>
                <a:spcPct val="170000"/>
              </a:lnSpc>
            </a:pPr>
            <a:r>
              <a:rPr lang="en-US" dirty="0" smtClean="0"/>
              <a:t>Note</a:t>
            </a:r>
            <a:r>
              <a:rPr lang="en-US" dirty="0"/>
              <a:t>: the default buckets can be overridden if more or different values are needed, but it’s important to note the potential increase in costs and/or cardinality when doing so as each bucket has a corresponding unique time series. </a:t>
            </a:r>
            <a:endParaRPr lang="en-US" dirty="0"/>
          </a:p>
        </p:txBody>
      </p:sp>
    </p:spTree>
    <p:extLst>
      <p:ext uri="{BB962C8B-B14F-4D97-AF65-F5344CB8AC3E}">
        <p14:creationId xmlns:p14="http://schemas.microsoft.com/office/powerpoint/2010/main" val="2597502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8229600" cy="4525963"/>
          </a:xfrm>
        </p:spPr>
        <p:txBody>
          <a:bodyPr/>
          <a:lstStyle/>
          <a:p>
            <a:r>
              <a:rPr lang="en-US" dirty="0"/>
              <a:t>The below graph is measuring the event count at various latencies (</a:t>
            </a:r>
            <a:r>
              <a:rPr lang="en-US" dirty="0"/>
              <a:t>le</a:t>
            </a:r>
            <a:r>
              <a:rPr lang="en-US" dirty="0"/>
              <a:t> as 0.002, 0.004, and 0.008 seconds) over the time of a histogram</a:t>
            </a:r>
            <a:r>
              <a:rPr lang="en-US" dirty="0" smtClean="0"/>
              <a:t>.</a:t>
            </a:r>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2133600"/>
            <a:ext cx="90106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111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Summaries</a:t>
            </a:r>
            <a:endParaRPr lang="en-US" dirty="0"/>
          </a:p>
        </p:txBody>
      </p:sp>
      <p:sp>
        <p:nvSpPr>
          <p:cNvPr id="3" name="Content Placeholder 2"/>
          <p:cNvSpPr>
            <a:spLocks noGrp="1"/>
          </p:cNvSpPr>
          <p:nvPr>
            <p:ph idx="1"/>
          </p:nvPr>
        </p:nvSpPr>
        <p:spPr/>
        <p:txBody>
          <a:bodyPr/>
          <a:lstStyle/>
          <a:p>
            <a:r>
              <a:rPr lang="en-US" dirty="0"/>
              <a:t>Summaries are similar to histograms in that they also track distributions of an attribute over a number of events, but they are different in that they expose </a:t>
            </a:r>
            <a:r>
              <a:rPr lang="en-US" dirty="0" err="1"/>
              <a:t>quantile</a:t>
            </a:r>
            <a:r>
              <a:rPr lang="en-US" dirty="0"/>
              <a:t> values directly (i.e. on the client side at collection time vs. on the Prometheus monitoring service at query time). </a:t>
            </a:r>
            <a:endParaRPr lang="en-US" dirty="0"/>
          </a:p>
        </p:txBody>
      </p:sp>
    </p:spTree>
    <p:extLst>
      <p:ext uri="{BB962C8B-B14F-4D97-AF65-F5344CB8AC3E}">
        <p14:creationId xmlns:p14="http://schemas.microsoft.com/office/powerpoint/2010/main" val="3856663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Summaries</a:t>
            </a:r>
            <a:endParaRPr lang="en-US" dirty="0"/>
          </a:p>
        </p:txBody>
      </p:sp>
      <p:sp>
        <p:nvSpPr>
          <p:cNvPr id="3" name="Content Placeholder 2"/>
          <p:cNvSpPr>
            <a:spLocks noGrp="1"/>
          </p:cNvSpPr>
          <p:nvPr>
            <p:ph idx="1"/>
          </p:nvPr>
        </p:nvSpPr>
        <p:spPr/>
        <p:txBody>
          <a:bodyPr/>
          <a:lstStyle/>
          <a:p>
            <a:r>
              <a:rPr lang="en-US" dirty="0"/>
              <a:t>They are most commonly used for monitoring latencies (e.g. P50, P90, P99), and are best for use cases where an accurate latency value or sample is desired without configuration of histogram buckets.</a:t>
            </a:r>
            <a:endParaRPr lang="en-US" dirty="0"/>
          </a:p>
        </p:txBody>
      </p:sp>
    </p:spTree>
    <p:extLst>
      <p:ext uri="{BB962C8B-B14F-4D97-AF65-F5344CB8AC3E}">
        <p14:creationId xmlns:p14="http://schemas.microsoft.com/office/powerpoint/2010/main" val="1549728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general, summaries are not recommended for use cases where a histogram can be used instead. This is because </a:t>
            </a:r>
            <a:r>
              <a:rPr lang="en-US" dirty="0" err="1"/>
              <a:t>quantiles</a:t>
            </a:r>
            <a:r>
              <a:rPr lang="en-US" dirty="0"/>
              <a:t> cannot be aggregated, and it can be difficult to deduce what timeframe the </a:t>
            </a:r>
            <a:r>
              <a:rPr lang="en-US" dirty="0" err="1"/>
              <a:t>quantiles</a:t>
            </a:r>
            <a:r>
              <a:rPr lang="en-US" dirty="0"/>
              <a:t> cover. Note: this is defined by each client library independently (e.g. Prometheus Go client library uses 10 minutes by default).</a:t>
            </a:r>
            <a:endParaRPr lang="en-US" dirty="0"/>
          </a:p>
        </p:txBody>
      </p:sp>
    </p:spTree>
    <p:extLst>
      <p:ext uri="{BB962C8B-B14F-4D97-AF65-F5344CB8AC3E}">
        <p14:creationId xmlns:p14="http://schemas.microsoft.com/office/powerpoint/2010/main" val="1304891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Summaries</a:t>
            </a:r>
            <a:endParaRPr lang="en-US" dirty="0"/>
          </a:p>
        </p:txBody>
      </p:sp>
      <p:pic>
        <p:nvPicPr>
          <p:cNvPr id="5122" name="Picture 2" descr="https://chronosphere.io/wp-content/uploads/2021/07/Screen-Shot-2021-07-01-at-1.29.38-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37848"/>
            <a:ext cx="8508181"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1371600"/>
            <a:ext cx="8382000" cy="1938992"/>
          </a:xfrm>
          <a:prstGeom prst="rect">
            <a:avLst/>
          </a:prstGeom>
        </p:spPr>
        <p:txBody>
          <a:bodyPr wrap="square">
            <a:spAutoFit/>
          </a:bodyPr>
          <a:lstStyle/>
          <a:p>
            <a:pPr fontAlgn="base"/>
            <a:r>
              <a:rPr lang="en-US" sz="2400" dirty="0" smtClean="0"/>
              <a:t>In </a:t>
            </a:r>
            <a:r>
              <a:rPr lang="en-US" sz="2400" dirty="0"/>
              <a:t>the below graph, event latency is measured by estimating pre-defined </a:t>
            </a:r>
            <a:r>
              <a:rPr lang="en-US" sz="2400" dirty="0" err="1"/>
              <a:t>quantiles</a:t>
            </a:r>
            <a:r>
              <a:rPr lang="en-US" sz="2400" dirty="0"/>
              <a:t> (P50, P75, P99) from a set of client side observations.</a:t>
            </a:r>
          </a:p>
          <a:p>
            <a:r>
              <a:rPr lang="en-US" sz="2400" dirty="0"/>
              <a:t/>
            </a:r>
            <a:br>
              <a:rPr lang="en-US" sz="2400" dirty="0"/>
            </a:br>
            <a:endParaRPr lang="en-US" sz="2400" dirty="0"/>
          </a:p>
        </p:txBody>
      </p:sp>
    </p:spTree>
    <p:extLst>
      <p:ext uri="{BB962C8B-B14F-4D97-AF65-F5344CB8AC3E}">
        <p14:creationId xmlns:p14="http://schemas.microsoft.com/office/powerpoint/2010/main" val="233440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Libs</a:t>
            </a:r>
            <a:endParaRPr lang="en-US" dirty="0"/>
          </a:p>
        </p:txBody>
      </p:sp>
      <p:sp>
        <p:nvSpPr>
          <p:cNvPr id="3" name="Content Placeholder 2"/>
          <p:cNvSpPr>
            <a:spLocks noGrp="1"/>
          </p:cNvSpPr>
          <p:nvPr>
            <p:ph idx="1"/>
          </p:nvPr>
        </p:nvSpPr>
        <p:spPr/>
        <p:txBody>
          <a:bodyPr/>
          <a:lstStyle/>
          <a:p>
            <a:pPr fontAlgn="base"/>
            <a:r>
              <a:rPr lang="en-US" dirty="0"/>
              <a:t>Java client for counters</a:t>
            </a:r>
          </a:p>
          <a:p>
            <a:r>
              <a:rPr lang="en-US" dirty="0"/>
              <a:t>a </a:t>
            </a:r>
            <a:r>
              <a:rPr lang="en-US" dirty="0" err="1"/>
              <a:t>Counter.build</a:t>
            </a:r>
            <a:r>
              <a:rPr lang="en-US" dirty="0"/>
              <a:t>() builder method</a:t>
            </a:r>
          </a:p>
          <a:p>
            <a:r>
              <a:rPr lang="en-US" dirty="0"/>
              <a:t>public void </a:t>
            </a:r>
            <a:r>
              <a:rPr lang="en-US" dirty="0" err="1"/>
              <a:t>inc</a:t>
            </a:r>
            <a:r>
              <a:rPr lang="en-US" dirty="0"/>
              <a:t>() to increment the counter by 1</a:t>
            </a:r>
          </a:p>
          <a:p>
            <a:r>
              <a:rPr lang="en-US" dirty="0"/>
              <a:t>public void </a:t>
            </a:r>
            <a:r>
              <a:rPr lang="en-US" dirty="0" err="1"/>
              <a:t>inc</a:t>
            </a:r>
            <a:r>
              <a:rPr lang="en-US" dirty="0"/>
              <a:t>(double </a:t>
            </a:r>
            <a:r>
              <a:rPr lang="en-US" dirty="0" err="1"/>
              <a:t>amt</a:t>
            </a:r>
            <a:r>
              <a:rPr lang="en-US" dirty="0"/>
              <a:t>) to increment the counter by whatever double value you specify</a:t>
            </a:r>
          </a:p>
          <a:p>
            <a:pPr marL="0" indent="0">
              <a:buNone/>
            </a:pPr>
            <a:r>
              <a:rPr lang="en-US" dirty="0"/>
              <a:t/>
            </a:r>
            <a:br>
              <a:rPr lang="en-US" dirty="0"/>
            </a:br>
            <a:endParaRPr lang="en-US" dirty="0"/>
          </a:p>
        </p:txBody>
      </p:sp>
    </p:spTree>
    <p:extLst>
      <p:ext uri="{BB962C8B-B14F-4D97-AF65-F5344CB8AC3E}">
        <p14:creationId xmlns:p14="http://schemas.microsoft.com/office/powerpoint/2010/main" val="7134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Monitoring</a:t>
            </a:r>
          </a:p>
        </p:txBody>
      </p:sp>
      <p:sp>
        <p:nvSpPr>
          <p:cNvPr id="3" name="Content Placeholder 2"/>
          <p:cNvSpPr>
            <a:spLocks noGrp="1"/>
          </p:cNvSpPr>
          <p:nvPr>
            <p:ph idx="1"/>
          </p:nvPr>
        </p:nvSpPr>
        <p:spPr/>
        <p:txBody>
          <a:bodyPr>
            <a:normAutofit fontScale="92500" lnSpcReduction="20000"/>
          </a:bodyPr>
          <a:lstStyle/>
          <a:p>
            <a:r>
              <a:rPr lang="en-US" dirty="0"/>
              <a:t>Receiving a HTTP request</a:t>
            </a:r>
          </a:p>
          <a:p>
            <a:r>
              <a:rPr lang="en-US" dirty="0" smtClean="0"/>
              <a:t>Sending </a:t>
            </a:r>
            <a:r>
              <a:rPr lang="en-US" dirty="0"/>
              <a:t>a HTTP 400 response</a:t>
            </a:r>
          </a:p>
          <a:p>
            <a:r>
              <a:rPr lang="en-US" dirty="0" smtClean="0"/>
              <a:t>Entering </a:t>
            </a:r>
            <a:r>
              <a:rPr lang="en-US" dirty="0"/>
              <a:t>a function</a:t>
            </a:r>
          </a:p>
          <a:p>
            <a:r>
              <a:rPr lang="en-US" dirty="0" smtClean="0"/>
              <a:t>Reaching </a:t>
            </a:r>
            <a:r>
              <a:rPr lang="en-US" dirty="0"/>
              <a:t>the else of an if statement</a:t>
            </a:r>
          </a:p>
          <a:p>
            <a:r>
              <a:rPr lang="en-US" dirty="0" smtClean="0"/>
              <a:t>Leaving </a:t>
            </a:r>
            <a:r>
              <a:rPr lang="en-US" dirty="0"/>
              <a:t>a function</a:t>
            </a:r>
          </a:p>
          <a:p>
            <a:r>
              <a:rPr lang="en-US" dirty="0" smtClean="0"/>
              <a:t>A </a:t>
            </a:r>
            <a:r>
              <a:rPr lang="en-US" dirty="0"/>
              <a:t>user logging in</a:t>
            </a:r>
          </a:p>
          <a:p>
            <a:r>
              <a:rPr lang="en-US" dirty="0" smtClean="0"/>
              <a:t>Writing </a:t>
            </a:r>
            <a:r>
              <a:rPr lang="en-US" dirty="0"/>
              <a:t>data to disk</a:t>
            </a:r>
          </a:p>
          <a:p>
            <a:r>
              <a:rPr lang="en-US" dirty="0" smtClean="0"/>
              <a:t>Reading </a:t>
            </a:r>
            <a:r>
              <a:rPr lang="en-US" dirty="0"/>
              <a:t>data from the network</a:t>
            </a:r>
          </a:p>
          <a:p>
            <a:r>
              <a:rPr lang="en-US" dirty="0" smtClean="0"/>
              <a:t>Requesting </a:t>
            </a:r>
            <a:r>
              <a:rPr lang="en-US" dirty="0"/>
              <a:t>more memory from the kernel</a:t>
            </a:r>
          </a:p>
        </p:txBody>
      </p:sp>
    </p:spTree>
    <p:extLst>
      <p:ext uri="{BB962C8B-B14F-4D97-AF65-F5344CB8AC3E}">
        <p14:creationId xmlns:p14="http://schemas.microsoft.com/office/powerpoint/2010/main" val="3580525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533400"/>
          </a:xfrm>
        </p:spPr>
        <p:txBody>
          <a:bodyPr>
            <a:noAutofit/>
          </a:bodyPr>
          <a:lstStyle/>
          <a:p>
            <a:pPr fontAlgn="base"/>
            <a:r>
              <a:rPr lang="en-US" sz="3200" dirty="0" smtClean="0"/>
              <a:t/>
            </a:r>
            <a:br>
              <a:rPr lang="en-US" sz="3200" dirty="0" smtClean="0"/>
            </a:br>
            <a:r>
              <a:rPr lang="en-US" sz="3200" dirty="0"/>
              <a:t/>
            </a:r>
            <a:br>
              <a:rPr lang="en-US" sz="3200" dirty="0"/>
            </a:br>
            <a:r>
              <a:rPr lang="en-US" sz="3200" dirty="0" smtClean="0"/>
              <a:t>Counter </a:t>
            </a:r>
            <a:r>
              <a:rPr lang="en-US" sz="3200" dirty="0"/>
              <a:t>code example</a:t>
            </a:r>
            <a:br>
              <a:rPr lang="en-US" sz="3200" dirty="0"/>
            </a:br>
            <a:r>
              <a:rPr lang="en-US" sz="3200" dirty="0"/>
              <a:t/>
            </a:r>
            <a:br>
              <a:rPr lang="en-US" sz="3200" dirty="0"/>
            </a:br>
            <a:endParaRPr lang="en-US" sz="3200" dirty="0"/>
          </a:p>
        </p:txBody>
      </p:sp>
      <p:sp>
        <p:nvSpPr>
          <p:cNvPr id="5" name="Content Placeholder 4"/>
          <p:cNvSpPr>
            <a:spLocks noGrp="1"/>
          </p:cNvSpPr>
          <p:nvPr>
            <p:ph idx="1"/>
          </p:nvPr>
        </p:nvSpPr>
        <p:spPr>
          <a:xfrm>
            <a:off x="533400" y="1066800"/>
            <a:ext cx="8229600" cy="4525963"/>
          </a:xfrm>
        </p:spPr>
        <p:txBody>
          <a:bodyPr>
            <a:noAutofit/>
          </a:bodyPr>
          <a:lstStyle/>
          <a:p>
            <a:pPr marL="0" indent="0">
              <a:buNone/>
            </a:pPr>
            <a:r>
              <a:rPr lang="en-US" sz="1200" dirty="0"/>
              <a:t>package </a:t>
            </a:r>
            <a:r>
              <a:rPr lang="en-US" sz="1200" dirty="0" err="1"/>
              <a:t>com.tom.controller</a:t>
            </a:r>
            <a:r>
              <a:rPr lang="en-US" sz="1200" dirty="0"/>
              <a:t>;</a:t>
            </a:r>
          </a:p>
          <a:p>
            <a:pPr marL="0" indent="0">
              <a:buNone/>
            </a:pPr>
            <a:endParaRPr lang="en-US" sz="1200" dirty="0"/>
          </a:p>
          <a:p>
            <a:pPr marL="0" indent="0">
              <a:buNone/>
            </a:pPr>
            <a:r>
              <a:rPr lang="en-US" sz="1200" dirty="0"/>
              <a:t>import </a:t>
            </a:r>
            <a:r>
              <a:rPr lang="en-US" sz="1200" dirty="0" err="1"/>
              <a:t>io.prometheus.client.CollectorRegistry</a:t>
            </a:r>
            <a:r>
              <a:rPr lang="en-US" sz="1200" dirty="0"/>
              <a:t>;</a:t>
            </a:r>
          </a:p>
          <a:p>
            <a:pPr marL="0" indent="0">
              <a:buNone/>
            </a:pPr>
            <a:r>
              <a:rPr lang="en-US" sz="1200" dirty="0"/>
              <a:t>import </a:t>
            </a:r>
            <a:r>
              <a:rPr lang="en-US" sz="1200" dirty="0" err="1"/>
              <a:t>io.prometheus.client.Counter</a:t>
            </a:r>
            <a:r>
              <a:rPr lang="en-US" sz="1200" dirty="0"/>
              <a:t>;</a:t>
            </a:r>
          </a:p>
          <a:p>
            <a:pPr marL="0" indent="0">
              <a:buNone/>
            </a:pPr>
            <a:r>
              <a:rPr lang="en-US" sz="1200" dirty="0"/>
              <a:t>import </a:t>
            </a:r>
            <a:r>
              <a:rPr lang="en-US" sz="1200" dirty="0" err="1"/>
              <a:t>org.springframework.web.bind.annotation.GetMapping</a:t>
            </a:r>
            <a:r>
              <a:rPr lang="en-US" sz="1200" dirty="0"/>
              <a:t>;</a:t>
            </a:r>
          </a:p>
          <a:p>
            <a:pPr marL="0" indent="0">
              <a:buNone/>
            </a:pPr>
            <a:r>
              <a:rPr lang="en-US" sz="1200" dirty="0"/>
              <a:t>import </a:t>
            </a:r>
            <a:r>
              <a:rPr lang="en-US" sz="1200" dirty="0" err="1"/>
              <a:t>org.springframework.web.bind.annotation.RestController</a:t>
            </a:r>
            <a:r>
              <a:rPr lang="en-US" sz="1200" dirty="0"/>
              <a:t>;</a:t>
            </a:r>
          </a:p>
          <a:p>
            <a:pPr marL="0" indent="0">
              <a:buNone/>
            </a:pPr>
            <a:endParaRPr lang="en-US" sz="1200" dirty="0"/>
          </a:p>
          <a:p>
            <a:pPr marL="0" indent="0">
              <a:buNone/>
            </a:pPr>
            <a:r>
              <a:rPr lang="en-US" sz="1200" dirty="0"/>
              <a:t>@</a:t>
            </a:r>
            <a:r>
              <a:rPr lang="en-US" sz="1200" dirty="0" err="1"/>
              <a:t>RestController</a:t>
            </a:r>
            <a:endParaRPr lang="en-US" sz="1200" dirty="0"/>
          </a:p>
          <a:p>
            <a:pPr marL="0" indent="0">
              <a:buNone/>
            </a:pPr>
            <a:r>
              <a:rPr lang="en-US" sz="1200" dirty="0"/>
              <a:t>public class </a:t>
            </a:r>
            <a:r>
              <a:rPr lang="en-US" sz="1200" dirty="0" err="1"/>
              <a:t>CounterController</a:t>
            </a:r>
            <a:r>
              <a:rPr lang="en-US" sz="1200" dirty="0"/>
              <a:t> {</a:t>
            </a:r>
          </a:p>
          <a:p>
            <a:pPr marL="0" indent="0">
              <a:buNone/>
            </a:pPr>
            <a:r>
              <a:rPr lang="en-US" sz="1200" dirty="0"/>
              <a:t>    private final Counter </a:t>
            </a:r>
            <a:r>
              <a:rPr lang="en-US" sz="1200" dirty="0" err="1"/>
              <a:t>requestCount</a:t>
            </a:r>
            <a:r>
              <a:rPr lang="en-US" sz="1200" dirty="0"/>
              <a:t>;</a:t>
            </a:r>
          </a:p>
          <a:p>
            <a:pPr marL="0" indent="0">
              <a:buNone/>
            </a:pPr>
            <a:endParaRPr lang="en-US" sz="1200" dirty="0"/>
          </a:p>
          <a:p>
            <a:pPr marL="0" indent="0">
              <a:buNone/>
            </a:pPr>
            <a:r>
              <a:rPr lang="en-US" sz="1200" dirty="0"/>
              <a:t>    public </a:t>
            </a:r>
            <a:r>
              <a:rPr lang="en-US" sz="1200" dirty="0" err="1"/>
              <a:t>CounterController</a:t>
            </a:r>
            <a:r>
              <a:rPr lang="en-US" sz="1200" dirty="0"/>
              <a:t>(</a:t>
            </a:r>
            <a:r>
              <a:rPr lang="en-US" sz="1200" dirty="0" err="1"/>
              <a:t>CollectorRegistry</a:t>
            </a:r>
            <a:r>
              <a:rPr lang="en-US" sz="1200" dirty="0"/>
              <a:t> </a:t>
            </a:r>
            <a:r>
              <a:rPr lang="en-US" sz="1200" dirty="0" err="1"/>
              <a:t>collectorRegistry</a:t>
            </a:r>
            <a:r>
              <a:rPr lang="en-US" sz="1200" dirty="0"/>
              <a:t>) {</a:t>
            </a:r>
          </a:p>
          <a:p>
            <a:pPr marL="0" indent="0">
              <a:buNone/>
            </a:pPr>
            <a:r>
              <a:rPr lang="en-US" sz="1200" dirty="0"/>
              <a:t>        </a:t>
            </a:r>
            <a:r>
              <a:rPr lang="en-US" sz="1200" dirty="0" err="1"/>
              <a:t>requestCount</a:t>
            </a:r>
            <a:r>
              <a:rPr lang="en-US" sz="1200" dirty="0"/>
              <a:t> = </a:t>
            </a:r>
            <a:r>
              <a:rPr lang="en-US" sz="1200" dirty="0" err="1"/>
              <a:t>Counter.build</a:t>
            </a:r>
            <a:r>
              <a:rPr lang="en-US" sz="1200" dirty="0"/>
              <a:t>()</a:t>
            </a:r>
          </a:p>
          <a:p>
            <a:pPr marL="0" indent="0">
              <a:buNone/>
            </a:pPr>
            <a:r>
              <a:rPr lang="en-US" sz="1200" dirty="0"/>
              <a:t>                .name("</a:t>
            </a:r>
            <a:r>
              <a:rPr lang="en-US" sz="1200" dirty="0" err="1"/>
              <a:t>request_count</a:t>
            </a:r>
            <a:r>
              <a:rPr lang="en-US" sz="1200" dirty="0"/>
              <a:t>")</a:t>
            </a:r>
          </a:p>
          <a:p>
            <a:pPr marL="0" indent="0">
              <a:buNone/>
            </a:pPr>
            <a:r>
              <a:rPr lang="en-US" sz="1200" dirty="0"/>
              <a:t>                .help("Number of hello requests.")</a:t>
            </a:r>
          </a:p>
          <a:p>
            <a:pPr marL="0" indent="0">
              <a:buNone/>
            </a:pPr>
            <a:r>
              <a:rPr lang="en-US" sz="1200" dirty="0"/>
              <a:t>                .register(</a:t>
            </a:r>
            <a:r>
              <a:rPr lang="en-US" sz="1200" dirty="0" err="1"/>
              <a:t>collectorRegistry</a:t>
            </a:r>
            <a:r>
              <a:rPr lang="en-US" sz="1200" dirty="0"/>
              <a:t>);</a:t>
            </a:r>
          </a:p>
          <a:p>
            <a:pPr marL="0" indent="0">
              <a:buNone/>
            </a:pPr>
            <a:r>
              <a:rPr lang="en-US" sz="1200" dirty="0"/>
              <a:t>    }</a:t>
            </a:r>
          </a:p>
          <a:p>
            <a:pPr marL="0" indent="0">
              <a:buNone/>
            </a:pPr>
            <a:endParaRPr lang="en-US" sz="1200" dirty="0"/>
          </a:p>
          <a:p>
            <a:pPr marL="0" indent="0">
              <a:buNone/>
            </a:pPr>
            <a:r>
              <a:rPr lang="en-US" sz="1200" dirty="0"/>
              <a:t>    @</a:t>
            </a:r>
            <a:r>
              <a:rPr lang="en-US" sz="1200" dirty="0" err="1"/>
              <a:t>GetMapping</a:t>
            </a:r>
            <a:r>
              <a:rPr lang="en-US" sz="1200" dirty="0"/>
              <a:t>(value = "/hello")</a:t>
            </a:r>
          </a:p>
          <a:p>
            <a:pPr marL="0" indent="0">
              <a:buNone/>
            </a:pPr>
            <a:r>
              <a:rPr lang="en-US" sz="1200" dirty="0"/>
              <a:t>    public String hello() {</a:t>
            </a:r>
          </a:p>
          <a:p>
            <a:pPr marL="0" indent="0">
              <a:buNone/>
            </a:pPr>
            <a:r>
              <a:rPr lang="en-US" sz="1200" dirty="0"/>
              <a:t>        requestCount.inc();</a:t>
            </a:r>
          </a:p>
          <a:p>
            <a:pPr marL="0" indent="0">
              <a:buNone/>
            </a:pPr>
            <a:endParaRPr lang="en-US" sz="1200" dirty="0"/>
          </a:p>
          <a:p>
            <a:pPr marL="0" indent="0">
              <a:buNone/>
            </a:pPr>
            <a:r>
              <a:rPr lang="en-US" sz="1200" dirty="0"/>
              <a:t>        return "Hi!";</a:t>
            </a:r>
          </a:p>
          <a:p>
            <a:pPr marL="0" indent="0">
              <a:buNone/>
            </a:pPr>
            <a:r>
              <a:rPr lang="en-US" sz="1200" dirty="0"/>
              <a:t>    }</a:t>
            </a:r>
          </a:p>
          <a:p>
            <a:pPr marL="0" indent="0">
              <a:buNone/>
            </a:pPr>
            <a:r>
              <a:rPr lang="en-US" sz="1200" dirty="0"/>
              <a:t>}</a:t>
            </a:r>
          </a:p>
        </p:txBody>
      </p:sp>
    </p:spTree>
    <p:extLst>
      <p:ext uri="{BB962C8B-B14F-4D97-AF65-F5344CB8AC3E}">
        <p14:creationId xmlns:p14="http://schemas.microsoft.com/office/powerpoint/2010/main" val="4173399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constructor which </a:t>
            </a:r>
            <a:r>
              <a:rPr lang="en-US" dirty="0" err="1"/>
              <a:t>initialises</a:t>
            </a:r>
            <a:r>
              <a:rPr lang="en-US" dirty="0"/>
              <a:t> an instance of Counter and binds it to the Spring Boot default </a:t>
            </a:r>
            <a:r>
              <a:rPr lang="en-US" dirty="0" err="1"/>
              <a:t>CollectorRegistry</a:t>
            </a:r>
            <a:r>
              <a:rPr lang="en-US" dirty="0"/>
              <a:t>. </a:t>
            </a:r>
            <a:endParaRPr lang="en-US" dirty="0" smtClean="0"/>
          </a:p>
          <a:p>
            <a:r>
              <a:rPr lang="en-US" dirty="0" smtClean="0"/>
              <a:t>You </a:t>
            </a:r>
            <a:r>
              <a:rPr lang="en-US" dirty="0"/>
              <a:t>can think of the </a:t>
            </a:r>
            <a:r>
              <a:rPr lang="en-US" dirty="0" err="1"/>
              <a:t>CollectorRegistry</a:t>
            </a:r>
            <a:r>
              <a:rPr lang="en-US" dirty="0"/>
              <a:t> as the central place where all the metrics are stored.</a:t>
            </a:r>
          </a:p>
          <a:p>
            <a:r>
              <a:rPr lang="en-US" dirty="0"/>
              <a:t>a call to </a:t>
            </a:r>
            <a:r>
              <a:rPr lang="en-US" dirty="0" err="1"/>
              <a:t>inc</a:t>
            </a:r>
            <a:r>
              <a:rPr lang="en-US" dirty="0"/>
              <a:t>() when we want to increment the counter</a:t>
            </a:r>
          </a:p>
          <a:p>
            <a:endParaRPr lang="en-US" dirty="0"/>
          </a:p>
        </p:txBody>
      </p:sp>
    </p:spTree>
    <p:extLst>
      <p:ext uri="{BB962C8B-B14F-4D97-AF65-F5344CB8AC3E}">
        <p14:creationId xmlns:p14="http://schemas.microsoft.com/office/powerpoint/2010/main" val="1888741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lstStyle/>
          <a:p>
            <a:r>
              <a:rPr lang="en-US" dirty="0"/>
              <a:t>rate(</a:t>
            </a:r>
            <a:r>
              <a:rPr lang="en-US" dirty="0" err="1"/>
              <a:t>request_count</a:t>
            </a:r>
            <a:r>
              <a:rPr lang="en-US" dirty="0"/>
              <a:t>[5m])</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22478"/>
            <a:ext cx="8153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361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Node exporter</a:t>
            </a:r>
            <a:br>
              <a:rPr lang="en-US" b="1" dirty="0"/>
            </a:br>
            <a:endParaRPr lang="en-US" b="1" dirty="0"/>
          </a:p>
        </p:txBody>
      </p:sp>
      <p:sp>
        <p:nvSpPr>
          <p:cNvPr id="3" name="Content Placeholder 2"/>
          <p:cNvSpPr>
            <a:spLocks noGrp="1"/>
          </p:cNvSpPr>
          <p:nvPr>
            <p:ph idx="1"/>
          </p:nvPr>
        </p:nvSpPr>
        <p:spPr>
          <a:xfrm>
            <a:off x="457200" y="1143000"/>
            <a:ext cx="8229600" cy="4983163"/>
          </a:xfrm>
        </p:spPr>
        <p:txBody>
          <a:bodyPr>
            <a:noAutofit/>
          </a:bodyPr>
          <a:lstStyle/>
          <a:p>
            <a:r>
              <a:rPr lang="en-US" sz="2800" dirty="0" smtClean="0"/>
              <a:t>Set </a:t>
            </a:r>
            <a:r>
              <a:rPr lang="en-US" sz="2800" dirty="0"/>
              <a:t>up and configured Node Exporter to collect Linux system metrics like CPU load and disk I/O. </a:t>
            </a:r>
            <a:endParaRPr lang="en-US" sz="2800" dirty="0" smtClean="0"/>
          </a:p>
          <a:p>
            <a:r>
              <a:rPr lang="en-US" sz="2800" dirty="0" smtClean="0"/>
              <a:t>Node </a:t>
            </a:r>
            <a:r>
              <a:rPr lang="en-US" sz="2800" dirty="0"/>
              <a:t>Exporter will expose these as Prometheus-style metrics.</a:t>
            </a:r>
          </a:p>
          <a:p>
            <a:r>
              <a:rPr lang="en-US" sz="2800" dirty="0"/>
              <a:t>Configured Prometheus to scrape Node Exporter metrics and optionally ship them to </a:t>
            </a:r>
            <a:r>
              <a:rPr lang="en-US" sz="2800" dirty="0" err="1"/>
              <a:t>Grafana</a:t>
            </a:r>
            <a:r>
              <a:rPr lang="en-US" sz="2800" dirty="0"/>
              <a:t> Cloud.</a:t>
            </a:r>
          </a:p>
          <a:p>
            <a:r>
              <a:rPr lang="en-US" sz="2800" dirty="0"/>
              <a:t>Set up a preconfigured and curated set of recording rules to cache frequent queries.</a:t>
            </a:r>
          </a:p>
          <a:p>
            <a:r>
              <a:rPr lang="en-US" sz="2800" dirty="0"/>
              <a:t>Imported </a:t>
            </a:r>
            <a:r>
              <a:rPr lang="en-US" sz="2800" dirty="0" err="1"/>
              <a:t>Grafana</a:t>
            </a:r>
            <a:r>
              <a:rPr lang="en-US" sz="2800" dirty="0"/>
              <a:t> dashboards to visualize your metrics </a:t>
            </a:r>
            <a:r>
              <a:rPr lang="en-US" sz="2800" dirty="0" smtClean="0"/>
              <a:t>data.</a:t>
            </a:r>
          </a:p>
          <a:p>
            <a:r>
              <a:rPr lang="en-US" sz="2800" dirty="0" smtClean="0"/>
              <a:t>Set </a:t>
            </a:r>
            <a:r>
              <a:rPr lang="en-US" sz="2800" dirty="0"/>
              <a:t>up Prometheus alerting rules to alert on your metrics data.</a:t>
            </a:r>
          </a:p>
          <a:p>
            <a:endParaRPr lang="en-US" sz="2800" dirty="0"/>
          </a:p>
        </p:txBody>
      </p:sp>
    </p:spTree>
    <p:extLst>
      <p:ext uri="{BB962C8B-B14F-4D97-AF65-F5344CB8AC3E}">
        <p14:creationId xmlns:p14="http://schemas.microsoft.com/office/powerpoint/2010/main" val="1338091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Step 1: Setting up Node Exporter</a:t>
            </a:r>
          </a:p>
          <a:p>
            <a:r>
              <a:rPr lang="en-US" dirty="0"/>
              <a:t>In this step </a:t>
            </a:r>
            <a:r>
              <a:rPr lang="en-US" dirty="0" smtClean="0"/>
              <a:t>you’ll </a:t>
            </a:r>
            <a:r>
              <a:rPr lang="en-US" dirty="0"/>
              <a:t>set up Node Exporter on your Linux machine to collect and expose system metrics.</a:t>
            </a:r>
          </a:p>
          <a:p>
            <a:r>
              <a:rPr lang="en-US" dirty="0"/>
              <a:t>To begin, log in to your machine and download the relevant Node Exporter binary. In this guide we’ll use linux-amd64 but you should choose the one corresponding to your system’s OS and architecture:</a:t>
            </a:r>
          </a:p>
          <a:p>
            <a:r>
              <a:rPr lang="en-US" dirty="0" err="1"/>
              <a:t>wget</a:t>
            </a:r>
            <a:r>
              <a:rPr lang="en-US" dirty="0"/>
              <a:t> https://github.com/prometheus/node_exporter/releases/download/v1.1.1/node_exporter-1.1.1.linux-amd64.tar.gz </a:t>
            </a:r>
            <a:br>
              <a:rPr lang="en-US" dirty="0"/>
            </a:br>
            <a:endParaRPr lang="en-US" dirty="0" smtClean="0"/>
          </a:p>
          <a:p>
            <a:r>
              <a:rPr lang="en-US" dirty="0"/>
              <a:t>https://prometheus.io/docs/guides/node-exporter/</a:t>
            </a:r>
          </a:p>
        </p:txBody>
      </p:sp>
    </p:spTree>
    <p:extLst>
      <p:ext uri="{BB962C8B-B14F-4D97-AF65-F5344CB8AC3E}">
        <p14:creationId xmlns:p14="http://schemas.microsoft.com/office/powerpoint/2010/main" val="1280795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fontScale="92500" lnSpcReduction="20000"/>
          </a:bodyPr>
          <a:lstStyle/>
          <a:p>
            <a:r>
              <a:rPr lang="en-US" dirty="0"/>
              <a:t>Unzip the </a:t>
            </a:r>
            <a:r>
              <a:rPr lang="en-US" dirty="0" err="1"/>
              <a:t>tarball</a:t>
            </a:r>
            <a:r>
              <a:rPr lang="en-US" dirty="0"/>
              <a:t> and </a:t>
            </a:r>
            <a:r>
              <a:rPr lang="en-US" dirty="0"/>
              <a:t>cd</a:t>
            </a:r>
            <a:r>
              <a:rPr lang="en-US" dirty="0"/>
              <a:t> into the directory</a:t>
            </a:r>
            <a:r>
              <a:rPr lang="en-US" dirty="0" smtClean="0"/>
              <a:t>:</a:t>
            </a:r>
          </a:p>
          <a:p>
            <a:r>
              <a:rPr lang="en-US" dirty="0"/>
              <a:t>tar </a:t>
            </a:r>
            <a:r>
              <a:rPr lang="en-US" dirty="0" err="1"/>
              <a:t>xvfz</a:t>
            </a:r>
            <a:r>
              <a:rPr lang="en-US" dirty="0"/>
              <a:t> node_exporter-*.*-amd64.tar.gz cd </a:t>
            </a:r>
            <a:r>
              <a:rPr lang="en-US" dirty="0" err="1"/>
              <a:t>node_exporter</a:t>
            </a:r>
            <a:r>
              <a:rPr lang="en-US" dirty="0"/>
              <a:t>-*.*-amd64 </a:t>
            </a:r>
            <a:r>
              <a:rPr lang="en-US" dirty="0"/>
              <a:t>Run the Node Exporter binary:</a:t>
            </a:r>
          </a:p>
          <a:p>
            <a:r>
              <a:rPr lang="en-US" b="1" dirty="0"/>
              <a:t>./</a:t>
            </a:r>
            <a:r>
              <a:rPr lang="en-US" b="1" dirty="0" err="1" smtClean="0"/>
              <a:t>node_exporter</a:t>
            </a:r>
            <a:endParaRPr lang="en-US" b="1" dirty="0" smtClean="0"/>
          </a:p>
          <a:p>
            <a:r>
              <a:rPr lang="en-US" dirty="0"/>
              <a:t>If you see the above output, you successfully ran Node Exporter.</a:t>
            </a:r>
          </a:p>
          <a:p>
            <a:r>
              <a:rPr lang="en-US" dirty="0" smtClean="0"/>
              <a:t>Node </a:t>
            </a:r>
            <a:r>
              <a:rPr lang="en-US" dirty="0"/>
              <a:t>Exporter publishes your system metrics in Prometheus format on port 9100. </a:t>
            </a:r>
            <a:endParaRPr lang="en-US" dirty="0" smtClean="0"/>
          </a:p>
          <a:p>
            <a:r>
              <a:rPr lang="en-US" dirty="0" smtClean="0"/>
              <a:t>You </a:t>
            </a:r>
            <a:r>
              <a:rPr lang="en-US" dirty="0"/>
              <a:t>can test this using curl. You will need to open a new SSH session or background the Node Exporter process to use curl.</a:t>
            </a:r>
          </a:p>
          <a:p>
            <a:r>
              <a:rPr lang="en-US" b="1" dirty="0"/>
              <a:t>curl http://localhost:9100/metrics</a:t>
            </a:r>
          </a:p>
        </p:txBody>
      </p:sp>
    </p:spTree>
    <p:extLst>
      <p:ext uri="{BB962C8B-B14F-4D97-AF65-F5344CB8AC3E}">
        <p14:creationId xmlns:p14="http://schemas.microsoft.com/office/powerpoint/2010/main" val="3094304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6324600"/>
          </a:xfrm>
        </p:spPr>
        <p:txBody>
          <a:bodyPr>
            <a:normAutofit/>
          </a:bodyPr>
          <a:lstStyle/>
          <a:p>
            <a:r>
              <a:rPr lang="en-US" b="1" dirty="0"/>
              <a:t>Step 2: Scraping Node Exporter </a:t>
            </a:r>
            <a:r>
              <a:rPr lang="en-US" b="1" dirty="0" smtClean="0"/>
              <a:t>using Prometheus</a:t>
            </a:r>
            <a:endParaRPr lang="en-US" b="1" dirty="0"/>
          </a:p>
          <a:p>
            <a:r>
              <a:rPr lang="en-US" dirty="0"/>
              <a:t>Node Exporter is up and running on your machine, you can configure a Prometheus scrape job to collect and store Node Exporter metrics.</a:t>
            </a:r>
          </a:p>
          <a:p>
            <a:r>
              <a:rPr lang="en-US" dirty="0"/>
              <a:t>Add the following scrape job </a:t>
            </a:r>
            <a:r>
              <a:rPr lang="en-US" dirty="0" err="1" smtClean="0"/>
              <a:t>config</a:t>
            </a:r>
            <a:r>
              <a:rPr lang="en-US" dirty="0" smtClean="0"/>
              <a:t> to the</a:t>
            </a:r>
            <a:r>
              <a:rPr lang="en-US" dirty="0"/>
              <a:t> </a:t>
            </a:r>
            <a:r>
              <a:rPr lang="en-US" dirty="0" err="1"/>
              <a:t>scrape_configs</a:t>
            </a:r>
            <a:r>
              <a:rPr lang="en-US" dirty="0"/>
              <a:t> section of your </a:t>
            </a:r>
            <a:r>
              <a:rPr lang="en-US" b="1" dirty="0" err="1"/>
              <a:t>prometheus.yml</a:t>
            </a:r>
            <a:r>
              <a:rPr lang="en-US" dirty="0"/>
              <a:t> configuration file:</a:t>
            </a:r>
          </a:p>
          <a:p>
            <a:pPr marL="400050" lvl="1" indent="0">
              <a:buNone/>
            </a:pPr>
            <a:r>
              <a:rPr lang="en-US" i="1" dirty="0"/>
              <a:t>- </a:t>
            </a:r>
            <a:r>
              <a:rPr lang="en-US" i="1" dirty="0" err="1"/>
              <a:t>job_name</a:t>
            </a:r>
            <a:r>
              <a:rPr lang="en-US" i="1" dirty="0"/>
              <a:t>: </a:t>
            </a:r>
            <a:endParaRPr lang="en-US" i="1" dirty="0" smtClean="0"/>
          </a:p>
          <a:p>
            <a:pPr marL="400050" lvl="1" indent="0">
              <a:buNone/>
            </a:pPr>
            <a:r>
              <a:rPr lang="en-US" i="1" dirty="0"/>
              <a:t> </a:t>
            </a:r>
            <a:r>
              <a:rPr lang="en-US" i="1" dirty="0" smtClean="0"/>
              <a:t> node </a:t>
            </a:r>
            <a:r>
              <a:rPr lang="en-US" i="1" dirty="0" err="1"/>
              <a:t>static_configs</a:t>
            </a:r>
            <a:r>
              <a:rPr lang="en-US" i="1" dirty="0" smtClean="0"/>
              <a:t>:</a:t>
            </a:r>
          </a:p>
          <a:p>
            <a:pPr marL="400050" lvl="1" indent="0">
              <a:buNone/>
            </a:pPr>
            <a:r>
              <a:rPr lang="en-US" i="1" dirty="0"/>
              <a:t> </a:t>
            </a:r>
            <a:r>
              <a:rPr lang="en-US" i="1" dirty="0" smtClean="0"/>
              <a:t> </a:t>
            </a:r>
            <a:r>
              <a:rPr lang="en-US" i="1" dirty="0"/>
              <a:t>- targets: </a:t>
            </a:r>
            <a:endParaRPr lang="en-US" i="1" dirty="0" smtClean="0"/>
          </a:p>
          <a:p>
            <a:pPr marL="400050" lvl="1" indent="0">
              <a:buNone/>
            </a:pPr>
            <a:r>
              <a:rPr lang="en-US" i="1" dirty="0"/>
              <a:t> </a:t>
            </a:r>
            <a:r>
              <a:rPr lang="en-US" i="1" dirty="0" smtClean="0"/>
              <a:t>        [</a:t>
            </a:r>
            <a:r>
              <a:rPr lang="en-US" i="1" dirty="0"/>
              <a:t>'linux_machine_IP_address:9100']</a:t>
            </a:r>
            <a:r>
              <a:rPr lang="en-US" dirty="0"/>
              <a:t/>
            </a:r>
            <a:br>
              <a:rPr lang="en-US" dirty="0"/>
            </a:br>
            <a:endParaRPr lang="en-US" dirty="0"/>
          </a:p>
        </p:txBody>
      </p:sp>
    </p:spTree>
    <p:extLst>
      <p:ext uri="{BB962C8B-B14F-4D97-AF65-F5344CB8AC3E}">
        <p14:creationId xmlns:p14="http://schemas.microsoft.com/office/powerpoint/2010/main" val="2627458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Prometheus </a:t>
            </a:r>
            <a:r>
              <a:rPr lang="en-US" b="1" dirty="0" err="1"/>
              <a:t>Pushgateway</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Prometheus </a:t>
            </a:r>
            <a:r>
              <a:rPr lang="en-US" dirty="0" err="1"/>
              <a:t>Pushgateway</a:t>
            </a:r>
            <a:r>
              <a:rPr lang="en-US" dirty="0"/>
              <a:t> exists to allow ephemeral and batch jobs to expose their metrics to Prometheus</a:t>
            </a:r>
            <a:r>
              <a:rPr lang="en-US" dirty="0" smtClean="0"/>
              <a:t>.</a:t>
            </a:r>
          </a:p>
          <a:p>
            <a:r>
              <a:rPr lang="en-US" dirty="0"/>
              <a:t>Since these kinds of jobs may not exist long enough to be scraped, they can instead push their metrics to a </a:t>
            </a:r>
            <a:r>
              <a:rPr lang="en-US" dirty="0" err="1"/>
              <a:t>Pushgateway</a:t>
            </a:r>
            <a:r>
              <a:rPr lang="en-US" dirty="0"/>
              <a:t>. </a:t>
            </a:r>
            <a:endParaRPr lang="en-US" dirty="0" smtClean="0"/>
          </a:p>
          <a:p>
            <a:r>
              <a:rPr lang="en-US" dirty="0"/>
              <a:t>The </a:t>
            </a:r>
            <a:r>
              <a:rPr lang="en-US" dirty="0" err="1"/>
              <a:t>Pushgateway</a:t>
            </a:r>
            <a:r>
              <a:rPr lang="en-US" dirty="0"/>
              <a:t> then exposes these metrics to Prometheus</a:t>
            </a:r>
            <a:endParaRPr lang="en-US" dirty="0"/>
          </a:p>
        </p:txBody>
      </p:sp>
    </p:spTree>
    <p:extLst>
      <p:ext uri="{BB962C8B-B14F-4D97-AF65-F5344CB8AC3E}">
        <p14:creationId xmlns:p14="http://schemas.microsoft.com/office/powerpoint/2010/main" val="309851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pushgateway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Pushgateway</a:t>
            </a:r>
            <a:r>
              <a:rPr lang="en-US" dirty="0"/>
              <a:t> is explicitly not an </a:t>
            </a:r>
            <a:r>
              <a:rPr lang="en-US" i="1" dirty="0"/>
              <a:t>aggregator or distributed counter</a:t>
            </a:r>
            <a:r>
              <a:rPr lang="en-US" dirty="0"/>
              <a:t> but rather a metrics cache</a:t>
            </a:r>
            <a:r>
              <a:rPr lang="en-US" dirty="0" smtClean="0"/>
              <a:t>.</a:t>
            </a:r>
          </a:p>
          <a:p>
            <a:r>
              <a:rPr lang="en-US" dirty="0"/>
              <a:t>The metrics pushed are exactly the same as you would present for scraping in a permanently running program</a:t>
            </a:r>
            <a:r>
              <a:rPr lang="en-US" dirty="0" smtClean="0"/>
              <a:t>.</a:t>
            </a:r>
          </a:p>
          <a:p>
            <a:r>
              <a:rPr lang="en-US" dirty="0"/>
              <a:t>The </a:t>
            </a:r>
            <a:r>
              <a:rPr lang="en-US" dirty="0" err="1"/>
              <a:t>Pushgateway</a:t>
            </a:r>
            <a:r>
              <a:rPr lang="en-US" dirty="0"/>
              <a:t> is not an </a:t>
            </a:r>
            <a:r>
              <a:rPr lang="en-US" i="1" dirty="0"/>
              <a:t>event store</a:t>
            </a:r>
            <a:r>
              <a:rPr lang="en-US" dirty="0"/>
              <a:t>. While you can use Prometheus as a data source for </a:t>
            </a:r>
            <a:r>
              <a:rPr lang="en-US" dirty="0" err="1"/>
              <a:t>Grafana</a:t>
            </a:r>
            <a:r>
              <a:rPr lang="en-US" dirty="0"/>
              <a:t> annotations, tracking something like release events has to happen with some event-logging framework.</a:t>
            </a:r>
            <a:endParaRPr lang="en-US" dirty="0"/>
          </a:p>
        </p:txBody>
      </p:sp>
    </p:spTree>
    <p:extLst>
      <p:ext uri="{BB962C8B-B14F-4D97-AF65-F5344CB8AC3E}">
        <p14:creationId xmlns:p14="http://schemas.microsoft.com/office/powerpoint/2010/main" val="1548556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Install Prometheus </a:t>
            </a:r>
            <a:r>
              <a:rPr lang="en-US" sz="2800" dirty="0" err="1"/>
              <a:t>PushGateway</a:t>
            </a:r>
            <a:r>
              <a:rPr lang="en-US" sz="2800" dirty="0"/>
              <a:t> by executing following commands</a:t>
            </a:r>
            <a:endParaRPr lang="en-US" sz="28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sudo</a:t>
            </a:r>
            <a:r>
              <a:rPr lang="en-US" dirty="0"/>
              <a:t> </a:t>
            </a:r>
            <a:r>
              <a:rPr lang="en-US" dirty="0" err="1"/>
              <a:t>useradd</a:t>
            </a:r>
            <a:r>
              <a:rPr lang="en-US" dirty="0"/>
              <a:t> -M -r -s /bin/false </a:t>
            </a:r>
            <a:r>
              <a:rPr lang="en-US" dirty="0" err="1"/>
              <a:t>pushgateway</a:t>
            </a:r>
            <a:r>
              <a:rPr lang="en-US" dirty="0"/>
              <a:t/>
            </a:r>
            <a:br>
              <a:rPr lang="en-US" dirty="0"/>
            </a:br>
            <a:endParaRPr lang="en-US" dirty="0" smtClean="0"/>
          </a:p>
          <a:p>
            <a:pPr marL="0" indent="0">
              <a:buNone/>
            </a:pPr>
            <a:r>
              <a:rPr lang="en-US" sz="2400" dirty="0" err="1" smtClean="0"/>
              <a:t>wget</a:t>
            </a:r>
            <a:r>
              <a:rPr lang="en-US" sz="2400" dirty="0" smtClean="0"/>
              <a:t> </a:t>
            </a:r>
            <a:r>
              <a:rPr lang="en-US" sz="2400" u="sng" dirty="0">
                <a:hlinkClick r:id="rId2"/>
              </a:rPr>
              <a:t>https://github.com/prometheus/pushgateway/releases/download/v1.2.0/pushgateway-1.2.0.linux-amd64.tar.gz</a:t>
            </a:r>
            <a:r>
              <a:rPr lang="en-US" dirty="0"/>
              <a:t/>
            </a:r>
            <a:br>
              <a:rPr lang="en-US" dirty="0"/>
            </a:br>
            <a:endParaRPr lang="en-US" dirty="0" smtClean="0"/>
          </a:p>
          <a:p>
            <a:pPr marL="0" indent="0">
              <a:buNone/>
            </a:pPr>
            <a:r>
              <a:rPr lang="en-US" dirty="0" smtClean="0"/>
              <a:t>tar </a:t>
            </a:r>
            <a:r>
              <a:rPr lang="en-US" dirty="0" err="1"/>
              <a:t>xvfz</a:t>
            </a:r>
            <a:r>
              <a:rPr lang="en-US" dirty="0"/>
              <a:t> pushgateway-1.2.0.linux-amd64.tar.gz</a:t>
            </a:r>
            <a:r>
              <a:rPr lang="en-US" dirty="0"/>
              <a:t/>
            </a:r>
            <a:br>
              <a:rPr lang="en-US" dirty="0"/>
            </a:br>
            <a:endParaRPr lang="en-US" dirty="0" smtClean="0"/>
          </a:p>
          <a:p>
            <a:pPr marL="0" indent="0">
              <a:buNone/>
            </a:pPr>
            <a:r>
              <a:rPr lang="en-US" dirty="0" err="1" smtClean="0"/>
              <a:t>sudo</a:t>
            </a:r>
            <a:r>
              <a:rPr lang="en-US" dirty="0" smtClean="0"/>
              <a:t>  </a:t>
            </a:r>
            <a:r>
              <a:rPr lang="en-US" dirty="0" err="1" smtClean="0"/>
              <a:t>cp</a:t>
            </a:r>
            <a:r>
              <a:rPr lang="en-US" dirty="0" smtClean="0"/>
              <a:t> </a:t>
            </a:r>
            <a:r>
              <a:rPr lang="en-US" dirty="0"/>
              <a:t>pushgateway-1.2.0.linux-amd64/</a:t>
            </a:r>
            <a:r>
              <a:rPr lang="en-US" dirty="0" err="1"/>
              <a:t>pushgateway</a:t>
            </a:r>
            <a:r>
              <a:rPr lang="en-US" dirty="0"/>
              <a:t> /</a:t>
            </a:r>
            <a:r>
              <a:rPr lang="en-US" dirty="0" err="1"/>
              <a:t>usr</a:t>
            </a:r>
            <a:r>
              <a:rPr lang="en-US" dirty="0"/>
              <a:t>/local/bin</a:t>
            </a:r>
            <a:r>
              <a:rPr lang="en-US" dirty="0" smtClean="0"/>
              <a:t>/</a:t>
            </a:r>
          </a:p>
          <a:p>
            <a:pPr marL="0" indent="0">
              <a:buNone/>
            </a:pPr>
            <a:r>
              <a:rPr lang="en-US" dirty="0"/>
              <a:t/>
            </a:r>
            <a:br>
              <a:rPr lang="en-US" dirty="0"/>
            </a:br>
            <a:r>
              <a:rPr lang="en-US" dirty="0" err="1"/>
              <a:t>sudo</a:t>
            </a:r>
            <a:r>
              <a:rPr lang="en-US" dirty="0"/>
              <a:t> </a:t>
            </a:r>
            <a:r>
              <a:rPr lang="en-US" dirty="0" smtClean="0"/>
              <a:t> </a:t>
            </a:r>
            <a:r>
              <a:rPr lang="en-US" dirty="0" err="1" smtClean="0"/>
              <a:t>chown</a:t>
            </a:r>
            <a:r>
              <a:rPr lang="en-US" dirty="0" smtClean="0"/>
              <a:t> </a:t>
            </a:r>
            <a:r>
              <a:rPr lang="en-US" dirty="0" err="1" smtClean="0"/>
              <a:t>pushgateway:pushgateway</a:t>
            </a:r>
            <a:r>
              <a:rPr lang="en-US" dirty="0"/>
              <a:t> </a:t>
            </a:r>
            <a:r>
              <a:rPr lang="en-US" dirty="0" smtClean="0"/>
              <a:t>/</a:t>
            </a:r>
            <a:r>
              <a:rPr lang="en-US" dirty="0" err="1" smtClean="0"/>
              <a:t>usr</a:t>
            </a:r>
            <a:r>
              <a:rPr lang="en-US" dirty="0" smtClean="0"/>
              <a:t>/local/bin/</a:t>
            </a:r>
            <a:r>
              <a:rPr lang="en-US" dirty="0" err="1" smtClean="0"/>
              <a:t>pushgateway</a:t>
            </a:r>
            <a:endParaRPr lang="en-US" dirty="0"/>
          </a:p>
        </p:txBody>
      </p:sp>
    </p:spTree>
    <p:extLst>
      <p:ext uri="{BB962C8B-B14F-4D97-AF65-F5344CB8AC3E}">
        <p14:creationId xmlns:p14="http://schemas.microsoft.com/office/powerpoint/2010/main" val="412147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simple text format makes it easy to expose metrics to Prometheus</a:t>
            </a:r>
            <a:r>
              <a:rPr lang="en-US" dirty="0" smtClean="0"/>
              <a:t>.</a:t>
            </a:r>
          </a:p>
          <a:p>
            <a:r>
              <a:rPr lang="en-US" dirty="0" smtClean="0"/>
              <a:t>For instrumenting your own code, there are client libraries in all the popular languages and runtimes, including Go, Java/JVM, C#/</a:t>
            </a:r>
            <a:r>
              <a:rPr lang="en-US" dirty="0" err="1" smtClean="0"/>
              <a:t>.Net</a:t>
            </a:r>
            <a:r>
              <a:rPr lang="en-US" dirty="0" smtClean="0"/>
              <a:t>, Python, Ruby, Node.js, Haskell, </a:t>
            </a:r>
            <a:r>
              <a:rPr lang="en-US" dirty="0" err="1" smtClean="0"/>
              <a:t>Erlang</a:t>
            </a:r>
            <a:r>
              <a:rPr lang="en-US" dirty="0" smtClean="0"/>
              <a:t>, and Rust.</a:t>
            </a:r>
          </a:p>
          <a:p>
            <a:endParaRPr lang="en-US" dirty="0" smtClean="0"/>
          </a:p>
          <a:p>
            <a:endParaRPr lang="en-US" dirty="0" smtClean="0"/>
          </a:p>
          <a:p>
            <a:endParaRPr lang="en-US" dirty="0"/>
          </a:p>
        </p:txBody>
      </p:sp>
    </p:spTree>
    <p:extLst>
      <p:ext uri="{BB962C8B-B14F-4D97-AF65-F5344CB8AC3E}">
        <p14:creationId xmlns:p14="http://schemas.microsoft.com/office/powerpoint/2010/main" val="31122619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t>
            </a:r>
            <a:r>
              <a:rPr lang="en-US" sz="3200" b="1" dirty="0" err="1"/>
              <a:t>etc</a:t>
            </a:r>
            <a:r>
              <a:rPr lang="en-US" sz="3200" b="1" dirty="0"/>
              <a:t>/</a:t>
            </a:r>
            <a:r>
              <a:rPr lang="en-US" sz="3200" b="1" dirty="0" err="1"/>
              <a:t>systemd</a:t>
            </a:r>
            <a:r>
              <a:rPr lang="en-US" sz="3200" b="1" dirty="0"/>
              <a:t>/system/</a:t>
            </a:r>
            <a:r>
              <a:rPr lang="en-US" sz="3200" b="1" dirty="0" err="1"/>
              <a:t>pushgateway.service</a:t>
            </a:r>
            <a:endParaRPr lang="en-US" sz="3200" b="1" dirty="0"/>
          </a:p>
        </p:txBody>
      </p:sp>
      <p:sp>
        <p:nvSpPr>
          <p:cNvPr id="3" name="Content Placeholder 2"/>
          <p:cNvSpPr>
            <a:spLocks noGrp="1"/>
          </p:cNvSpPr>
          <p:nvPr>
            <p:ph idx="1"/>
          </p:nvPr>
        </p:nvSpPr>
        <p:spPr/>
        <p:txBody>
          <a:bodyPr>
            <a:normAutofit fontScale="85000" lnSpcReduction="20000"/>
          </a:bodyPr>
          <a:lstStyle/>
          <a:p>
            <a:r>
              <a:rPr lang="en-US" dirty="0"/>
              <a:t>Create a </a:t>
            </a:r>
            <a:r>
              <a:rPr lang="en-US" dirty="0" err="1"/>
              <a:t>systemd</a:t>
            </a:r>
            <a:r>
              <a:rPr lang="en-US" dirty="0"/>
              <a:t> unit file named /</a:t>
            </a:r>
            <a:r>
              <a:rPr lang="en-US" dirty="0" err="1"/>
              <a:t>etc</a:t>
            </a:r>
            <a:r>
              <a:rPr lang="en-US" dirty="0"/>
              <a:t>/</a:t>
            </a:r>
            <a:r>
              <a:rPr lang="en-US" dirty="0" err="1"/>
              <a:t>systemd</a:t>
            </a:r>
            <a:r>
              <a:rPr lang="en-US" dirty="0"/>
              <a:t>/system/</a:t>
            </a:r>
            <a:r>
              <a:rPr lang="en-US" dirty="0" err="1"/>
              <a:t>pushgateway.service</a:t>
            </a:r>
            <a:r>
              <a:rPr lang="en-US" dirty="0"/>
              <a:t> with following content</a:t>
            </a:r>
            <a:r>
              <a:rPr lang="en-US" dirty="0" smtClean="0"/>
              <a:t>:</a:t>
            </a:r>
          </a:p>
          <a:p>
            <a:r>
              <a:rPr lang="en-US" dirty="0"/>
              <a:t>[Unit]</a:t>
            </a:r>
            <a:br>
              <a:rPr lang="en-US" dirty="0"/>
            </a:br>
            <a:r>
              <a:rPr lang="en-US" dirty="0"/>
              <a:t>Description=Prometheus </a:t>
            </a:r>
            <a:r>
              <a:rPr lang="en-US" dirty="0" err="1"/>
              <a:t>Pushgateway</a:t>
            </a:r>
            <a:r>
              <a:rPr lang="en-US" dirty="0"/>
              <a:t/>
            </a:r>
            <a:br>
              <a:rPr lang="en-US" dirty="0"/>
            </a:br>
            <a:r>
              <a:rPr lang="en-US" dirty="0"/>
              <a:t>Wants=network-</a:t>
            </a:r>
            <a:r>
              <a:rPr lang="en-US" dirty="0" err="1"/>
              <a:t>online.target</a:t>
            </a:r>
            <a:r>
              <a:rPr lang="en-US" dirty="0"/>
              <a:t/>
            </a:r>
            <a:br>
              <a:rPr lang="en-US" dirty="0"/>
            </a:br>
            <a:r>
              <a:rPr lang="en-US" dirty="0"/>
              <a:t>After=network-</a:t>
            </a:r>
            <a:r>
              <a:rPr lang="en-US" dirty="0" err="1"/>
              <a:t>online.target</a:t>
            </a:r>
            <a:r>
              <a:rPr lang="en-US" dirty="0"/>
              <a:t>[Service]</a:t>
            </a:r>
            <a:br>
              <a:rPr lang="en-US" dirty="0"/>
            </a:br>
            <a:r>
              <a:rPr lang="en-US" dirty="0"/>
              <a:t>User=</a:t>
            </a:r>
            <a:r>
              <a:rPr lang="en-US" dirty="0" err="1"/>
              <a:t>pushgateway</a:t>
            </a:r>
            <a:r>
              <a:rPr lang="en-US" dirty="0"/>
              <a:t/>
            </a:r>
            <a:br>
              <a:rPr lang="en-US" dirty="0"/>
            </a:br>
            <a:r>
              <a:rPr lang="en-US" dirty="0"/>
              <a:t>Group=</a:t>
            </a:r>
            <a:r>
              <a:rPr lang="en-US" dirty="0" err="1"/>
              <a:t>pushgateway</a:t>
            </a:r>
            <a:r>
              <a:rPr lang="en-US" dirty="0"/>
              <a:t/>
            </a:r>
            <a:br>
              <a:rPr lang="en-US" dirty="0"/>
            </a:br>
            <a:r>
              <a:rPr lang="en-US" dirty="0"/>
              <a:t>Type=simple</a:t>
            </a:r>
            <a:br>
              <a:rPr lang="en-US" dirty="0"/>
            </a:br>
            <a:r>
              <a:rPr lang="en-US" dirty="0" err="1"/>
              <a:t>ExecStart</a:t>
            </a:r>
            <a:r>
              <a:rPr lang="en-US" dirty="0"/>
              <a:t>=/</a:t>
            </a:r>
            <a:r>
              <a:rPr lang="en-US" dirty="0" err="1"/>
              <a:t>usr</a:t>
            </a:r>
            <a:r>
              <a:rPr lang="en-US" dirty="0"/>
              <a:t>/local/bin/</a:t>
            </a:r>
            <a:r>
              <a:rPr lang="en-US" dirty="0" err="1"/>
              <a:t>pushgateway</a:t>
            </a:r>
            <a:r>
              <a:rPr lang="en-US" dirty="0"/>
              <a:t>[Install]</a:t>
            </a:r>
            <a:br>
              <a:rPr lang="en-US" dirty="0"/>
            </a:br>
            <a:r>
              <a:rPr lang="en-US" dirty="0" err="1"/>
              <a:t>WantedBy</a:t>
            </a:r>
            <a:r>
              <a:rPr lang="en-US" dirty="0"/>
              <a:t>=multi-</a:t>
            </a:r>
            <a:r>
              <a:rPr lang="en-US" dirty="0" err="1"/>
              <a:t>user.target</a:t>
            </a:r>
            <a:endParaRPr lang="en-US" dirty="0"/>
          </a:p>
        </p:txBody>
      </p:sp>
    </p:spTree>
    <p:extLst>
      <p:ext uri="{BB962C8B-B14F-4D97-AF65-F5344CB8AC3E}">
        <p14:creationId xmlns:p14="http://schemas.microsoft.com/office/powerpoint/2010/main" val="578506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Start </a:t>
            </a:r>
            <a:r>
              <a:rPr lang="en-US" dirty="0" err="1"/>
              <a:t>PushGateway</a:t>
            </a:r>
            <a:r>
              <a:rPr lang="en-US" dirty="0"/>
              <a:t> service by executing following commands</a:t>
            </a:r>
            <a:r>
              <a:rPr lang="en-US" dirty="0" smtClean="0"/>
              <a:t>:</a:t>
            </a:r>
          </a:p>
          <a:p>
            <a:r>
              <a:rPr lang="en-US" dirty="0" err="1"/>
              <a:t>sudo</a:t>
            </a:r>
            <a:r>
              <a:rPr lang="en-US" dirty="0"/>
              <a:t> </a:t>
            </a:r>
            <a:r>
              <a:rPr lang="en-US" dirty="0" err="1"/>
              <a:t>systemctl</a:t>
            </a:r>
            <a:r>
              <a:rPr lang="en-US" dirty="0"/>
              <a:t> enable </a:t>
            </a:r>
            <a:r>
              <a:rPr lang="en-US" dirty="0" err="1"/>
              <a:t>pushgateway</a:t>
            </a:r>
            <a:r>
              <a:rPr lang="en-US" dirty="0"/>
              <a:t/>
            </a:r>
            <a:br>
              <a:rPr lang="en-US" dirty="0"/>
            </a:br>
            <a:r>
              <a:rPr lang="en-US" dirty="0" err="1"/>
              <a:t>sudo</a:t>
            </a:r>
            <a:r>
              <a:rPr lang="en-US" dirty="0"/>
              <a:t> </a:t>
            </a:r>
            <a:r>
              <a:rPr lang="en-US" dirty="0" err="1"/>
              <a:t>systemctl</a:t>
            </a:r>
            <a:r>
              <a:rPr lang="en-US" dirty="0"/>
              <a:t> start </a:t>
            </a:r>
            <a:r>
              <a:rPr lang="en-US" dirty="0" err="1"/>
              <a:t>pushgateway</a:t>
            </a:r>
            <a:r>
              <a:rPr lang="en-US" dirty="0"/>
              <a:t/>
            </a:r>
            <a:br>
              <a:rPr lang="en-US" dirty="0"/>
            </a:br>
            <a:r>
              <a:rPr lang="en-US" dirty="0" err="1"/>
              <a:t>sudo</a:t>
            </a:r>
            <a:r>
              <a:rPr lang="en-US" dirty="0"/>
              <a:t> </a:t>
            </a:r>
            <a:r>
              <a:rPr lang="en-US" dirty="0" err="1"/>
              <a:t>systemctl</a:t>
            </a:r>
            <a:r>
              <a:rPr lang="en-US" dirty="0"/>
              <a:t> status </a:t>
            </a:r>
            <a:r>
              <a:rPr lang="en-US" dirty="0" err="1"/>
              <a:t>pushgateway</a:t>
            </a:r>
            <a:endParaRPr lang="en-US" dirty="0"/>
          </a:p>
        </p:txBody>
      </p:sp>
    </p:spTree>
    <p:extLst>
      <p:ext uri="{BB962C8B-B14F-4D97-AF65-F5344CB8AC3E}">
        <p14:creationId xmlns:p14="http://schemas.microsoft.com/office/powerpoint/2010/main" val="956542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To </a:t>
            </a:r>
            <a:r>
              <a:rPr lang="en-US" dirty="0"/>
              <a:t>configure </a:t>
            </a:r>
            <a:r>
              <a:rPr lang="en-US" dirty="0" err="1"/>
              <a:t>Pushgateway</a:t>
            </a:r>
            <a:r>
              <a:rPr lang="en-US" dirty="0"/>
              <a:t> as a Scrape Target for Prometheus Server. </a:t>
            </a:r>
            <a:endParaRPr lang="en-US" dirty="0" smtClean="0"/>
          </a:p>
          <a:p>
            <a:r>
              <a:rPr lang="en-US" dirty="0" smtClean="0"/>
              <a:t>Add </a:t>
            </a:r>
            <a:r>
              <a:rPr lang="en-US" dirty="0"/>
              <a:t>following lines at the end of /</a:t>
            </a:r>
            <a:r>
              <a:rPr lang="en-US" dirty="0" err="1"/>
              <a:t>etc</a:t>
            </a:r>
            <a:r>
              <a:rPr lang="en-US" dirty="0"/>
              <a:t>/</a:t>
            </a:r>
            <a:r>
              <a:rPr lang="en-US" dirty="0" err="1"/>
              <a:t>prometheus</a:t>
            </a:r>
            <a:r>
              <a:rPr lang="en-US" dirty="0"/>
              <a:t>/</a:t>
            </a:r>
            <a:r>
              <a:rPr lang="en-US" dirty="0" err="1"/>
              <a:t>prometheus.yml</a:t>
            </a:r>
            <a:r>
              <a:rPr lang="en-US" dirty="0"/>
              <a:t> </a:t>
            </a:r>
            <a:r>
              <a:rPr lang="en-US" dirty="0" smtClean="0"/>
              <a:t>file</a:t>
            </a:r>
          </a:p>
          <a:p>
            <a:r>
              <a:rPr lang="en-US" sz="2800" dirty="0"/>
              <a:t>- </a:t>
            </a:r>
            <a:r>
              <a:rPr lang="en-US" sz="2800" dirty="0" err="1"/>
              <a:t>job_name</a:t>
            </a:r>
            <a:r>
              <a:rPr lang="en-US" sz="2800" dirty="0"/>
              <a:t>: '</a:t>
            </a:r>
            <a:r>
              <a:rPr lang="en-US" sz="2800" dirty="0" err="1"/>
              <a:t>Pushgateway</a:t>
            </a:r>
            <a:r>
              <a:rPr lang="en-US" sz="2800" dirty="0"/>
              <a:t>'</a:t>
            </a:r>
            <a:r>
              <a:rPr lang="en-US" sz="2800" dirty="0"/>
              <a:t/>
            </a:r>
            <a:br>
              <a:rPr lang="en-US" sz="2800" dirty="0"/>
            </a:br>
            <a:r>
              <a:rPr lang="en-US" sz="2800" dirty="0" err="1"/>
              <a:t>honor_labels</a:t>
            </a:r>
            <a:r>
              <a:rPr lang="en-US" sz="2800" dirty="0"/>
              <a:t>: true</a:t>
            </a:r>
            <a:r>
              <a:rPr lang="en-US" sz="2800" dirty="0"/>
              <a:t/>
            </a:r>
            <a:br>
              <a:rPr lang="en-US" sz="2800" dirty="0"/>
            </a:br>
            <a:r>
              <a:rPr lang="en-US" sz="2800" dirty="0" err="1"/>
              <a:t>static_configs</a:t>
            </a:r>
            <a:r>
              <a:rPr lang="en-US" sz="2800" dirty="0"/>
              <a:t>:</a:t>
            </a:r>
            <a:r>
              <a:rPr lang="en-US" sz="2800" dirty="0"/>
              <a:t/>
            </a:r>
            <a:br>
              <a:rPr lang="en-US" sz="2800" dirty="0"/>
            </a:br>
            <a:r>
              <a:rPr lang="en-US" sz="2800" dirty="0"/>
              <a:t>- targets: ['localhost:9091']</a:t>
            </a:r>
            <a:endParaRPr lang="en-US" sz="2800" dirty="0"/>
          </a:p>
        </p:txBody>
      </p:sp>
    </p:spTree>
    <p:extLst>
      <p:ext uri="{BB962C8B-B14F-4D97-AF65-F5344CB8AC3E}">
        <p14:creationId xmlns:p14="http://schemas.microsoft.com/office/powerpoint/2010/main" val="2572444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Autofit/>
          </a:bodyPr>
          <a:lstStyle/>
          <a:p>
            <a:pPr algn="l"/>
            <a:r>
              <a:rPr lang="en-US" sz="2000" i="1" dirty="0" err="1"/>
              <a:t>pushgateway_build_info</a:t>
            </a:r>
            <a:r>
              <a:rPr lang="en-US" sz="2000" dirty="0"/>
              <a:t> query in Prometheus expression browser.</a:t>
            </a:r>
            <a:endParaRPr lang="en-US" sz="2000" dirty="0"/>
          </a:p>
        </p:txBody>
      </p:sp>
      <p:pic>
        <p:nvPicPr>
          <p:cNvPr id="8194" name="Picture 2" descr="https://miro.medium.com/max/770/1*covElXuZM0YHSpawNzr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2133600"/>
            <a:ext cx="7848601"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57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Service discovery is designed to integrate with the machine and service </a:t>
            </a:r>
            <a:r>
              <a:rPr lang="en-US" dirty="0" smtClean="0"/>
              <a:t>databases.</a:t>
            </a:r>
          </a:p>
          <a:p>
            <a:r>
              <a:rPr lang="en-US" dirty="0"/>
              <a:t>Prometheus 2.2.1 has support for Azure, </a:t>
            </a:r>
            <a:r>
              <a:rPr lang="en-US" dirty="0" smtClean="0"/>
              <a:t>Consul, DNS</a:t>
            </a:r>
            <a:r>
              <a:rPr lang="en-US" dirty="0"/>
              <a:t>, EC2, </a:t>
            </a:r>
            <a:r>
              <a:rPr lang="en-US" dirty="0" err="1"/>
              <a:t>OpenStack</a:t>
            </a:r>
            <a:r>
              <a:rPr lang="en-US" dirty="0"/>
              <a:t>, File, </a:t>
            </a:r>
            <a:r>
              <a:rPr lang="en-US" dirty="0" err="1"/>
              <a:t>Kubernetes</a:t>
            </a:r>
            <a:r>
              <a:rPr lang="en-US" dirty="0"/>
              <a:t>, Marathon, Nerve, </a:t>
            </a:r>
            <a:r>
              <a:rPr lang="en-US" dirty="0" err="1"/>
              <a:t>Serverset</a:t>
            </a:r>
            <a:r>
              <a:rPr lang="en-US" dirty="0"/>
              <a:t>, and Triton </a:t>
            </a:r>
            <a:r>
              <a:rPr lang="en-US" dirty="0" smtClean="0"/>
              <a:t>service discovery </a:t>
            </a:r>
            <a:r>
              <a:rPr lang="en-US" dirty="0"/>
              <a:t>in addition to the static discovery you have already seen.</a:t>
            </a:r>
          </a:p>
        </p:txBody>
      </p:sp>
    </p:spTree>
    <p:extLst>
      <p:ext uri="{BB962C8B-B14F-4D97-AF65-F5344CB8AC3E}">
        <p14:creationId xmlns:p14="http://schemas.microsoft.com/office/powerpoint/2010/main" val="42193316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good service discovery mechanism will provide you with </a:t>
            </a:r>
            <a:r>
              <a:rPr lang="en-US" i="1" dirty="0"/>
              <a:t>metadata</a:t>
            </a:r>
            <a:r>
              <a:rPr lang="en-US" dirty="0" smtClean="0"/>
              <a:t>.</a:t>
            </a:r>
          </a:p>
          <a:p>
            <a:r>
              <a:rPr lang="en-US" dirty="0"/>
              <a:t>Metadata is what you will convert into </a:t>
            </a:r>
            <a:r>
              <a:rPr lang="en-US" dirty="0" smtClean="0"/>
              <a:t>target labels.</a:t>
            </a:r>
          </a:p>
          <a:p>
            <a:endParaRPr lang="en-US" dirty="0"/>
          </a:p>
        </p:txBody>
      </p:sp>
    </p:spTree>
    <p:extLst>
      <p:ext uri="{BB962C8B-B14F-4D97-AF65-F5344CB8AC3E}">
        <p14:creationId xmlns:p14="http://schemas.microsoft.com/office/powerpoint/2010/main" val="28968097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4525963"/>
          </a:xfrm>
        </p:spPr>
        <p:txBody>
          <a:bodyPr/>
          <a:lstStyle/>
          <a:p>
            <a:pPr marL="0" indent="0">
              <a:buNone/>
            </a:pPr>
            <a:r>
              <a:rPr lang="en-US" dirty="0" err="1"/>
              <a:t>scrape_configs</a:t>
            </a:r>
            <a:r>
              <a:rPr lang="en-US" dirty="0"/>
              <a:t>:</a:t>
            </a:r>
          </a:p>
          <a:p>
            <a:pPr marL="0" indent="0">
              <a:buNone/>
            </a:pPr>
            <a:r>
              <a:rPr lang="en-US" dirty="0"/>
              <a:t>- </a:t>
            </a:r>
            <a:r>
              <a:rPr lang="en-US" dirty="0" err="1"/>
              <a:t>job_name</a:t>
            </a:r>
            <a:r>
              <a:rPr lang="en-US" dirty="0"/>
              <a:t>: </a:t>
            </a:r>
            <a:r>
              <a:rPr lang="en-US" dirty="0" err="1"/>
              <a:t>prometheus</a:t>
            </a:r>
            <a:endParaRPr lang="en-US" dirty="0"/>
          </a:p>
          <a:p>
            <a:pPr marL="0" indent="0">
              <a:buNone/>
            </a:pPr>
            <a:r>
              <a:rPr lang="en-US" dirty="0" err="1"/>
              <a:t>static_configs</a:t>
            </a:r>
            <a:r>
              <a:rPr lang="en-US" dirty="0"/>
              <a:t>:</a:t>
            </a:r>
          </a:p>
          <a:p>
            <a:pPr marL="0" indent="0">
              <a:buNone/>
            </a:pPr>
            <a:r>
              <a:rPr lang="en-US" dirty="0"/>
              <a:t>- targets:</a:t>
            </a:r>
          </a:p>
          <a:p>
            <a:pPr marL="0" indent="0">
              <a:buNone/>
            </a:pPr>
            <a:r>
              <a:rPr lang="en-US" dirty="0"/>
              <a:t>- localhost:9090</a:t>
            </a:r>
          </a:p>
        </p:txBody>
      </p:sp>
      <p:sp>
        <p:nvSpPr>
          <p:cNvPr id="4" name="Rectangle 3"/>
          <p:cNvSpPr/>
          <p:nvPr/>
        </p:nvSpPr>
        <p:spPr>
          <a:xfrm>
            <a:off x="4114800" y="1828800"/>
            <a:ext cx="4572000" cy="3416320"/>
          </a:xfrm>
          <a:prstGeom prst="rect">
            <a:avLst/>
          </a:prstGeom>
        </p:spPr>
        <p:txBody>
          <a:bodyPr>
            <a:spAutoFit/>
          </a:bodyPr>
          <a:lstStyle/>
          <a:p>
            <a:r>
              <a:rPr lang="en-US" b="1" dirty="0" err="1"/>
              <a:t>scrape_configs</a:t>
            </a:r>
            <a:r>
              <a:rPr lang="en-US" b="1" dirty="0" smtClean="0"/>
              <a:t>:</a:t>
            </a:r>
          </a:p>
          <a:p>
            <a:endParaRPr lang="en-US" b="1" dirty="0"/>
          </a:p>
          <a:p>
            <a:r>
              <a:rPr lang="en-US" b="1" dirty="0"/>
              <a:t>- </a:t>
            </a:r>
            <a:r>
              <a:rPr lang="en-US" b="1" dirty="0" err="1"/>
              <a:t>job_name</a:t>
            </a:r>
            <a:r>
              <a:rPr lang="en-US" b="1" dirty="0"/>
              <a:t>: node</a:t>
            </a:r>
          </a:p>
          <a:p>
            <a:endParaRPr lang="en-US" b="1" dirty="0" smtClean="0"/>
          </a:p>
          <a:p>
            <a:r>
              <a:rPr lang="en-US" b="1" dirty="0" err="1" smtClean="0"/>
              <a:t>static_configs</a:t>
            </a:r>
            <a:r>
              <a:rPr lang="en-US" b="1" dirty="0"/>
              <a:t>:</a:t>
            </a:r>
          </a:p>
          <a:p>
            <a:endParaRPr lang="en-US" b="1" dirty="0" smtClean="0"/>
          </a:p>
          <a:p>
            <a:r>
              <a:rPr lang="en-US" b="1" dirty="0" smtClean="0"/>
              <a:t>- </a:t>
            </a:r>
            <a:r>
              <a:rPr lang="en-US" b="1" dirty="0"/>
              <a:t>targets:</a:t>
            </a:r>
          </a:p>
          <a:p>
            <a:endParaRPr lang="en-US" b="1" dirty="0" smtClean="0"/>
          </a:p>
          <a:p>
            <a:r>
              <a:rPr lang="en-US" b="1" dirty="0" smtClean="0"/>
              <a:t>{% </a:t>
            </a:r>
            <a:r>
              <a:rPr lang="en-US" b="1" dirty="0"/>
              <a:t>for host in groups["all"] %}</a:t>
            </a:r>
          </a:p>
          <a:p>
            <a:pPr marL="285750" indent="-285750">
              <a:buFontTx/>
              <a:buChar char="-"/>
            </a:pPr>
            <a:r>
              <a:rPr lang="en-US" b="1" dirty="0" smtClean="0"/>
              <a:t>{{ </a:t>
            </a:r>
            <a:r>
              <a:rPr lang="en-US" b="1" dirty="0"/>
              <a:t>host }}:</a:t>
            </a:r>
            <a:r>
              <a:rPr lang="en-US" b="1" dirty="0" smtClean="0"/>
              <a:t>9100</a:t>
            </a:r>
          </a:p>
          <a:p>
            <a:pPr marL="285750" indent="-285750">
              <a:buFontTx/>
              <a:buChar char="-"/>
            </a:pPr>
            <a:endParaRPr lang="en-US" b="1" dirty="0"/>
          </a:p>
          <a:p>
            <a:r>
              <a:rPr lang="en-US" b="1" dirty="0"/>
              <a:t>{% </a:t>
            </a:r>
            <a:r>
              <a:rPr lang="en-US" b="1" dirty="0" err="1"/>
              <a:t>endfor</a:t>
            </a:r>
            <a:r>
              <a:rPr lang="en-US" b="1" dirty="0"/>
              <a:t> %}</a:t>
            </a:r>
          </a:p>
        </p:txBody>
      </p:sp>
    </p:spTree>
    <p:extLst>
      <p:ext uri="{BB962C8B-B14F-4D97-AF65-F5344CB8AC3E}">
        <p14:creationId xmlns:p14="http://schemas.microsoft.com/office/powerpoint/2010/main" val="2371219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a:t>
            </a:r>
          </a:p>
        </p:txBody>
      </p:sp>
      <p:sp>
        <p:nvSpPr>
          <p:cNvPr id="3" name="Content Placeholder 2"/>
          <p:cNvSpPr>
            <a:spLocks noGrp="1"/>
          </p:cNvSpPr>
          <p:nvPr>
            <p:ph idx="1"/>
          </p:nvPr>
        </p:nvSpPr>
        <p:spPr/>
        <p:txBody>
          <a:bodyPr/>
          <a:lstStyle/>
          <a:p>
            <a:r>
              <a:rPr lang="en-US" dirty="0"/>
              <a:t>File service discovery, usually referred to as </a:t>
            </a:r>
            <a:r>
              <a:rPr lang="en-US" i="1" dirty="0"/>
              <a:t>file </a:t>
            </a:r>
            <a:r>
              <a:rPr lang="en-US" i="1" dirty="0" smtClean="0"/>
              <a:t>SD</a:t>
            </a:r>
            <a:r>
              <a:rPr lang="en-US" dirty="0" smtClean="0"/>
              <a:t>,</a:t>
            </a:r>
            <a:r>
              <a:rPr lang="en-US" dirty="0"/>
              <a:t> does not use the network</a:t>
            </a:r>
            <a:r>
              <a:rPr lang="en-US" dirty="0" smtClean="0"/>
              <a:t>.</a:t>
            </a:r>
          </a:p>
          <a:p>
            <a:r>
              <a:rPr lang="en-US" dirty="0" smtClean="0"/>
              <a:t>It </a:t>
            </a:r>
            <a:r>
              <a:rPr lang="en-US" dirty="0"/>
              <a:t>reads monitoring targets from files you provide on the local </a:t>
            </a:r>
            <a:r>
              <a:rPr lang="en-US" dirty="0" err="1" smtClean="0"/>
              <a:t>filesystem</a:t>
            </a:r>
            <a:r>
              <a:rPr lang="en-US" dirty="0" smtClean="0"/>
              <a:t>.</a:t>
            </a:r>
          </a:p>
          <a:p>
            <a:r>
              <a:rPr lang="en-US" dirty="0" smtClean="0"/>
              <a:t>We </a:t>
            </a:r>
            <a:r>
              <a:rPr lang="en-US" dirty="0"/>
              <a:t>can provide files in either JSON or YAML formats</a:t>
            </a:r>
            <a:r>
              <a:rPr lang="en-US" dirty="0" smtClean="0"/>
              <a:t>.</a:t>
            </a:r>
          </a:p>
          <a:p>
            <a:endParaRPr lang="en-US" dirty="0" smtClean="0"/>
          </a:p>
          <a:p>
            <a:endParaRPr lang="en-US" dirty="0"/>
          </a:p>
        </p:txBody>
      </p:sp>
    </p:spTree>
    <p:extLst>
      <p:ext uri="{BB962C8B-B14F-4D97-AF65-F5344CB8AC3E}">
        <p14:creationId xmlns:p14="http://schemas.microsoft.com/office/powerpoint/2010/main" val="1597123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066800"/>
            <a:ext cx="4572000" cy="4524315"/>
          </a:xfrm>
          <a:prstGeom prst="rect">
            <a:avLst/>
          </a:prstGeom>
        </p:spPr>
        <p:txBody>
          <a:bodyPr>
            <a:spAutoFit/>
          </a:bodyPr>
          <a:lstStyle/>
          <a:p>
            <a:r>
              <a:rPr lang="en-US" dirty="0"/>
              <a:t>[</a:t>
            </a:r>
          </a:p>
          <a:p>
            <a:r>
              <a:rPr lang="en-US" dirty="0"/>
              <a:t>{</a:t>
            </a:r>
          </a:p>
          <a:p>
            <a:r>
              <a:rPr lang="en-US" b="1" dirty="0"/>
              <a:t>"targets"</a:t>
            </a:r>
            <a:r>
              <a:rPr lang="en-US" dirty="0"/>
              <a:t>: [ "host1:9100", "host2:9100" ],</a:t>
            </a:r>
          </a:p>
          <a:p>
            <a:r>
              <a:rPr lang="en-US" b="1" dirty="0"/>
              <a:t>"labels"</a:t>
            </a:r>
            <a:r>
              <a:rPr lang="en-US" dirty="0"/>
              <a:t>: {</a:t>
            </a:r>
          </a:p>
          <a:p>
            <a:r>
              <a:rPr lang="en-US" b="1" dirty="0"/>
              <a:t>"team"</a:t>
            </a:r>
            <a:r>
              <a:rPr lang="en-US" dirty="0"/>
              <a:t>: "infra",</a:t>
            </a:r>
          </a:p>
          <a:p>
            <a:r>
              <a:rPr lang="en-US" b="1" dirty="0"/>
              <a:t>"job"</a:t>
            </a:r>
            <a:r>
              <a:rPr lang="en-US" dirty="0"/>
              <a:t>: "node"</a:t>
            </a:r>
          </a:p>
          <a:p>
            <a:r>
              <a:rPr lang="en-US" dirty="0"/>
              <a:t>}</a:t>
            </a:r>
          </a:p>
          <a:p>
            <a:r>
              <a:rPr lang="en-US" dirty="0"/>
              <a:t>},</a:t>
            </a:r>
          </a:p>
          <a:p>
            <a:r>
              <a:rPr lang="en-US" dirty="0"/>
              <a:t>{</a:t>
            </a:r>
          </a:p>
          <a:p>
            <a:r>
              <a:rPr lang="en-US" b="1" dirty="0"/>
              <a:t>"targets"</a:t>
            </a:r>
            <a:r>
              <a:rPr lang="en-US" dirty="0"/>
              <a:t>: [ "host1:9090" ],</a:t>
            </a:r>
          </a:p>
          <a:p>
            <a:r>
              <a:rPr lang="en-US" b="1" dirty="0"/>
              <a:t>"labels"</a:t>
            </a:r>
            <a:r>
              <a:rPr lang="en-US" dirty="0"/>
              <a:t>: {</a:t>
            </a:r>
          </a:p>
          <a:p>
            <a:r>
              <a:rPr lang="en-US" b="1" dirty="0"/>
              <a:t>"team"</a:t>
            </a:r>
            <a:r>
              <a:rPr lang="en-US" dirty="0"/>
              <a:t>: "monitoring</a:t>
            </a:r>
            <a:r>
              <a:rPr lang="en-US" dirty="0" smtClean="0"/>
              <a:t>",</a:t>
            </a:r>
          </a:p>
          <a:p>
            <a:r>
              <a:rPr lang="en-US" b="1" dirty="0"/>
              <a:t>"job"</a:t>
            </a:r>
            <a:r>
              <a:rPr lang="en-US" dirty="0"/>
              <a:t>: "</a:t>
            </a:r>
            <a:r>
              <a:rPr lang="en-US" dirty="0" err="1"/>
              <a:t>prometheus</a:t>
            </a:r>
            <a:r>
              <a:rPr lang="en-US" dirty="0"/>
              <a:t>"</a:t>
            </a:r>
          </a:p>
          <a:p>
            <a:r>
              <a:rPr lang="en-US" dirty="0"/>
              <a:t>}</a:t>
            </a:r>
          </a:p>
          <a:p>
            <a:r>
              <a:rPr lang="en-US" dirty="0"/>
              <a:t>}</a:t>
            </a:r>
          </a:p>
          <a:p>
            <a:r>
              <a:rPr lang="en-US" dirty="0"/>
              <a:t>]</a:t>
            </a:r>
          </a:p>
        </p:txBody>
      </p:sp>
      <p:sp>
        <p:nvSpPr>
          <p:cNvPr id="5" name="Rectangle 4"/>
          <p:cNvSpPr/>
          <p:nvPr/>
        </p:nvSpPr>
        <p:spPr>
          <a:xfrm>
            <a:off x="3581400" y="2286000"/>
            <a:ext cx="4572000" cy="2862322"/>
          </a:xfrm>
          <a:prstGeom prst="rect">
            <a:avLst/>
          </a:prstGeom>
        </p:spPr>
        <p:txBody>
          <a:bodyPr>
            <a:spAutoFit/>
          </a:bodyPr>
          <a:lstStyle/>
          <a:p>
            <a:r>
              <a:rPr lang="en-US" i="1" dirty="0" err="1"/>
              <a:t>prometheus.yml</a:t>
            </a:r>
            <a:r>
              <a:rPr lang="en-US" i="1" dirty="0"/>
              <a:t> using file service </a:t>
            </a:r>
            <a:r>
              <a:rPr lang="en-US" i="1" dirty="0" smtClean="0"/>
              <a:t>discovery</a:t>
            </a:r>
          </a:p>
          <a:p>
            <a:endParaRPr lang="en-US" i="1" dirty="0"/>
          </a:p>
          <a:p>
            <a:r>
              <a:rPr lang="en-US" dirty="0" err="1"/>
              <a:t>scrape_configs</a:t>
            </a:r>
            <a:r>
              <a:rPr lang="en-US" dirty="0"/>
              <a:t>:</a:t>
            </a:r>
          </a:p>
          <a:p>
            <a:endParaRPr lang="en-US" dirty="0" smtClean="0"/>
          </a:p>
          <a:p>
            <a:pPr marL="285750" indent="-285750">
              <a:buFontTx/>
              <a:buChar char="-"/>
            </a:pPr>
            <a:r>
              <a:rPr lang="en-US" dirty="0" err="1" smtClean="0"/>
              <a:t>job_name</a:t>
            </a:r>
            <a:r>
              <a:rPr lang="en-US" dirty="0"/>
              <a:t>: </a:t>
            </a:r>
            <a:r>
              <a:rPr lang="en-US" dirty="0" smtClean="0"/>
              <a:t>file</a:t>
            </a:r>
          </a:p>
          <a:p>
            <a:r>
              <a:rPr lang="en-US" dirty="0"/>
              <a:t> </a:t>
            </a:r>
            <a:r>
              <a:rPr lang="en-US" dirty="0" smtClean="0"/>
              <a:t>    </a:t>
            </a:r>
            <a:r>
              <a:rPr lang="en-US" dirty="0" err="1" smtClean="0"/>
              <a:t>file_sd_configs</a:t>
            </a:r>
            <a:r>
              <a:rPr lang="en-US" dirty="0"/>
              <a:t>:</a:t>
            </a:r>
          </a:p>
          <a:p>
            <a:r>
              <a:rPr lang="en-US" dirty="0" smtClean="0"/>
              <a:t>       - </a:t>
            </a:r>
            <a:r>
              <a:rPr lang="en-US" dirty="0"/>
              <a:t>files:</a:t>
            </a:r>
          </a:p>
          <a:p>
            <a:r>
              <a:rPr lang="en-US" dirty="0" smtClean="0"/>
              <a:t>            - </a:t>
            </a:r>
            <a:r>
              <a:rPr lang="en-US" dirty="0"/>
              <a:t>'*.</a:t>
            </a:r>
            <a:r>
              <a:rPr lang="en-US" dirty="0" err="1" smtClean="0"/>
              <a:t>json</a:t>
            </a:r>
            <a:r>
              <a:rPr lang="en-US" dirty="0" smtClean="0"/>
              <a:t>‘</a:t>
            </a:r>
          </a:p>
          <a:p>
            <a:endParaRPr lang="en-US" dirty="0"/>
          </a:p>
          <a:p>
            <a:r>
              <a:rPr lang="en-US" i="1" dirty="0"/>
              <a:t>http://localhost:9090/service-discovery</a:t>
            </a:r>
            <a:endParaRPr lang="en-US" dirty="0"/>
          </a:p>
        </p:txBody>
      </p:sp>
      <p:sp>
        <p:nvSpPr>
          <p:cNvPr id="6" name="Rectangle 5"/>
          <p:cNvSpPr/>
          <p:nvPr/>
        </p:nvSpPr>
        <p:spPr>
          <a:xfrm>
            <a:off x="381000" y="524343"/>
            <a:ext cx="1600200" cy="369332"/>
          </a:xfrm>
          <a:prstGeom prst="rect">
            <a:avLst/>
          </a:prstGeom>
        </p:spPr>
        <p:txBody>
          <a:bodyPr wrap="square">
            <a:spAutoFit/>
          </a:bodyPr>
          <a:lstStyle/>
          <a:p>
            <a:r>
              <a:rPr lang="en-US" b="1" dirty="0" err="1" smtClean="0"/>
              <a:t>Filesd.json</a:t>
            </a:r>
            <a:endParaRPr lang="en-US" b="1" dirty="0"/>
          </a:p>
        </p:txBody>
      </p:sp>
    </p:spTree>
    <p:extLst>
      <p:ext uri="{BB962C8B-B14F-4D97-AF65-F5344CB8AC3E}">
        <p14:creationId xmlns:p14="http://schemas.microsoft.com/office/powerpoint/2010/main" val="1052749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marL="0" indent="0">
              <a:buNone/>
            </a:pPr>
            <a:r>
              <a:rPr lang="en-US" dirty="0" err="1"/>
              <a:t>scrape_configs</a:t>
            </a:r>
            <a:r>
              <a:rPr lang="en-US" dirty="0"/>
              <a:t>:</a:t>
            </a:r>
          </a:p>
          <a:p>
            <a:pPr marL="0" indent="0">
              <a:buNone/>
            </a:pPr>
            <a:r>
              <a:rPr lang="en-US" dirty="0" smtClean="0"/>
              <a:t>  - </a:t>
            </a:r>
            <a:r>
              <a:rPr lang="en-US" dirty="0" err="1"/>
              <a:t>job_name</a:t>
            </a:r>
            <a:r>
              <a:rPr lang="en-US" dirty="0"/>
              <a:t>: file</a:t>
            </a:r>
          </a:p>
          <a:p>
            <a:pPr marL="0" indent="0">
              <a:buNone/>
            </a:pPr>
            <a:r>
              <a:rPr lang="en-US" dirty="0" smtClean="0"/>
              <a:t>    </a:t>
            </a:r>
            <a:r>
              <a:rPr lang="en-US" dirty="0" err="1" smtClean="0"/>
              <a:t>file_sd_configs</a:t>
            </a:r>
            <a:r>
              <a:rPr lang="en-US" dirty="0"/>
              <a:t>:</a:t>
            </a:r>
          </a:p>
          <a:p>
            <a:pPr marL="0" indent="0">
              <a:buNone/>
            </a:pPr>
            <a:r>
              <a:rPr lang="en-US" dirty="0" smtClean="0"/>
              <a:t>         - </a:t>
            </a:r>
            <a:r>
              <a:rPr lang="en-US" dirty="0"/>
              <a:t>files</a:t>
            </a:r>
            <a:r>
              <a:rPr lang="en-US" dirty="0" smtClean="0"/>
              <a:t>:</a:t>
            </a:r>
          </a:p>
          <a:p>
            <a:pPr marL="0" indent="0">
              <a:buNone/>
            </a:pPr>
            <a:r>
              <a:rPr lang="en-US" dirty="0"/>
              <a:t> </a:t>
            </a:r>
            <a:r>
              <a:rPr lang="en-US" dirty="0" smtClean="0"/>
              <a:t>            - </a:t>
            </a:r>
            <a:r>
              <a:rPr lang="en-US" dirty="0"/>
              <a:t>'*.</a:t>
            </a:r>
            <a:r>
              <a:rPr lang="en-US" dirty="0" err="1"/>
              <a:t>json</a:t>
            </a:r>
            <a:r>
              <a:rPr lang="en-US" dirty="0"/>
              <a:t>'</a:t>
            </a:r>
          </a:p>
          <a:p>
            <a:pPr marL="0" indent="0">
              <a:buNone/>
            </a:pPr>
            <a:r>
              <a:rPr lang="en-US" dirty="0" smtClean="0"/>
              <a:t>    </a:t>
            </a:r>
            <a:r>
              <a:rPr lang="en-US" dirty="0" err="1" smtClean="0"/>
              <a:t>relabel_configs</a:t>
            </a:r>
            <a:r>
              <a:rPr lang="en-US" dirty="0"/>
              <a:t>:</a:t>
            </a:r>
          </a:p>
          <a:p>
            <a:pPr marL="0" indent="0">
              <a:buNone/>
            </a:pPr>
            <a:r>
              <a:rPr lang="en-US" dirty="0" smtClean="0"/>
              <a:t>      -  </a:t>
            </a:r>
            <a:r>
              <a:rPr lang="en-US" dirty="0" err="1" smtClean="0"/>
              <a:t>source_labels</a:t>
            </a:r>
            <a:r>
              <a:rPr lang="en-US" dirty="0"/>
              <a:t>: [team]</a:t>
            </a:r>
          </a:p>
          <a:p>
            <a:pPr marL="0" indent="0">
              <a:buNone/>
            </a:pPr>
            <a:r>
              <a:rPr lang="en-US" dirty="0" smtClean="0"/>
              <a:t>         regex</a:t>
            </a:r>
            <a:r>
              <a:rPr lang="en-US" dirty="0"/>
              <a:t>: '(.*)</a:t>
            </a:r>
            <a:r>
              <a:rPr lang="en-US" dirty="0" err="1"/>
              <a:t>ing</a:t>
            </a:r>
            <a:r>
              <a:rPr lang="en-US" dirty="0"/>
              <a:t>'</a:t>
            </a:r>
          </a:p>
          <a:p>
            <a:pPr marL="0" indent="0">
              <a:buNone/>
            </a:pPr>
            <a:r>
              <a:rPr lang="en-US" dirty="0" smtClean="0"/>
              <a:t>         replacement</a:t>
            </a:r>
            <a:r>
              <a:rPr lang="en-US" dirty="0"/>
              <a:t>: '${1}'</a:t>
            </a:r>
          </a:p>
          <a:p>
            <a:pPr marL="0" indent="0">
              <a:buNone/>
            </a:pPr>
            <a:r>
              <a:rPr lang="en-US" dirty="0" smtClean="0"/>
              <a:t>         </a:t>
            </a:r>
            <a:r>
              <a:rPr lang="en-US" dirty="0" err="1" smtClean="0"/>
              <a:t>target_label</a:t>
            </a:r>
            <a:r>
              <a:rPr lang="en-US" dirty="0"/>
              <a:t>: team</a:t>
            </a:r>
          </a:p>
          <a:p>
            <a:pPr marL="0" indent="0">
              <a:buNone/>
            </a:pPr>
            <a:r>
              <a:rPr lang="en-US" dirty="0" smtClean="0"/>
              <a:t>         action</a:t>
            </a:r>
            <a:r>
              <a:rPr lang="en-US" dirty="0"/>
              <a:t>: replace</a:t>
            </a:r>
          </a:p>
        </p:txBody>
      </p:sp>
    </p:spTree>
    <p:extLst>
      <p:ext uri="{BB962C8B-B14F-4D97-AF65-F5344CB8AC3E}">
        <p14:creationId xmlns:p14="http://schemas.microsoft.com/office/powerpoint/2010/main" val="173308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 simple text format makes it easy to expose metrics to Prometheus</a:t>
            </a:r>
            <a:r>
              <a:rPr lang="en-US" dirty="0" smtClean="0"/>
              <a:t>.</a:t>
            </a:r>
          </a:p>
          <a:p>
            <a:r>
              <a:rPr lang="en-US" dirty="0"/>
              <a:t>The data model identifies each time series not just with a name, but also with </a:t>
            </a:r>
            <a:r>
              <a:rPr lang="en-US" dirty="0" smtClean="0"/>
              <a:t>an unordered </a:t>
            </a:r>
            <a:r>
              <a:rPr lang="en-US" dirty="0"/>
              <a:t>set of key-value pairs called labels</a:t>
            </a:r>
            <a:r>
              <a:rPr lang="en-US" dirty="0" smtClean="0"/>
              <a:t>.</a:t>
            </a:r>
          </a:p>
          <a:p>
            <a:r>
              <a:rPr lang="en-US" dirty="0"/>
              <a:t>The </a:t>
            </a:r>
            <a:r>
              <a:rPr lang="en-US" dirty="0" err="1"/>
              <a:t>PromQL</a:t>
            </a:r>
            <a:r>
              <a:rPr lang="en-US" dirty="0"/>
              <a:t> query language </a:t>
            </a:r>
            <a:r>
              <a:rPr lang="en-US" dirty="0" smtClean="0"/>
              <a:t>allows aggregation </a:t>
            </a:r>
            <a:r>
              <a:rPr lang="en-US" dirty="0"/>
              <a:t>across any of these labels, so you can </a:t>
            </a:r>
            <a:r>
              <a:rPr lang="en-US" dirty="0" err="1"/>
              <a:t>analyse</a:t>
            </a:r>
            <a:r>
              <a:rPr lang="en-US" dirty="0"/>
              <a:t> not just per process but </a:t>
            </a:r>
            <a:r>
              <a:rPr lang="en-US" dirty="0" smtClean="0"/>
              <a:t>also per </a:t>
            </a:r>
            <a:r>
              <a:rPr lang="en-US" dirty="0"/>
              <a:t>datacenter and per service or by any other labels that you have defined.</a:t>
            </a:r>
          </a:p>
        </p:txBody>
      </p:sp>
    </p:spTree>
    <p:extLst>
      <p:ext uri="{BB962C8B-B14F-4D97-AF65-F5344CB8AC3E}">
        <p14:creationId xmlns:p14="http://schemas.microsoft.com/office/powerpoint/2010/main" val="42129699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00200"/>
            <a:ext cx="6781800" cy="3477875"/>
          </a:xfrm>
          <a:prstGeom prst="rect">
            <a:avLst/>
          </a:prstGeom>
        </p:spPr>
        <p:txBody>
          <a:bodyPr wrap="square">
            <a:spAutoFit/>
          </a:bodyPr>
          <a:lstStyle/>
          <a:p>
            <a:r>
              <a:rPr lang="en-US" sz="2000" b="1" dirty="0" err="1"/>
              <a:t>scrape_configs</a:t>
            </a:r>
            <a:r>
              <a:rPr lang="en-US" sz="2000" b="1" dirty="0"/>
              <a:t>:</a:t>
            </a:r>
          </a:p>
          <a:p>
            <a:r>
              <a:rPr lang="en-US" sz="2000" b="1" dirty="0"/>
              <a:t>- </a:t>
            </a:r>
            <a:r>
              <a:rPr lang="en-US" sz="2000" b="1" dirty="0" err="1"/>
              <a:t>job_name</a:t>
            </a:r>
            <a:r>
              <a:rPr lang="en-US" sz="2000" b="1" dirty="0"/>
              <a:t>: file</a:t>
            </a:r>
          </a:p>
          <a:p>
            <a:r>
              <a:rPr lang="en-US" sz="2000" b="1" dirty="0" err="1"/>
              <a:t>file_sd_configs</a:t>
            </a:r>
            <a:r>
              <a:rPr lang="en-US" sz="2000" b="1" dirty="0"/>
              <a:t>:</a:t>
            </a:r>
          </a:p>
          <a:p>
            <a:r>
              <a:rPr lang="en-US" sz="2000" b="1" dirty="0"/>
              <a:t>- files:</a:t>
            </a:r>
          </a:p>
          <a:p>
            <a:pPr marL="285750" indent="-285750">
              <a:buFontTx/>
              <a:buChar char="-"/>
            </a:pPr>
            <a:r>
              <a:rPr lang="en-US" sz="2000" b="1" dirty="0" smtClean="0"/>
              <a:t>'*.</a:t>
            </a:r>
            <a:r>
              <a:rPr lang="en-US" sz="2000" b="1" dirty="0" err="1" smtClean="0"/>
              <a:t>json</a:t>
            </a:r>
            <a:r>
              <a:rPr lang="en-US" sz="2000" b="1" dirty="0" smtClean="0"/>
              <a:t>‘</a:t>
            </a:r>
            <a:endParaRPr lang="en-US" sz="2000" b="1" dirty="0"/>
          </a:p>
          <a:p>
            <a:r>
              <a:rPr lang="en-US" sz="2000" b="1" dirty="0" err="1"/>
              <a:t>relabel_configs</a:t>
            </a:r>
            <a:r>
              <a:rPr lang="en-US" sz="2000" b="1" dirty="0"/>
              <a:t>:</a:t>
            </a:r>
          </a:p>
          <a:p>
            <a:r>
              <a:rPr lang="en-US" sz="2000" b="1" dirty="0"/>
              <a:t>- </a:t>
            </a:r>
            <a:r>
              <a:rPr lang="en-US" sz="2000" b="1" dirty="0" err="1"/>
              <a:t>source_labels</a:t>
            </a:r>
            <a:r>
              <a:rPr lang="en-US" sz="2000" b="1" dirty="0"/>
              <a:t>: []</a:t>
            </a:r>
          </a:p>
          <a:p>
            <a:r>
              <a:rPr lang="en-US" sz="2000" b="1" dirty="0"/>
              <a:t>regex: '(.*)'</a:t>
            </a:r>
          </a:p>
          <a:p>
            <a:r>
              <a:rPr lang="en-US" sz="2000" b="1" dirty="0"/>
              <a:t>replacement: '${1}'</a:t>
            </a:r>
          </a:p>
          <a:p>
            <a:r>
              <a:rPr lang="en-US" sz="2000" b="1" dirty="0" err="1"/>
              <a:t>target_label</a:t>
            </a:r>
            <a:r>
              <a:rPr lang="en-US" sz="2000" b="1" dirty="0"/>
              <a:t>: team</a:t>
            </a:r>
          </a:p>
          <a:p>
            <a:r>
              <a:rPr lang="en-US" sz="2000" b="1" dirty="0"/>
              <a:t>action: replace</a:t>
            </a:r>
          </a:p>
        </p:txBody>
      </p:sp>
    </p:spTree>
    <p:extLst>
      <p:ext uri="{BB962C8B-B14F-4D97-AF65-F5344CB8AC3E}">
        <p14:creationId xmlns:p14="http://schemas.microsoft.com/office/powerpoint/2010/main" val="4018521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cAdvisor</a:t>
            </a:r>
            <a:endParaRPr lang="en-US" dirty="0"/>
          </a:p>
        </p:txBody>
      </p:sp>
      <p:sp>
        <p:nvSpPr>
          <p:cNvPr id="3" name="Content Placeholder 2"/>
          <p:cNvSpPr>
            <a:spLocks noGrp="1"/>
          </p:cNvSpPr>
          <p:nvPr>
            <p:ph idx="1"/>
          </p:nvPr>
        </p:nvSpPr>
        <p:spPr/>
        <p:txBody>
          <a:bodyPr>
            <a:normAutofit lnSpcReduction="10000"/>
          </a:bodyPr>
          <a:lstStyle/>
          <a:p>
            <a:r>
              <a:rPr lang="en-US" dirty="0"/>
              <a:t>Container deployments are becoming more common with technologies such </a:t>
            </a:r>
            <a:r>
              <a:rPr lang="en-US" dirty="0" smtClean="0"/>
              <a:t>as </a:t>
            </a:r>
            <a:r>
              <a:rPr lang="en-US" dirty="0" err="1" smtClean="0"/>
              <a:t>Docker</a:t>
            </a:r>
            <a:r>
              <a:rPr lang="en-US" dirty="0" smtClean="0"/>
              <a:t> </a:t>
            </a:r>
            <a:r>
              <a:rPr lang="en-US" dirty="0"/>
              <a:t>and </a:t>
            </a:r>
            <a:r>
              <a:rPr lang="en-US" dirty="0" err="1" smtClean="0"/>
              <a:t>Kubernetes</a:t>
            </a:r>
            <a:r>
              <a:rPr lang="en-US" dirty="0" smtClean="0"/>
              <a:t>. </a:t>
            </a:r>
          </a:p>
          <a:p>
            <a:r>
              <a:rPr lang="en-US" dirty="0" err="1"/>
              <a:t>cAdvisor</a:t>
            </a:r>
            <a:r>
              <a:rPr lang="en-US" dirty="0"/>
              <a:t> </a:t>
            </a:r>
            <a:r>
              <a:rPr lang="en-US" dirty="0" smtClean="0"/>
              <a:t>is an </a:t>
            </a:r>
            <a:r>
              <a:rPr lang="en-US" dirty="0"/>
              <a:t>exporter that provides metrics about </a:t>
            </a:r>
            <a:r>
              <a:rPr lang="en-US" i="1" dirty="0" err="1" smtClean="0"/>
              <a:t>cgroups</a:t>
            </a:r>
            <a:r>
              <a:rPr lang="en-US" i="1" dirty="0" smtClean="0"/>
              <a:t>. </a:t>
            </a:r>
          </a:p>
          <a:p>
            <a:r>
              <a:rPr lang="en-US" dirty="0" err="1"/>
              <a:t>Cgroups</a:t>
            </a:r>
            <a:r>
              <a:rPr lang="en-US" dirty="0"/>
              <a:t> are a Linux kernel </a:t>
            </a:r>
            <a:r>
              <a:rPr lang="en-US" dirty="0" smtClean="0"/>
              <a:t>isolation feature </a:t>
            </a:r>
            <a:r>
              <a:rPr lang="en-US" dirty="0"/>
              <a:t>that are usually used to implement containers on Linux, and are also used </a:t>
            </a:r>
            <a:r>
              <a:rPr lang="en-US" dirty="0" smtClean="0"/>
              <a:t>by runtime </a:t>
            </a:r>
            <a:r>
              <a:rPr lang="en-US" dirty="0"/>
              <a:t>environments such as </a:t>
            </a:r>
            <a:r>
              <a:rPr lang="en-US" dirty="0" err="1"/>
              <a:t>systemd</a:t>
            </a:r>
            <a:r>
              <a:rPr lang="en-US" dirty="0"/>
              <a:t>.</a:t>
            </a:r>
            <a:endParaRPr lang="en-US" i="1" dirty="0" smtClean="0"/>
          </a:p>
          <a:p>
            <a:endParaRPr lang="en-US" dirty="0"/>
          </a:p>
        </p:txBody>
      </p:sp>
    </p:spTree>
    <p:extLst>
      <p:ext uri="{BB962C8B-B14F-4D97-AF65-F5344CB8AC3E}">
        <p14:creationId xmlns:p14="http://schemas.microsoft.com/office/powerpoint/2010/main" val="11347165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cAdvisor</a:t>
            </a:r>
            <a:r>
              <a:rPr lang="en-US" dirty="0"/>
              <a:t> with </a:t>
            </a:r>
            <a:r>
              <a:rPr lang="en-US" dirty="0" err="1"/>
              <a:t>Docker</a:t>
            </a:r>
            <a:endParaRPr lang="en-US" dirty="0"/>
          </a:p>
        </p:txBody>
      </p:sp>
      <p:sp>
        <p:nvSpPr>
          <p:cNvPr id="4" name="Rectangle 3"/>
          <p:cNvSpPr/>
          <p:nvPr/>
        </p:nvSpPr>
        <p:spPr>
          <a:xfrm>
            <a:off x="533400" y="2003105"/>
            <a:ext cx="7848600" cy="3970318"/>
          </a:xfrm>
          <a:prstGeom prst="rect">
            <a:avLst/>
          </a:prstGeom>
        </p:spPr>
        <p:txBody>
          <a:bodyPr wrap="square">
            <a:spAutoFit/>
          </a:bodyPr>
          <a:lstStyle/>
          <a:p>
            <a:r>
              <a:rPr lang="en-US" dirty="0" err="1"/>
              <a:t>docker</a:t>
            </a:r>
            <a:r>
              <a:rPr lang="en-US" dirty="0"/>
              <a:t> run \</a:t>
            </a:r>
          </a:p>
          <a:p>
            <a:r>
              <a:rPr lang="en-US" dirty="0"/>
              <a:t>--volume=/:/</a:t>
            </a:r>
            <a:r>
              <a:rPr lang="en-US" dirty="0" err="1"/>
              <a:t>rootfs:ro</a:t>
            </a:r>
            <a:r>
              <a:rPr lang="en-US" dirty="0"/>
              <a:t> \</a:t>
            </a:r>
          </a:p>
          <a:p>
            <a:r>
              <a:rPr lang="en-US" dirty="0"/>
              <a:t>--volume=/</a:t>
            </a:r>
            <a:r>
              <a:rPr lang="en-US" dirty="0" err="1"/>
              <a:t>var</a:t>
            </a:r>
            <a:r>
              <a:rPr lang="en-US" dirty="0"/>
              <a:t>/run:/</a:t>
            </a:r>
            <a:r>
              <a:rPr lang="en-US" dirty="0" err="1"/>
              <a:t>var</a:t>
            </a:r>
            <a:r>
              <a:rPr lang="en-US" dirty="0"/>
              <a:t>/</a:t>
            </a:r>
            <a:r>
              <a:rPr lang="en-US" dirty="0" err="1"/>
              <a:t>run:rw</a:t>
            </a:r>
            <a:r>
              <a:rPr lang="en-US" dirty="0"/>
              <a:t> \</a:t>
            </a:r>
          </a:p>
          <a:p>
            <a:r>
              <a:rPr lang="en-US" dirty="0"/>
              <a:t>--volume=/sys:/</a:t>
            </a:r>
            <a:r>
              <a:rPr lang="en-US" dirty="0" err="1"/>
              <a:t>sys:ro</a:t>
            </a:r>
            <a:r>
              <a:rPr lang="en-US" dirty="0"/>
              <a:t> \</a:t>
            </a:r>
          </a:p>
          <a:p>
            <a:r>
              <a:rPr lang="en-US" dirty="0"/>
              <a:t>--volume=/</a:t>
            </a:r>
            <a:r>
              <a:rPr lang="en-US" dirty="0" err="1"/>
              <a:t>var</a:t>
            </a:r>
            <a:r>
              <a:rPr lang="en-US" dirty="0"/>
              <a:t>/lib/</a:t>
            </a:r>
            <a:r>
              <a:rPr lang="en-US" dirty="0" err="1"/>
              <a:t>docker</a:t>
            </a:r>
            <a:r>
              <a:rPr lang="en-US" dirty="0"/>
              <a:t>/:/</a:t>
            </a:r>
            <a:r>
              <a:rPr lang="en-US" dirty="0" err="1"/>
              <a:t>var</a:t>
            </a:r>
            <a:r>
              <a:rPr lang="en-US" dirty="0"/>
              <a:t>/lib/</a:t>
            </a:r>
            <a:r>
              <a:rPr lang="en-US" dirty="0" err="1"/>
              <a:t>docker:ro</a:t>
            </a:r>
            <a:r>
              <a:rPr lang="en-US" dirty="0"/>
              <a:t> \</a:t>
            </a:r>
          </a:p>
          <a:p>
            <a:r>
              <a:rPr lang="en-US" dirty="0"/>
              <a:t>--volume=/</a:t>
            </a:r>
            <a:r>
              <a:rPr lang="en-US" dirty="0" err="1"/>
              <a:t>dev</a:t>
            </a:r>
            <a:r>
              <a:rPr lang="en-US" dirty="0"/>
              <a:t>/disk/:/</a:t>
            </a:r>
            <a:r>
              <a:rPr lang="en-US" dirty="0" err="1"/>
              <a:t>dev</a:t>
            </a:r>
            <a:r>
              <a:rPr lang="en-US" dirty="0"/>
              <a:t>/</a:t>
            </a:r>
            <a:r>
              <a:rPr lang="en-US" dirty="0" err="1"/>
              <a:t>disk:ro</a:t>
            </a:r>
            <a:r>
              <a:rPr lang="en-US" dirty="0"/>
              <a:t> \</a:t>
            </a:r>
          </a:p>
          <a:p>
            <a:r>
              <a:rPr lang="en-US" dirty="0"/>
              <a:t>--publish=8080:8080 \</a:t>
            </a:r>
          </a:p>
          <a:p>
            <a:r>
              <a:rPr lang="en-US" dirty="0"/>
              <a:t>--detach=true \</a:t>
            </a:r>
          </a:p>
          <a:p>
            <a:r>
              <a:rPr lang="en-US" dirty="0"/>
              <a:t>--name=</a:t>
            </a:r>
            <a:r>
              <a:rPr lang="en-US" dirty="0" err="1"/>
              <a:t>cadvisor</a:t>
            </a:r>
            <a:r>
              <a:rPr lang="en-US" dirty="0"/>
              <a:t> \</a:t>
            </a:r>
          </a:p>
          <a:p>
            <a:r>
              <a:rPr lang="en-US" dirty="0" err="1" smtClean="0"/>
              <a:t>google</a:t>
            </a:r>
            <a:r>
              <a:rPr lang="en-US" dirty="0" smtClean="0"/>
              <a:t>/cadvisor:v0.28.3</a:t>
            </a:r>
          </a:p>
          <a:p>
            <a:endParaRPr lang="en-US" dirty="0"/>
          </a:p>
          <a:p>
            <a:r>
              <a:rPr lang="en-US" i="1" dirty="0">
                <a:hlinkClick r:id="rId2"/>
              </a:rPr>
              <a:t>http://</a:t>
            </a:r>
            <a:r>
              <a:rPr lang="en-US" i="1" dirty="0" smtClean="0">
                <a:hlinkClick r:id="rId2"/>
              </a:rPr>
              <a:t>localhost:8080/metrics</a:t>
            </a:r>
            <a:endParaRPr lang="en-US" i="1" dirty="0" smtClean="0"/>
          </a:p>
          <a:p>
            <a:endParaRPr lang="en-US" i="1" dirty="0"/>
          </a:p>
          <a:p>
            <a:r>
              <a:rPr lang="en-US" dirty="0"/>
              <a:t>The container metrics are prefixed with </a:t>
            </a:r>
            <a:r>
              <a:rPr lang="en-US" b="1" dirty="0"/>
              <a:t>container</a:t>
            </a:r>
            <a:r>
              <a:rPr lang="en-US" b="1" dirty="0" smtClean="0"/>
              <a:t>_</a:t>
            </a:r>
            <a:endParaRPr lang="en-US" b="1" dirty="0"/>
          </a:p>
        </p:txBody>
      </p:sp>
    </p:spTree>
    <p:extLst>
      <p:ext uri="{BB962C8B-B14F-4D97-AF65-F5344CB8AC3E}">
        <p14:creationId xmlns:p14="http://schemas.microsoft.com/office/powerpoint/2010/main" val="19795516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prometheus.yml</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scrape_configs</a:t>
            </a:r>
            <a:r>
              <a:rPr lang="en-US" dirty="0"/>
              <a:t>:</a:t>
            </a:r>
          </a:p>
          <a:p>
            <a:pPr marL="0" indent="0">
              <a:buNone/>
            </a:pPr>
            <a:r>
              <a:rPr lang="en-US" dirty="0" smtClean="0"/>
              <a:t>   - </a:t>
            </a:r>
            <a:r>
              <a:rPr lang="en-US" dirty="0" err="1"/>
              <a:t>job_name</a:t>
            </a:r>
            <a:r>
              <a:rPr lang="en-US" dirty="0"/>
              <a:t>: </a:t>
            </a:r>
            <a:r>
              <a:rPr lang="en-US" dirty="0" err="1"/>
              <a:t>cadvisor</a:t>
            </a:r>
            <a:endParaRPr lang="en-US" dirty="0"/>
          </a:p>
          <a:p>
            <a:pPr marL="0" indent="0">
              <a:buNone/>
            </a:pPr>
            <a:r>
              <a:rPr lang="en-US" dirty="0" smtClean="0"/>
              <a:t>     </a:t>
            </a:r>
            <a:r>
              <a:rPr lang="en-US" dirty="0" err="1" smtClean="0"/>
              <a:t>static_configs</a:t>
            </a:r>
            <a:r>
              <a:rPr lang="en-US" dirty="0"/>
              <a:t>:</a:t>
            </a:r>
          </a:p>
          <a:p>
            <a:pPr marL="0" indent="0">
              <a:buNone/>
            </a:pPr>
            <a:r>
              <a:rPr lang="en-US" dirty="0" smtClean="0"/>
              <a:t>         - </a:t>
            </a:r>
            <a:r>
              <a:rPr lang="en-US" dirty="0"/>
              <a:t>targets:</a:t>
            </a:r>
          </a:p>
          <a:p>
            <a:pPr marL="0" indent="0">
              <a:buNone/>
            </a:pPr>
            <a:r>
              <a:rPr lang="en-US" dirty="0" smtClean="0"/>
              <a:t>            - localhost:8080</a:t>
            </a:r>
          </a:p>
          <a:p>
            <a:pPr marL="0" indent="0">
              <a:buNone/>
            </a:pPr>
            <a:endParaRPr lang="en-US" dirty="0"/>
          </a:p>
        </p:txBody>
      </p:sp>
    </p:spTree>
    <p:extLst>
      <p:ext uri="{BB962C8B-B14F-4D97-AF65-F5344CB8AC3E}">
        <p14:creationId xmlns:p14="http://schemas.microsoft.com/office/powerpoint/2010/main" val="18882168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t>
            </a:r>
            <a:r>
              <a:rPr lang="en-US" dirty="0"/>
              <a:t>for container CPU</a:t>
            </a:r>
          </a:p>
        </p:txBody>
      </p:sp>
      <p:sp>
        <p:nvSpPr>
          <p:cNvPr id="3" name="Content Placeholder 2"/>
          <p:cNvSpPr>
            <a:spLocks noGrp="1"/>
          </p:cNvSpPr>
          <p:nvPr>
            <p:ph idx="1"/>
          </p:nvPr>
        </p:nvSpPr>
        <p:spPr/>
        <p:txBody>
          <a:bodyPr/>
          <a:lstStyle/>
          <a:p>
            <a:r>
              <a:rPr lang="en-US" dirty="0" err="1" smtClean="0"/>
              <a:t>container_cpu_usage_seconds_total</a:t>
            </a:r>
            <a:endParaRPr lang="en-US" dirty="0" smtClean="0"/>
          </a:p>
          <a:p>
            <a:r>
              <a:rPr lang="en-US" dirty="0" err="1" smtClean="0"/>
              <a:t>container_cpu_system_seconds_total</a:t>
            </a:r>
            <a:endParaRPr lang="en-US" dirty="0"/>
          </a:p>
          <a:p>
            <a:r>
              <a:rPr lang="en-US" dirty="0" err="1" smtClean="0"/>
              <a:t>container_cpu_user_seconds_total</a:t>
            </a:r>
            <a:endParaRPr lang="en-US" dirty="0" smtClean="0"/>
          </a:p>
          <a:p>
            <a:endParaRPr lang="en-US" dirty="0"/>
          </a:p>
        </p:txBody>
      </p:sp>
    </p:spTree>
    <p:extLst>
      <p:ext uri="{BB962C8B-B14F-4D97-AF65-F5344CB8AC3E}">
        <p14:creationId xmlns:p14="http://schemas.microsoft.com/office/powerpoint/2010/main" val="1213828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for container Memory</a:t>
            </a:r>
            <a:endParaRPr lang="en-US" dirty="0"/>
          </a:p>
        </p:txBody>
      </p:sp>
      <p:sp>
        <p:nvSpPr>
          <p:cNvPr id="3" name="Content Placeholder 2"/>
          <p:cNvSpPr>
            <a:spLocks noGrp="1"/>
          </p:cNvSpPr>
          <p:nvPr>
            <p:ph idx="1"/>
          </p:nvPr>
        </p:nvSpPr>
        <p:spPr/>
        <p:txBody>
          <a:bodyPr/>
          <a:lstStyle/>
          <a:p>
            <a:r>
              <a:rPr lang="en-US" dirty="0" err="1" smtClean="0"/>
              <a:t>container_memory_usage_bytes</a:t>
            </a:r>
            <a:endParaRPr lang="en-US" dirty="0" smtClean="0"/>
          </a:p>
          <a:p>
            <a:r>
              <a:rPr lang="en-US" dirty="0" err="1" smtClean="0"/>
              <a:t>container_spec_memory_limit_bytes</a:t>
            </a:r>
            <a:endParaRPr lang="en-US" dirty="0" smtClean="0"/>
          </a:p>
          <a:p>
            <a:r>
              <a:rPr lang="en-US" dirty="0" err="1" smtClean="0"/>
              <a:t>container_memory_working_set_bytes</a:t>
            </a:r>
            <a:endParaRPr lang="en-US" dirty="0" smtClean="0"/>
          </a:p>
        </p:txBody>
      </p:sp>
    </p:spTree>
    <p:extLst>
      <p:ext uri="{BB962C8B-B14F-4D97-AF65-F5344CB8AC3E}">
        <p14:creationId xmlns:p14="http://schemas.microsoft.com/office/powerpoint/2010/main" val="10746400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lnSpcReduction="10000"/>
          </a:bodyPr>
          <a:lstStyle/>
          <a:p>
            <a:pPr marL="0" indent="0">
              <a:buNone/>
            </a:pPr>
            <a:r>
              <a:rPr lang="en-US" dirty="0" err="1"/>
              <a:t>scrape_configs</a:t>
            </a:r>
            <a:r>
              <a:rPr lang="en-US" dirty="0"/>
              <a:t>:</a:t>
            </a:r>
          </a:p>
          <a:p>
            <a:pPr marL="0" indent="0">
              <a:buNone/>
            </a:pPr>
            <a:r>
              <a:rPr lang="en-US" dirty="0"/>
              <a:t>- </a:t>
            </a:r>
            <a:r>
              <a:rPr lang="en-US" dirty="0" err="1"/>
              <a:t>job_name</a:t>
            </a:r>
            <a:r>
              <a:rPr lang="en-US" dirty="0"/>
              <a:t>: </a:t>
            </a:r>
            <a:r>
              <a:rPr lang="en-US" dirty="0" err="1"/>
              <a:t>cadvisor</a:t>
            </a:r>
            <a:endParaRPr lang="en-US" dirty="0"/>
          </a:p>
          <a:p>
            <a:pPr marL="0" indent="0">
              <a:buNone/>
            </a:pPr>
            <a:r>
              <a:rPr lang="en-US" dirty="0" err="1"/>
              <a:t>static_configs</a:t>
            </a:r>
            <a:r>
              <a:rPr lang="en-US" dirty="0"/>
              <a:t>:</a:t>
            </a:r>
          </a:p>
          <a:p>
            <a:pPr marL="0" indent="0">
              <a:buNone/>
            </a:pPr>
            <a:r>
              <a:rPr lang="en-US" dirty="0"/>
              <a:t>- targets:</a:t>
            </a:r>
          </a:p>
          <a:p>
            <a:pPr marL="0" indent="0">
              <a:buNone/>
            </a:pPr>
            <a:r>
              <a:rPr lang="en-US" dirty="0"/>
              <a:t>- localhost:9090</a:t>
            </a:r>
          </a:p>
          <a:p>
            <a:pPr marL="0" indent="0">
              <a:buNone/>
            </a:pPr>
            <a:r>
              <a:rPr lang="en-US" dirty="0" err="1"/>
              <a:t>metric_relabel_configs</a:t>
            </a:r>
            <a:r>
              <a:rPr lang="en-US" dirty="0"/>
              <a:t>:</a:t>
            </a:r>
          </a:p>
          <a:p>
            <a:pPr marL="0" indent="0">
              <a:buNone/>
            </a:pPr>
            <a:r>
              <a:rPr lang="en-US" dirty="0"/>
              <a:t>- regex: '</a:t>
            </a:r>
            <a:r>
              <a:rPr lang="en-US" dirty="0" err="1"/>
              <a:t>container_label</a:t>
            </a:r>
            <a:r>
              <a:rPr lang="en-US" dirty="0"/>
              <a:t>_.*'</a:t>
            </a:r>
          </a:p>
          <a:p>
            <a:pPr marL="0" indent="0">
              <a:buNone/>
            </a:pPr>
            <a:r>
              <a:rPr lang="en-US" dirty="0"/>
              <a:t>action: </a:t>
            </a:r>
            <a:r>
              <a:rPr lang="en-US" dirty="0" err="1"/>
              <a:t>labeldrop</a:t>
            </a:r>
            <a:endParaRPr lang="en-US" dirty="0"/>
          </a:p>
        </p:txBody>
      </p:sp>
    </p:spTree>
    <p:extLst>
      <p:ext uri="{BB962C8B-B14F-4D97-AF65-F5344CB8AC3E}">
        <p14:creationId xmlns:p14="http://schemas.microsoft.com/office/powerpoint/2010/main" val="25955887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Kubernetes</a:t>
            </a:r>
            <a:endParaRPr lang="en-US" dirty="0"/>
          </a:p>
        </p:txBody>
      </p:sp>
      <p:sp>
        <p:nvSpPr>
          <p:cNvPr id="3" name="Content Placeholder 2"/>
          <p:cNvSpPr>
            <a:spLocks noGrp="1"/>
          </p:cNvSpPr>
          <p:nvPr>
            <p:ph idx="1"/>
          </p:nvPr>
        </p:nvSpPr>
        <p:spPr/>
        <p:txBody>
          <a:bodyPr/>
          <a:lstStyle/>
          <a:p>
            <a:r>
              <a:rPr lang="en-US" dirty="0" err="1"/>
              <a:t>Kubernetes</a:t>
            </a:r>
            <a:r>
              <a:rPr lang="en-US" dirty="0"/>
              <a:t> is a popular platform for orchestrating containers. </a:t>
            </a:r>
            <a:endParaRPr lang="en-US" dirty="0" smtClean="0"/>
          </a:p>
          <a:p>
            <a:r>
              <a:rPr lang="en-US" dirty="0" smtClean="0"/>
              <a:t>Like </a:t>
            </a:r>
            <a:r>
              <a:rPr lang="en-US" dirty="0"/>
              <a:t>Prometheus, </a:t>
            </a:r>
            <a:r>
              <a:rPr lang="en-US" dirty="0" smtClean="0"/>
              <a:t>the </a:t>
            </a:r>
            <a:r>
              <a:rPr lang="en-US" dirty="0" err="1" smtClean="0"/>
              <a:t>Kubernetes</a:t>
            </a:r>
            <a:r>
              <a:rPr lang="en-US" dirty="0" smtClean="0"/>
              <a:t> </a:t>
            </a:r>
            <a:r>
              <a:rPr lang="en-US" dirty="0"/>
              <a:t>project is part of the Cloud Native Computing Foundation (CNCF).</a:t>
            </a:r>
          </a:p>
        </p:txBody>
      </p:sp>
    </p:spTree>
    <p:extLst>
      <p:ext uri="{BB962C8B-B14F-4D97-AF65-F5344CB8AC3E}">
        <p14:creationId xmlns:p14="http://schemas.microsoft.com/office/powerpoint/2010/main" val="39905199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in </a:t>
            </a:r>
            <a:r>
              <a:rPr lang="en-US" dirty="0" err="1"/>
              <a:t>Kubernetes</a:t>
            </a:r>
            <a:endParaRPr lang="en-US" dirty="0"/>
          </a:p>
        </p:txBody>
      </p:sp>
      <p:sp>
        <p:nvSpPr>
          <p:cNvPr id="3" name="Content Placeholder 2"/>
          <p:cNvSpPr>
            <a:spLocks noGrp="1"/>
          </p:cNvSpPr>
          <p:nvPr>
            <p:ph idx="1"/>
          </p:nvPr>
        </p:nvSpPr>
        <p:spPr/>
        <p:txBody>
          <a:bodyPr/>
          <a:lstStyle/>
          <a:p>
            <a:r>
              <a:rPr lang="en-US" b="1" dirty="0" err="1"/>
              <a:t>w</a:t>
            </a:r>
            <a:r>
              <a:rPr lang="en-US" b="1" dirty="0" err="1" smtClean="0"/>
              <a:t>get</a:t>
            </a:r>
            <a:r>
              <a:rPr lang="en-US" b="1" dirty="0" smtClean="0"/>
              <a:t> </a:t>
            </a:r>
            <a:r>
              <a:rPr lang="en-US" b="1" dirty="0" smtClean="0">
                <a:hlinkClick r:id="rId2"/>
              </a:rPr>
              <a:t>https</a:t>
            </a:r>
            <a:r>
              <a:rPr lang="en-US" b="1" dirty="0">
                <a:hlinkClick r:id="rId2"/>
              </a:rPr>
              <a:t>://</a:t>
            </a:r>
            <a:r>
              <a:rPr lang="en-US" b="1" dirty="0" smtClean="0">
                <a:hlinkClick r:id="rId2"/>
              </a:rPr>
              <a:t>storage.googleapis.com/minikube/releases/v0.24.1/minikube-linux-amd64</a:t>
            </a:r>
            <a:endParaRPr lang="en-US" b="1" dirty="0" smtClean="0"/>
          </a:p>
          <a:p>
            <a:r>
              <a:rPr lang="en-US" b="1" dirty="0"/>
              <a:t>mv minikube-linux-amd64 </a:t>
            </a:r>
            <a:r>
              <a:rPr lang="en-US" b="1" dirty="0" err="1" smtClean="0"/>
              <a:t>minikube</a:t>
            </a:r>
            <a:endParaRPr lang="en-US" b="1" dirty="0" smtClean="0"/>
          </a:p>
          <a:p>
            <a:r>
              <a:rPr lang="en-US" b="1" dirty="0" err="1"/>
              <a:t>chmod</a:t>
            </a:r>
            <a:r>
              <a:rPr lang="en-US" b="1" dirty="0"/>
              <a:t> +x </a:t>
            </a:r>
            <a:r>
              <a:rPr lang="en-US" b="1" dirty="0" err="1" smtClean="0"/>
              <a:t>minikube</a:t>
            </a:r>
            <a:endParaRPr lang="en-US" b="1" dirty="0" smtClean="0"/>
          </a:p>
          <a:p>
            <a:r>
              <a:rPr lang="en-US" b="1" dirty="0"/>
              <a:t>./</a:t>
            </a:r>
            <a:r>
              <a:rPr lang="en-US" b="1" dirty="0" err="1"/>
              <a:t>minikube</a:t>
            </a:r>
            <a:r>
              <a:rPr lang="en-US" b="1" dirty="0"/>
              <a:t> start</a:t>
            </a:r>
            <a:endParaRPr lang="en-US" dirty="0"/>
          </a:p>
        </p:txBody>
      </p:sp>
    </p:spTree>
    <p:extLst>
      <p:ext uri="{BB962C8B-B14F-4D97-AF65-F5344CB8AC3E}">
        <p14:creationId xmlns:p14="http://schemas.microsoft.com/office/powerpoint/2010/main" val="10397103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Downloading and </a:t>
            </a:r>
            <a:r>
              <a:rPr lang="en-US" i="1" dirty="0" err="1"/>
              <a:t>tesing</a:t>
            </a:r>
            <a:r>
              <a:rPr lang="en-US" i="1" dirty="0"/>
              <a:t> </a:t>
            </a:r>
            <a:r>
              <a:rPr lang="en-US" i="1" dirty="0" err="1"/>
              <a:t>kubectl</a:t>
            </a:r>
            <a:endParaRPr lang="en-US" dirty="0"/>
          </a:p>
        </p:txBody>
      </p:sp>
      <p:sp>
        <p:nvSpPr>
          <p:cNvPr id="3" name="Content Placeholder 2"/>
          <p:cNvSpPr>
            <a:spLocks noGrp="1"/>
          </p:cNvSpPr>
          <p:nvPr>
            <p:ph idx="1"/>
          </p:nvPr>
        </p:nvSpPr>
        <p:spPr>
          <a:xfrm>
            <a:off x="457200" y="1600200"/>
            <a:ext cx="10972800" cy="4525963"/>
          </a:xfrm>
        </p:spPr>
        <p:txBody>
          <a:bodyPr/>
          <a:lstStyle/>
          <a:p>
            <a:pPr marL="0" indent="0">
              <a:buNone/>
            </a:pPr>
            <a:r>
              <a:rPr lang="en-US" b="1" dirty="0" err="1"/>
              <a:t>w</a:t>
            </a:r>
            <a:r>
              <a:rPr lang="en-US" b="1" dirty="0" err="1" smtClean="0"/>
              <a:t>get</a:t>
            </a:r>
            <a:r>
              <a:rPr lang="en-US" b="1" dirty="0" smtClean="0"/>
              <a:t>  </a:t>
            </a:r>
            <a:r>
              <a:rPr lang="en-US" sz="2800" dirty="0" smtClean="0"/>
              <a:t>https</a:t>
            </a:r>
            <a:r>
              <a:rPr lang="en-US" sz="2800" dirty="0"/>
              <a:t>://storage.googleapis.com/kubernetes-release/release/v1.9.2/bin/linux/amd64</a:t>
            </a:r>
          </a:p>
          <a:p>
            <a:pPr marL="0" indent="0">
              <a:buNone/>
            </a:pPr>
            <a:r>
              <a:rPr lang="en-US" sz="2800" dirty="0"/>
              <a:t>/</a:t>
            </a:r>
            <a:r>
              <a:rPr lang="en-US" sz="2800" dirty="0" err="1" smtClean="0"/>
              <a:t>kubectl</a:t>
            </a:r>
            <a:endParaRPr lang="en-US" sz="2800" dirty="0" smtClean="0"/>
          </a:p>
          <a:p>
            <a:pPr marL="0" indent="0">
              <a:buNone/>
            </a:pPr>
            <a:endParaRPr lang="en-US" sz="2800" b="1" dirty="0" smtClean="0"/>
          </a:p>
          <a:p>
            <a:pPr marL="0" indent="0">
              <a:buNone/>
            </a:pPr>
            <a:r>
              <a:rPr lang="en-US" sz="2800" b="1" dirty="0" err="1" smtClean="0"/>
              <a:t>chmod</a:t>
            </a:r>
            <a:r>
              <a:rPr lang="en-US" sz="2800" b="1" dirty="0" smtClean="0"/>
              <a:t> </a:t>
            </a:r>
            <a:r>
              <a:rPr lang="en-US" sz="2800" b="1" dirty="0"/>
              <a:t>+x </a:t>
            </a:r>
            <a:r>
              <a:rPr lang="en-US" sz="2800" b="1" dirty="0" err="1" smtClean="0"/>
              <a:t>kubectl</a:t>
            </a:r>
            <a:endParaRPr lang="en-US" sz="2800" b="1" dirty="0" smtClean="0"/>
          </a:p>
          <a:p>
            <a:pPr marL="0" indent="0">
              <a:buNone/>
            </a:pPr>
            <a:r>
              <a:rPr lang="en-US" sz="2800" b="1" dirty="0"/>
              <a:t>./</a:t>
            </a:r>
            <a:r>
              <a:rPr lang="en-US" sz="2800" b="1" dirty="0" err="1"/>
              <a:t>kubectl</a:t>
            </a:r>
            <a:r>
              <a:rPr lang="en-US" sz="2800" b="1" dirty="0"/>
              <a:t> get services</a:t>
            </a:r>
            <a:endParaRPr lang="en-US" sz="2800" dirty="0"/>
          </a:p>
        </p:txBody>
      </p:sp>
    </p:spTree>
    <p:extLst>
      <p:ext uri="{BB962C8B-B14F-4D97-AF65-F5344CB8AC3E}">
        <p14:creationId xmlns:p14="http://schemas.microsoft.com/office/powerpoint/2010/main" val="4191176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main features</a:t>
            </a:r>
          </a:p>
        </p:txBody>
      </p:sp>
      <p:sp>
        <p:nvSpPr>
          <p:cNvPr id="3" name="Content Placeholder 2"/>
          <p:cNvSpPr>
            <a:spLocks noGrp="1"/>
          </p:cNvSpPr>
          <p:nvPr>
            <p:ph idx="1"/>
          </p:nvPr>
        </p:nvSpPr>
        <p:spPr/>
        <p:txBody>
          <a:bodyPr/>
          <a:lstStyle/>
          <a:p>
            <a:r>
              <a:rPr lang="en-US" dirty="0"/>
              <a:t>A multi­dimensional data model with time series data identified by metric name and key/value </a:t>
            </a:r>
            <a:r>
              <a:rPr lang="en-US" dirty="0" smtClean="0"/>
              <a:t>pairs.</a:t>
            </a:r>
          </a:p>
          <a:p>
            <a:r>
              <a:rPr lang="en-US" dirty="0"/>
              <a:t>A flexible query language to leverage this </a:t>
            </a:r>
            <a:r>
              <a:rPr lang="en-US" dirty="0" smtClean="0"/>
              <a:t>dimensionality.</a:t>
            </a:r>
          </a:p>
          <a:p>
            <a:r>
              <a:rPr lang="en-US" dirty="0"/>
              <a:t>No reliance on distributed storage; single server nodes are </a:t>
            </a:r>
            <a:r>
              <a:rPr lang="en-US" dirty="0" smtClean="0"/>
              <a:t>autonomous.</a:t>
            </a:r>
            <a:endParaRPr lang="en-US" dirty="0"/>
          </a:p>
        </p:txBody>
      </p:sp>
    </p:spTree>
    <p:extLst>
      <p:ext uri="{BB962C8B-B14F-4D97-AF65-F5344CB8AC3E}">
        <p14:creationId xmlns:p14="http://schemas.microsoft.com/office/powerpoint/2010/main" val="40493666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i="1" dirty="0" err="1"/>
              <a:t>prometheus-deployment.yml</a:t>
            </a:r>
            <a:r>
              <a:rPr lang="en-US" i="1" dirty="0"/>
              <a:t> </a:t>
            </a:r>
            <a:r>
              <a:rPr lang="en-US" dirty="0"/>
              <a:t>contains permissions so that your Prometheus </a:t>
            </a:r>
            <a:r>
              <a:rPr lang="en-US" dirty="0" smtClean="0"/>
              <a:t>can access </a:t>
            </a:r>
            <a:r>
              <a:rPr lang="en-US" dirty="0"/>
              <a:t>resources such as pods and nodes in the </a:t>
            </a:r>
            <a:r>
              <a:rPr lang="en-US" dirty="0" smtClean="0"/>
              <a:t>cluster. </a:t>
            </a:r>
          </a:p>
          <a:p>
            <a:endParaRPr lang="en-US" dirty="0"/>
          </a:p>
          <a:p>
            <a:r>
              <a:rPr lang="en-US" sz="2800" dirty="0"/>
              <a:t>$</a:t>
            </a:r>
            <a:r>
              <a:rPr lang="en-US" sz="2800" b="1" dirty="0"/>
              <a:t>./</a:t>
            </a:r>
            <a:r>
              <a:rPr lang="en-US" sz="2800" b="1" dirty="0" err="1" smtClean="0"/>
              <a:t>kubectl</a:t>
            </a:r>
            <a:r>
              <a:rPr lang="en-US" sz="2800" b="1" dirty="0" smtClean="0"/>
              <a:t> </a:t>
            </a:r>
            <a:r>
              <a:rPr lang="en-US" sz="2800" b="1" dirty="0"/>
              <a:t>apply -f </a:t>
            </a:r>
            <a:r>
              <a:rPr lang="en-US" sz="2800" b="1" dirty="0" err="1" smtClean="0"/>
              <a:t>prometheus-deployment.yml</a:t>
            </a:r>
            <a:endParaRPr lang="en-US" sz="2800" b="1" dirty="0" smtClean="0"/>
          </a:p>
          <a:p>
            <a:r>
              <a:rPr lang="en-US" sz="2800" dirty="0"/>
              <a:t>$</a:t>
            </a:r>
            <a:r>
              <a:rPr lang="en-US" sz="2800" b="1" dirty="0"/>
              <a:t>./</a:t>
            </a:r>
            <a:r>
              <a:rPr lang="en-US" sz="2800" b="1" dirty="0" err="1"/>
              <a:t>minikube</a:t>
            </a:r>
            <a:r>
              <a:rPr lang="en-US" sz="2800" b="1" dirty="0"/>
              <a:t> service </a:t>
            </a:r>
            <a:r>
              <a:rPr lang="en-US" sz="2800" b="1" dirty="0" err="1"/>
              <a:t>prometheus</a:t>
            </a:r>
            <a:r>
              <a:rPr lang="en-US" sz="2800" b="1" dirty="0"/>
              <a:t> --</a:t>
            </a:r>
            <a:r>
              <a:rPr lang="en-US" sz="2800" b="1" dirty="0" err="1"/>
              <a:t>url</a:t>
            </a:r>
            <a:endParaRPr lang="en-US" sz="2800" dirty="0"/>
          </a:p>
        </p:txBody>
      </p:sp>
    </p:spTree>
    <p:extLst>
      <p:ext uri="{BB962C8B-B14F-4D97-AF65-F5344CB8AC3E}">
        <p14:creationId xmlns:p14="http://schemas.microsoft.com/office/powerpoint/2010/main" val="24167855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10210800" cy="5745163"/>
          </a:xfrm>
        </p:spPr>
        <p:txBody>
          <a:bodyPr>
            <a:normAutofit/>
          </a:bodyPr>
          <a:lstStyle/>
          <a:p>
            <a:pPr marL="0" indent="0">
              <a:buNone/>
            </a:pPr>
            <a:r>
              <a:rPr lang="en-US" sz="2800" dirty="0" smtClean="0"/>
              <a:t>https://raw.githubusercontent.com/prometheus-up-and-running/examples/master/9/prometheus-deployment.yml</a:t>
            </a:r>
            <a:endParaRPr lang="en-US" sz="2800" dirty="0"/>
          </a:p>
        </p:txBody>
      </p:sp>
    </p:spTree>
    <p:extLst>
      <p:ext uri="{BB962C8B-B14F-4D97-AF65-F5344CB8AC3E}">
        <p14:creationId xmlns:p14="http://schemas.microsoft.com/office/powerpoint/2010/main" val="34504395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There are currently five different types of </a:t>
            </a:r>
            <a:r>
              <a:rPr lang="en-US" dirty="0" err="1"/>
              <a:t>Kubernetes</a:t>
            </a:r>
            <a:r>
              <a:rPr lang="en-US" dirty="0"/>
              <a:t> service discoveries</a:t>
            </a:r>
            <a:endParaRPr lang="en-US" i="1" dirty="0" smtClean="0"/>
          </a:p>
          <a:p>
            <a:r>
              <a:rPr lang="en-US" i="1" dirty="0" smtClean="0"/>
              <a:t>node</a:t>
            </a:r>
            <a:r>
              <a:rPr lang="en-US" dirty="0"/>
              <a:t>, </a:t>
            </a:r>
            <a:r>
              <a:rPr lang="en-US" i="1" dirty="0"/>
              <a:t>endpoints</a:t>
            </a:r>
            <a:r>
              <a:rPr lang="en-US" dirty="0"/>
              <a:t>, </a:t>
            </a:r>
            <a:r>
              <a:rPr lang="en-US" i="1" dirty="0"/>
              <a:t>service</a:t>
            </a:r>
            <a:r>
              <a:rPr lang="en-US" dirty="0"/>
              <a:t>, </a:t>
            </a:r>
            <a:r>
              <a:rPr lang="en-US" i="1" dirty="0"/>
              <a:t>pod</a:t>
            </a:r>
            <a:r>
              <a:rPr lang="en-US" dirty="0"/>
              <a:t>, and </a:t>
            </a:r>
            <a:r>
              <a:rPr lang="en-US" i="1" dirty="0"/>
              <a:t>ingress</a:t>
            </a:r>
            <a:endParaRPr lang="en-US" dirty="0"/>
          </a:p>
        </p:txBody>
      </p:sp>
    </p:spTree>
    <p:extLst>
      <p:ext uri="{BB962C8B-B14F-4D97-AF65-F5344CB8AC3E}">
        <p14:creationId xmlns:p14="http://schemas.microsoft.com/office/powerpoint/2010/main" val="18661970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a:t>
            </a:r>
          </a:p>
        </p:txBody>
      </p:sp>
      <p:sp>
        <p:nvSpPr>
          <p:cNvPr id="3" name="Content Placeholder 2"/>
          <p:cNvSpPr>
            <a:spLocks noGrp="1"/>
          </p:cNvSpPr>
          <p:nvPr>
            <p:ph idx="1"/>
          </p:nvPr>
        </p:nvSpPr>
        <p:spPr/>
        <p:txBody>
          <a:bodyPr>
            <a:normAutofit/>
          </a:bodyPr>
          <a:lstStyle/>
          <a:p>
            <a:r>
              <a:rPr lang="en-US" dirty="0"/>
              <a:t>Node service discovery is used to discover the nodes comprising the </a:t>
            </a:r>
            <a:r>
              <a:rPr lang="en-US" dirty="0" err="1"/>
              <a:t>Kubernetes</a:t>
            </a:r>
            <a:r>
              <a:rPr lang="en-US" dirty="0"/>
              <a:t> </a:t>
            </a:r>
            <a:r>
              <a:rPr lang="en-US" dirty="0" smtClean="0"/>
              <a:t>cluster, and </a:t>
            </a:r>
            <a:r>
              <a:rPr lang="en-US" dirty="0"/>
              <a:t>you will use it to monitor the infrastructure around </a:t>
            </a:r>
            <a:r>
              <a:rPr lang="en-US" dirty="0" err="1"/>
              <a:t>Kubernetes</a:t>
            </a:r>
            <a:r>
              <a:rPr lang="en-US" dirty="0" smtClean="0"/>
              <a:t>.</a:t>
            </a:r>
          </a:p>
          <a:p>
            <a:r>
              <a:rPr lang="en-US" dirty="0"/>
              <a:t>The </a:t>
            </a:r>
            <a:r>
              <a:rPr lang="en-US" i="1" dirty="0" err="1" smtClean="0"/>
              <a:t>Kubelet</a:t>
            </a:r>
            <a:r>
              <a:rPr lang="en-US" i="1" dirty="0" smtClean="0"/>
              <a:t> </a:t>
            </a:r>
            <a:r>
              <a:rPr lang="en-US" dirty="0" smtClean="0"/>
              <a:t>is </a:t>
            </a:r>
            <a:r>
              <a:rPr lang="en-US" dirty="0"/>
              <a:t>the name of the agent that runs on each node, and you should scrape it as part </a:t>
            </a:r>
            <a:r>
              <a:rPr lang="en-US" dirty="0" smtClean="0"/>
              <a:t>of monitoring </a:t>
            </a:r>
            <a:r>
              <a:rPr lang="en-US" dirty="0"/>
              <a:t>the health of the </a:t>
            </a:r>
            <a:r>
              <a:rPr lang="en-US" dirty="0" err="1"/>
              <a:t>Kubernetes</a:t>
            </a:r>
            <a:r>
              <a:rPr lang="en-US" dirty="0"/>
              <a:t> cluster</a:t>
            </a:r>
          </a:p>
        </p:txBody>
      </p:sp>
    </p:spTree>
    <p:extLst>
      <p:ext uri="{BB962C8B-B14F-4D97-AF65-F5344CB8AC3E}">
        <p14:creationId xmlns:p14="http://schemas.microsoft.com/office/powerpoint/2010/main" val="27740934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a:t>prometheus.yml</a:t>
            </a:r>
            <a:r>
              <a:rPr lang="en-US" i="1" dirty="0"/>
              <a:t> fragment to scrape the </a:t>
            </a:r>
            <a:r>
              <a:rPr lang="en-US" i="1" dirty="0" err="1"/>
              <a:t>Kubelet</a:t>
            </a:r>
            <a:endParaRPr lang="en-US" dirty="0"/>
          </a:p>
        </p:txBody>
      </p:sp>
      <p:sp>
        <p:nvSpPr>
          <p:cNvPr id="4" name="Rectangle 3"/>
          <p:cNvSpPr/>
          <p:nvPr/>
        </p:nvSpPr>
        <p:spPr>
          <a:xfrm>
            <a:off x="685800" y="1997838"/>
            <a:ext cx="8153400" cy="2308324"/>
          </a:xfrm>
          <a:prstGeom prst="rect">
            <a:avLst/>
          </a:prstGeom>
        </p:spPr>
        <p:txBody>
          <a:bodyPr wrap="square">
            <a:spAutoFit/>
          </a:bodyPr>
          <a:lstStyle/>
          <a:p>
            <a:r>
              <a:rPr lang="en-US" dirty="0" err="1"/>
              <a:t>scrape_configs</a:t>
            </a:r>
            <a:r>
              <a:rPr lang="en-US" dirty="0"/>
              <a:t>:</a:t>
            </a:r>
          </a:p>
          <a:p>
            <a:r>
              <a:rPr lang="en-US" dirty="0"/>
              <a:t>- </a:t>
            </a:r>
            <a:r>
              <a:rPr lang="en-US" dirty="0" err="1"/>
              <a:t>job_name</a:t>
            </a:r>
            <a:r>
              <a:rPr lang="en-US" dirty="0"/>
              <a:t>: '</a:t>
            </a:r>
            <a:r>
              <a:rPr lang="en-US" dirty="0" err="1"/>
              <a:t>kubelet</a:t>
            </a:r>
            <a:r>
              <a:rPr lang="en-US" dirty="0"/>
              <a:t>'</a:t>
            </a:r>
          </a:p>
          <a:p>
            <a:r>
              <a:rPr lang="en-US" dirty="0" err="1"/>
              <a:t>kubernetes_sd_configs</a:t>
            </a:r>
            <a:r>
              <a:rPr lang="en-US" dirty="0"/>
              <a:t>:</a:t>
            </a:r>
          </a:p>
          <a:p>
            <a:r>
              <a:rPr lang="en-US" dirty="0"/>
              <a:t>- role: node</a:t>
            </a:r>
          </a:p>
          <a:p>
            <a:r>
              <a:rPr lang="en-US" dirty="0"/>
              <a:t>scheme: https</a:t>
            </a:r>
          </a:p>
          <a:p>
            <a:r>
              <a:rPr lang="en-US" dirty="0" err="1"/>
              <a:t>tls_config</a:t>
            </a:r>
            <a:r>
              <a:rPr lang="en-US" dirty="0"/>
              <a:t>:</a:t>
            </a:r>
          </a:p>
          <a:p>
            <a:r>
              <a:rPr lang="en-US" dirty="0" err="1"/>
              <a:t>ca_file</a:t>
            </a:r>
            <a:r>
              <a:rPr lang="en-US" dirty="0"/>
              <a:t>: /</a:t>
            </a:r>
            <a:r>
              <a:rPr lang="en-US" dirty="0" err="1"/>
              <a:t>var</a:t>
            </a:r>
            <a:r>
              <a:rPr lang="en-US" dirty="0"/>
              <a:t>/run/secrets/kubernetes.io/</a:t>
            </a:r>
            <a:r>
              <a:rPr lang="en-US" dirty="0" err="1"/>
              <a:t>serviceaccount</a:t>
            </a:r>
            <a:r>
              <a:rPr lang="en-US" dirty="0"/>
              <a:t>/ca.crt</a:t>
            </a:r>
          </a:p>
          <a:p>
            <a:r>
              <a:rPr lang="en-US" dirty="0" err="1"/>
              <a:t>insecure_skip_verify</a:t>
            </a:r>
            <a:r>
              <a:rPr lang="en-US" dirty="0"/>
              <a:t>: true</a:t>
            </a:r>
          </a:p>
        </p:txBody>
      </p:sp>
    </p:spTree>
    <p:extLst>
      <p:ext uri="{BB962C8B-B14F-4D97-AF65-F5344CB8AC3E}">
        <p14:creationId xmlns:p14="http://schemas.microsoft.com/office/powerpoint/2010/main" val="18783272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smtClean="0"/>
              <a:t>prometheus.yml</a:t>
            </a:r>
            <a:r>
              <a:rPr lang="en-US" i="1" dirty="0" smtClean="0"/>
              <a:t> fragment to scrape the </a:t>
            </a:r>
            <a:r>
              <a:rPr lang="en-US" i="1" dirty="0" err="1" smtClean="0"/>
              <a:t>Kubelet’s</a:t>
            </a:r>
            <a:r>
              <a:rPr lang="en-US" i="1" dirty="0" smtClean="0"/>
              <a:t> embedded </a:t>
            </a:r>
            <a:r>
              <a:rPr lang="en-US" i="1" dirty="0" err="1" smtClean="0"/>
              <a:t>cAdvisor</a:t>
            </a:r>
            <a:r>
              <a:rPr lang="en-US" i="1" dirty="0" smtClean="0"/>
              <a:t/>
            </a:r>
            <a:br>
              <a:rPr lang="en-US" i="1" dirty="0" smtClean="0"/>
            </a:br>
            <a:endParaRPr lang="en-US" dirty="0"/>
          </a:p>
        </p:txBody>
      </p:sp>
      <p:sp>
        <p:nvSpPr>
          <p:cNvPr id="4" name="Rectangle 3"/>
          <p:cNvSpPr/>
          <p:nvPr/>
        </p:nvSpPr>
        <p:spPr>
          <a:xfrm>
            <a:off x="381000" y="1676400"/>
            <a:ext cx="7848600" cy="2585323"/>
          </a:xfrm>
          <a:prstGeom prst="rect">
            <a:avLst/>
          </a:prstGeom>
        </p:spPr>
        <p:txBody>
          <a:bodyPr wrap="square">
            <a:spAutoFit/>
          </a:bodyPr>
          <a:lstStyle/>
          <a:p>
            <a:r>
              <a:rPr lang="en-US" dirty="0" err="1"/>
              <a:t>scrape_configs</a:t>
            </a:r>
            <a:r>
              <a:rPr lang="en-US" dirty="0"/>
              <a:t>:</a:t>
            </a:r>
          </a:p>
          <a:p>
            <a:r>
              <a:rPr lang="en-US" dirty="0"/>
              <a:t>- </a:t>
            </a:r>
            <a:r>
              <a:rPr lang="en-US" dirty="0" err="1"/>
              <a:t>job_name</a:t>
            </a:r>
            <a:r>
              <a:rPr lang="en-US" dirty="0"/>
              <a:t>: '</a:t>
            </a:r>
            <a:r>
              <a:rPr lang="en-US" dirty="0" err="1"/>
              <a:t>cadvisor</a:t>
            </a:r>
            <a:r>
              <a:rPr lang="en-US" dirty="0"/>
              <a:t>'</a:t>
            </a:r>
          </a:p>
          <a:p>
            <a:r>
              <a:rPr lang="en-US" dirty="0" err="1"/>
              <a:t>kubernetes_sd_configs</a:t>
            </a:r>
            <a:r>
              <a:rPr lang="en-US" dirty="0"/>
              <a:t>:</a:t>
            </a:r>
          </a:p>
          <a:p>
            <a:r>
              <a:rPr lang="en-US" dirty="0"/>
              <a:t>- role: node</a:t>
            </a:r>
          </a:p>
          <a:p>
            <a:r>
              <a:rPr lang="en-US" dirty="0"/>
              <a:t>scheme: https</a:t>
            </a:r>
          </a:p>
          <a:p>
            <a:r>
              <a:rPr lang="en-US" dirty="0" err="1"/>
              <a:t>tls_config</a:t>
            </a:r>
            <a:r>
              <a:rPr lang="en-US" dirty="0"/>
              <a:t>:</a:t>
            </a:r>
          </a:p>
          <a:p>
            <a:r>
              <a:rPr lang="en-US" dirty="0" smtClean="0"/>
              <a:t>    </a:t>
            </a:r>
            <a:r>
              <a:rPr lang="en-US" dirty="0" err="1" smtClean="0"/>
              <a:t>ca_file</a:t>
            </a:r>
            <a:r>
              <a:rPr lang="en-US" dirty="0"/>
              <a:t>: /</a:t>
            </a:r>
            <a:r>
              <a:rPr lang="en-US" dirty="0" err="1"/>
              <a:t>var</a:t>
            </a:r>
            <a:r>
              <a:rPr lang="en-US" dirty="0"/>
              <a:t>/run/secrets/kubernetes.io/</a:t>
            </a:r>
            <a:r>
              <a:rPr lang="en-US" dirty="0" err="1"/>
              <a:t>serviceaccount</a:t>
            </a:r>
            <a:r>
              <a:rPr lang="en-US" dirty="0"/>
              <a:t>/ca.crt</a:t>
            </a:r>
          </a:p>
          <a:p>
            <a:r>
              <a:rPr lang="en-US" dirty="0" smtClean="0"/>
              <a:t>    </a:t>
            </a:r>
            <a:r>
              <a:rPr lang="en-US" dirty="0" err="1" smtClean="0"/>
              <a:t>insecure_skip_verify</a:t>
            </a:r>
            <a:r>
              <a:rPr lang="en-US" dirty="0"/>
              <a:t>: true</a:t>
            </a:r>
          </a:p>
          <a:p>
            <a:r>
              <a:rPr lang="en-US" dirty="0" err="1"/>
              <a:t>metrics_path</a:t>
            </a:r>
            <a:r>
              <a:rPr lang="en-US" dirty="0"/>
              <a:t>: /metrics/</a:t>
            </a:r>
            <a:r>
              <a:rPr lang="en-US" dirty="0" err="1"/>
              <a:t>cadvisor</a:t>
            </a:r>
            <a:endParaRPr lang="en-US" dirty="0"/>
          </a:p>
        </p:txBody>
      </p:sp>
    </p:spTree>
    <p:extLst>
      <p:ext uri="{BB962C8B-B14F-4D97-AF65-F5344CB8AC3E}">
        <p14:creationId xmlns:p14="http://schemas.microsoft.com/office/powerpoint/2010/main" val="34931870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t>
            </a:r>
          </a:p>
        </p:txBody>
      </p:sp>
      <p:sp>
        <p:nvSpPr>
          <p:cNvPr id="3" name="Content Placeholder 2"/>
          <p:cNvSpPr>
            <a:spLocks noGrp="1"/>
          </p:cNvSpPr>
          <p:nvPr>
            <p:ph idx="1"/>
          </p:nvPr>
        </p:nvSpPr>
        <p:spPr/>
        <p:txBody>
          <a:bodyPr>
            <a:normAutofit lnSpcReduction="10000"/>
          </a:bodyPr>
          <a:lstStyle/>
          <a:p>
            <a:r>
              <a:rPr lang="en-US" dirty="0"/>
              <a:t>Node service discovery is useful for monitoring the infrastructure of and </a:t>
            </a:r>
            <a:r>
              <a:rPr lang="en-US" dirty="0" smtClean="0"/>
              <a:t>under </a:t>
            </a:r>
            <a:r>
              <a:rPr lang="en-US" dirty="0" err="1" smtClean="0"/>
              <a:t>Kubernetes</a:t>
            </a:r>
            <a:r>
              <a:rPr lang="en-US" dirty="0"/>
              <a:t>, but not much use for monitoring your applications running on </a:t>
            </a:r>
            <a:r>
              <a:rPr lang="en-US" dirty="0" err="1"/>
              <a:t>Kubernetes</a:t>
            </a:r>
            <a:r>
              <a:rPr lang="en-US" dirty="0" smtClean="0"/>
              <a:t>.</a:t>
            </a:r>
          </a:p>
          <a:p>
            <a:r>
              <a:rPr lang="en-US" dirty="0"/>
              <a:t>There are several ways that you can </a:t>
            </a:r>
            <a:r>
              <a:rPr lang="en-US" dirty="0" err="1"/>
              <a:t>organise</a:t>
            </a:r>
            <a:r>
              <a:rPr lang="en-US" dirty="0"/>
              <a:t> your applications on </a:t>
            </a:r>
            <a:r>
              <a:rPr lang="en-US" dirty="0" err="1"/>
              <a:t>Kubernetes</a:t>
            </a:r>
            <a:r>
              <a:rPr lang="en-US" dirty="0"/>
              <a:t>, </a:t>
            </a:r>
            <a:r>
              <a:rPr lang="en-US" dirty="0" smtClean="0"/>
              <a:t>and no </a:t>
            </a:r>
            <a:r>
              <a:rPr lang="en-US" dirty="0"/>
              <a:t>single clear standard has emerged yet. But you are likely using </a:t>
            </a:r>
            <a:r>
              <a:rPr lang="en-US" i="1" dirty="0"/>
              <a:t>services</a:t>
            </a:r>
            <a:r>
              <a:rPr lang="en-US" dirty="0"/>
              <a:t>, which </a:t>
            </a:r>
            <a:r>
              <a:rPr lang="en-US" dirty="0" smtClean="0"/>
              <a:t>is how </a:t>
            </a:r>
            <a:r>
              <a:rPr lang="en-US" dirty="0"/>
              <a:t>applications on </a:t>
            </a:r>
            <a:r>
              <a:rPr lang="en-US" dirty="0" err="1"/>
              <a:t>Kubernetes</a:t>
            </a:r>
            <a:r>
              <a:rPr lang="en-US" dirty="0"/>
              <a:t> find each other.</a:t>
            </a:r>
          </a:p>
        </p:txBody>
      </p:sp>
    </p:spTree>
    <p:extLst>
      <p:ext uri="{BB962C8B-B14F-4D97-AF65-F5344CB8AC3E}">
        <p14:creationId xmlns:p14="http://schemas.microsoft.com/office/powerpoint/2010/main" val="3346745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Endpoints</a:t>
            </a:r>
          </a:p>
        </p:txBody>
      </p:sp>
      <p:sp>
        <p:nvSpPr>
          <p:cNvPr id="3" name="Content Placeholder 2"/>
          <p:cNvSpPr>
            <a:spLocks noGrp="1"/>
          </p:cNvSpPr>
          <p:nvPr>
            <p:ph idx="1"/>
          </p:nvPr>
        </p:nvSpPr>
        <p:spPr/>
        <p:txBody>
          <a:bodyPr/>
          <a:lstStyle/>
          <a:p>
            <a:r>
              <a:rPr lang="en-US" dirty="0"/>
              <a:t>Prometheus should be configured to have a target for each application instance, </a:t>
            </a:r>
            <a:r>
              <a:rPr lang="en-US" dirty="0" smtClean="0"/>
              <a:t>and the </a:t>
            </a:r>
            <a:r>
              <a:rPr lang="en-US" dirty="0"/>
              <a:t>endpoints role provides just that. </a:t>
            </a:r>
            <a:endParaRPr lang="en-US" dirty="0" smtClean="0"/>
          </a:p>
          <a:p>
            <a:r>
              <a:rPr lang="en-US" dirty="0" smtClean="0"/>
              <a:t>Services </a:t>
            </a:r>
            <a:r>
              <a:rPr lang="en-US" dirty="0"/>
              <a:t>are backed by </a:t>
            </a:r>
            <a:r>
              <a:rPr lang="en-US" i="1" dirty="0"/>
              <a:t>pods</a:t>
            </a:r>
            <a:r>
              <a:rPr lang="en-US" dirty="0"/>
              <a:t>. </a:t>
            </a:r>
            <a:endParaRPr lang="en-US" dirty="0" smtClean="0"/>
          </a:p>
          <a:p>
            <a:r>
              <a:rPr lang="en-US" dirty="0" smtClean="0"/>
              <a:t>Pods </a:t>
            </a:r>
            <a:r>
              <a:rPr lang="en-US" dirty="0"/>
              <a:t>are a </a:t>
            </a:r>
            <a:r>
              <a:rPr lang="en-US" dirty="0" smtClean="0"/>
              <a:t>group of </a:t>
            </a:r>
            <a:r>
              <a:rPr lang="en-US" dirty="0"/>
              <a:t>tightly coupled containers that share network and storage.</a:t>
            </a:r>
          </a:p>
        </p:txBody>
      </p:sp>
    </p:spTree>
    <p:extLst>
      <p:ext uri="{BB962C8B-B14F-4D97-AF65-F5344CB8AC3E}">
        <p14:creationId xmlns:p14="http://schemas.microsoft.com/office/powerpoint/2010/main" val="24080038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a:t>prometheus.yml</a:t>
            </a:r>
            <a:r>
              <a:rPr lang="en-US" i="1" dirty="0"/>
              <a:t> fragment used to scrape the </a:t>
            </a:r>
            <a:r>
              <a:rPr lang="en-US" i="1" dirty="0" err="1"/>
              <a:t>Kubernetes</a:t>
            </a:r>
            <a:r>
              <a:rPr lang="en-US" i="1" dirty="0"/>
              <a:t> API servers</a:t>
            </a:r>
            <a:endParaRPr lang="en-US" dirty="0"/>
          </a:p>
        </p:txBody>
      </p:sp>
      <p:sp>
        <p:nvSpPr>
          <p:cNvPr id="4" name="Rectangle 3"/>
          <p:cNvSpPr/>
          <p:nvPr/>
        </p:nvSpPr>
        <p:spPr>
          <a:xfrm>
            <a:off x="990600" y="1524000"/>
            <a:ext cx="6781800" cy="4801314"/>
          </a:xfrm>
          <a:prstGeom prst="rect">
            <a:avLst/>
          </a:prstGeom>
        </p:spPr>
        <p:txBody>
          <a:bodyPr wrap="square">
            <a:spAutoFit/>
          </a:bodyPr>
          <a:lstStyle/>
          <a:p>
            <a:r>
              <a:rPr lang="en-US" dirty="0" err="1"/>
              <a:t>scrape_configs</a:t>
            </a:r>
            <a:r>
              <a:rPr lang="en-US" dirty="0"/>
              <a:t>:</a:t>
            </a:r>
          </a:p>
          <a:p>
            <a:r>
              <a:rPr lang="en-US" dirty="0"/>
              <a:t>- </a:t>
            </a:r>
            <a:r>
              <a:rPr lang="en-US" dirty="0" err="1"/>
              <a:t>job_name</a:t>
            </a:r>
            <a:r>
              <a:rPr lang="en-US" dirty="0"/>
              <a:t>: 'k8apiserver'</a:t>
            </a:r>
          </a:p>
          <a:p>
            <a:r>
              <a:rPr lang="en-US" dirty="0" err="1"/>
              <a:t>kubernetes_sd_configs</a:t>
            </a:r>
            <a:r>
              <a:rPr lang="en-US" dirty="0"/>
              <a:t>:</a:t>
            </a:r>
          </a:p>
          <a:p>
            <a:r>
              <a:rPr lang="en-US" dirty="0"/>
              <a:t>- role: endpoints</a:t>
            </a:r>
          </a:p>
          <a:p>
            <a:r>
              <a:rPr lang="en-US" dirty="0"/>
              <a:t>scheme: https</a:t>
            </a:r>
          </a:p>
          <a:p>
            <a:r>
              <a:rPr lang="en-US" dirty="0" err="1"/>
              <a:t>tls_config</a:t>
            </a:r>
            <a:r>
              <a:rPr lang="en-US" dirty="0"/>
              <a:t>:</a:t>
            </a:r>
          </a:p>
          <a:p>
            <a:r>
              <a:rPr lang="en-US" dirty="0" err="1"/>
              <a:t>ca_file</a:t>
            </a:r>
            <a:r>
              <a:rPr lang="en-US" dirty="0"/>
              <a:t>: /</a:t>
            </a:r>
            <a:r>
              <a:rPr lang="en-US" dirty="0" err="1"/>
              <a:t>var</a:t>
            </a:r>
            <a:r>
              <a:rPr lang="en-US" dirty="0"/>
              <a:t>/run/secrets/kubernetes.io/</a:t>
            </a:r>
            <a:r>
              <a:rPr lang="en-US" dirty="0" err="1"/>
              <a:t>serviceaccount</a:t>
            </a:r>
            <a:r>
              <a:rPr lang="en-US" dirty="0"/>
              <a:t>/ca.crt</a:t>
            </a:r>
          </a:p>
          <a:p>
            <a:r>
              <a:rPr lang="en-US" dirty="0" err="1"/>
              <a:t>insecure_skip_verify</a:t>
            </a:r>
            <a:r>
              <a:rPr lang="en-US" dirty="0"/>
              <a:t>: true</a:t>
            </a:r>
          </a:p>
          <a:p>
            <a:r>
              <a:rPr lang="en-US" dirty="0" err="1"/>
              <a:t>bearer_token_file</a:t>
            </a:r>
            <a:r>
              <a:rPr lang="en-US" dirty="0"/>
              <a:t>: /</a:t>
            </a:r>
            <a:r>
              <a:rPr lang="en-US" dirty="0" err="1"/>
              <a:t>var</a:t>
            </a:r>
            <a:r>
              <a:rPr lang="en-US" dirty="0"/>
              <a:t>/run/secrets/kubernetes.io/</a:t>
            </a:r>
            <a:r>
              <a:rPr lang="en-US" dirty="0" err="1"/>
              <a:t>serviceaccount</a:t>
            </a:r>
            <a:r>
              <a:rPr lang="en-US" dirty="0"/>
              <a:t>/token</a:t>
            </a:r>
          </a:p>
          <a:p>
            <a:r>
              <a:rPr lang="en-US" dirty="0" err="1"/>
              <a:t>relabel_configs</a:t>
            </a:r>
            <a:r>
              <a:rPr lang="en-US" dirty="0"/>
              <a:t>:</a:t>
            </a:r>
          </a:p>
          <a:p>
            <a:r>
              <a:rPr lang="en-US" dirty="0"/>
              <a:t>- </a:t>
            </a:r>
            <a:r>
              <a:rPr lang="en-US" dirty="0" err="1"/>
              <a:t>source_labels</a:t>
            </a:r>
            <a:r>
              <a:rPr lang="en-US" dirty="0"/>
              <a:t>:</a:t>
            </a:r>
          </a:p>
          <a:p>
            <a:r>
              <a:rPr lang="en-US" dirty="0"/>
              <a:t>- __</a:t>
            </a:r>
            <a:r>
              <a:rPr lang="en-US" dirty="0" err="1"/>
              <a:t>meta_kubernetes_namespace</a:t>
            </a:r>
            <a:endParaRPr lang="en-US" dirty="0"/>
          </a:p>
          <a:p>
            <a:r>
              <a:rPr lang="en-US" dirty="0"/>
              <a:t>- __</a:t>
            </a:r>
            <a:r>
              <a:rPr lang="en-US" dirty="0" err="1"/>
              <a:t>meta_kubernetes_service_name</a:t>
            </a:r>
            <a:endParaRPr lang="en-US" dirty="0"/>
          </a:p>
          <a:p>
            <a:r>
              <a:rPr lang="en-US" dirty="0"/>
              <a:t>- __</a:t>
            </a:r>
            <a:r>
              <a:rPr lang="en-US" dirty="0" err="1"/>
              <a:t>meta_kubernetes_endpoint_port_name</a:t>
            </a:r>
            <a:endParaRPr lang="en-US" dirty="0"/>
          </a:p>
          <a:p>
            <a:r>
              <a:rPr lang="en-US" dirty="0"/>
              <a:t>action: keep</a:t>
            </a:r>
          </a:p>
          <a:p>
            <a:r>
              <a:rPr lang="en-US" dirty="0"/>
              <a:t>regex: </a:t>
            </a:r>
            <a:r>
              <a:rPr lang="en-US" dirty="0" err="1"/>
              <a:t>default;kubernetes;https</a:t>
            </a:r>
            <a:endParaRPr lang="en-US" dirty="0"/>
          </a:p>
        </p:txBody>
      </p:sp>
    </p:spTree>
    <p:extLst>
      <p:ext uri="{BB962C8B-B14F-4D97-AF65-F5344CB8AC3E}">
        <p14:creationId xmlns:p14="http://schemas.microsoft.com/office/powerpoint/2010/main" val="29723725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i="1" dirty="0" err="1"/>
              <a:t>prometheus.yml</a:t>
            </a:r>
            <a:r>
              <a:rPr lang="en-US" sz="2400" i="1" dirty="0"/>
              <a:t> fragment to scrape pods backing all </a:t>
            </a:r>
            <a:r>
              <a:rPr lang="en-US" sz="2400" i="1" dirty="0" err="1"/>
              <a:t>Kubernetes</a:t>
            </a:r>
            <a:r>
              <a:rPr lang="en-US" sz="2400" i="1" dirty="0"/>
              <a:t> services,</a:t>
            </a:r>
            <a:br>
              <a:rPr lang="en-US" sz="2400" i="1" dirty="0"/>
            </a:br>
            <a:r>
              <a:rPr lang="en-US" sz="2400" i="1" dirty="0"/>
              <a:t>except the API servers</a:t>
            </a:r>
            <a:endParaRPr lang="en-US" sz="2400" dirty="0"/>
          </a:p>
        </p:txBody>
      </p:sp>
      <p:sp>
        <p:nvSpPr>
          <p:cNvPr id="4" name="Rectangle 3"/>
          <p:cNvSpPr/>
          <p:nvPr/>
        </p:nvSpPr>
        <p:spPr>
          <a:xfrm>
            <a:off x="609600" y="1676400"/>
            <a:ext cx="4572000" cy="4801314"/>
          </a:xfrm>
          <a:prstGeom prst="rect">
            <a:avLst/>
          </a:prstGeom>
        </p:spPr>
        <p:txBody>
          <a:bodyPr>
            <a:spAutoFit/>
          </a:bodyPr>
          <a:lstStyle/>
          <a:p>
            <a:r>
              <a:rPr lang="en-US" dirty="0" err="1"/>
              <a:t>scrape_configs</a:t>
            </a:r>
            <a:r>
              <a:rPr lang="en-US" dirty="0"/>
              <a:t>:</a:t>
            </a:r>
          </a:p>
          <a:p>
            <a:r>
              <a:rPr lang="en-US" dirty="0"/>
              <a:t>- </a:t>
            </a:r>
            <a:r>
              <a:rPr lang="en-US" dirty="0" err="1"/>
              <a:t>job_name</a:t>
            </a:r>
            <a:r>
              <a:rPr lang="en-US" dirty="0"/>
              <a:t>: 'k8services'</a:t>
            </a:r>
          </a:p>
          <a:p>
            <a:r>
              <a:rPr lang="en-US" dirty="0" err="1"/>
              <a:t>kubernetes_sd_configs</a:t>
            </a:r>
            <a:r>
              <a:rPr lang="en-US" dirty="0"/>
              <a:t>:</a:t>
            </a:r>
          </a:p>
          <a:p>
            <a:r>
              <a:rPr lang="en-US" dirty="0"/>
              <a:t>- role: endpoints</a:t>
            </a:r>
          </a:p>
          <a:p>
            <a:r>
              <a:rPr lang="en-US" dirty="0" err="1"/>
              <a:t>relabel_configs</a:t>
            </a:r>
            <a:r>
              <a:rPr lang="en-US" dirty="0"/>
              <a:t>:</a:t>
            </a:r>
          </a:p>
          <a:p>
            <a:r>
              <a:rPr lang="en-US" dirty="0"/>
              <a:t>- </a:t>
            </a:r>
            <a:r>
              <a:rPr lang="en-US" dirty="0" err="1"/>
              <a:t>source_labels</a:t>
            </a:r>
            <a:r>
              <a:rPr lang="en-US" dirty="0"/>
              <a:t>:</a:t>
            </a:r>
          </a:p>
          <a:p>
            <a:r>
              <a:rPr lang="en-US" dirty="0"/>
              <a:t>- __</a:t>
            </a:r>
            <a:r>
              <a:rPr lang="en-US" dirty="0" err="1"/>
              <a:t>meta_kubernetes_namespace</a:t>
            </a:r>
            <a:endParaRPr lang="en-US" dirty="0"/>
          </a:p>
          <a:p>
            <a:r>
              <a:rPr lang="en-US" dirty="0"/>
              <a:t>- __</a:t>
            </a:r>
            <a:r>
              <a:rPr lang="en-US" dirty="0" err="1"/>
              <a:t>meta_kubernetes_service_name</a:t>
            </a:r>
            <a:endParaRPr lang="en-US" dirty="0"/>
          </a:p>
          <a:p>
            <a:r>
              <a:rPr lang="en-US" dirty="0"/>
              <a:t>regex: </a:t>
            </a:r>
            <a:r>
              <a:rPr lang="en-US" dirty="0" err="1"/>
              <a:t>default;kubernetes</a:t>
            </a:r>
            <a:endParaRPr lang="en-US" dirty="0"/>
          </a:p>
          <a:p>
            <a:r>
              <a:rPr lang="en-US" dirty="0"/>
              <a:t>action: drop</a:t>
            </a:r>
          </a:p>
          <a:p>
            <a:r>
              <a:rPr lang="en-US" dirty="0"/>
              <a:t>- </a:t>
            </a:r>
            <a:r>
              <a:rPr lang="en-US" dirty="0" err="1"/>
              <a:t>source_labels</a:t>
            </a:r>
            <a:r>
              <a:rPr lang="en-US" dirty="0"/>
              <a:t>:</a:t>
            </a:r>
          </a:p>
          <a:p>
            <a:r>
              <a:rPr lang="en-US" dirty="0"/>
              <a:t>- __</a:t>
            </a:r>
            <a:r>
              <a:rPr lang="en-US" dirty="0" err="1"/>
              <a:t>meta_kubernetes_namespace</a:t>
            </a:r>
            <a:endParaRPr lang="en-US" dirty="0"/>
          </a:p>
          <a:p>
            <a:r>
              <a:rPr lang="en-US" dirty="0"/>
              <a:t>regex: default</a:t>
            </a:r>
          </a:p>
          <a:p>
            <a:r>
              <a:rPr lang="en-US" dirty="0"/>
              <a:t>action: keep</a:t>
            </a:r>
          </a:p>
          <a:p>
            <a:r>
              <a:rPr lang="en-US" dirty="0"/>
              <a:t>- </a:t>
            </a:r>
            <a:r>
              <a:rPr lang="en-US" dirty="0" err="1"/>
              <a:t>source_labels</a:t>
            </a:r>
            <a:r>
              <a:rPr lang="en-US" dirty="0"/>
              <a:t>: [__</a:t>
            </a:r>
            <a:r>
              <a:rPr lang="en-US" dirty="0" err="1"/>
              <a:t>meta_kubernetes_service_name</a:t>
            </a:r>
            <a:r>
              <a:rPr lang="en-US" dirty="0"/>
              <a:t>]</a:t>
            </a:r>
          </a:p>
          <a:p>
            <a:r>
              <a:rPr lang="en-US" dirty="0" err="1"/>
              <a:t>target_label</a:t>
            </a:r>
            <a:r>
              <a:rPr lang="en-US" dirty="0"/>
              <a:t>: job</a:t>
            </a:r>
          </a:p>
        </p:txBody>
      </p:sp>
    </p:spTree>
    <p:extLst>
      <p:ext uri="{BB962C8B-B14F-4D97-AF65-F5344CB8AC3E}">
        <p14:creationId xmlns:p14="http://schemas.microsoft.com/office/powerpoint/2010/main" val="365328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main features</a:t>
            </a:r>
          </a:p>
        </p:txBody>
      </p:sp>
      <p:sp>
        <p:nvSpPr>
          <p:cNvPr id="3" name="Content Placeholder 2"/>
          <p:cNvSpPr>
            <a:spLocks noGrp="1"/>
          </p:cNvSpPr>
          <p:nvPr>
            <p:ph idx="1"/>
          </p:nvPr>
        </p:nvSpPr>
        <p:spPr/>
        <p:txBody>
          <a:bodyPr/>
          <a:lstStyle/>
          <a:p>
            <a:r>
              <a:rPr lang="en-US" dirty="0"/>
              <a:t>Time series collection happens via a pull model over </a:t>
            </a:r>
            <a:r>
              <a:rPr lang="en-US" dirty="0" smtClean="0"/>
              <a:t>HTTP</a:t>
            </a:r>
          </a:p>
          <a:p>
            <a:r>
              <a:rPr lang="en-US" dirty="0"/>
              <a:t>Targets are discovered via service discovery or static </a:t>
            </a:r>
            <a:r>
              <a:rPr lang="en-US" dirty="0" smtClean="0"/>
              <a:t>configuration</a:t>
            </a:r>
          </a:p>
          <a:p>
            <a:r>
              <a:rPr lang="en-US" dirty="0"/>
              <a:t>Pushing time series is supported via an intermediary </a:t>
            </a:r>
            <a:r>
              <a:rPr lang="en-US" dirty="0" smtClean="0"/>
              <a:t>gateway.</a:t>
            </a:r>
          </a:p>
          <a:p>
            <a:r>
              <a:rPr lang="en-US" dirty="0"/>
              <a:t>Multiple modes of graphing and </a:t>
            </a:r>
            <a:r>
              <a:rPr lang="en-US" dirty="0" err="1"/>
              <a:t>dashboarding</a:t>
            </a:r>
            <a:r>
              <a:rPr lang="en-US" dirty="0"/>
              <a:t> support</a:t>
            </a:r>
          </a:p>
        </p:txBody>
      </p:sp>
    </p:spTree>
    <p:extLst>
      <p:ext uri="{BB962C8B-B14F-4D97-AF65-F5344CB8AC3E}">
        <p14:creationId xmlns:p14="http://schemas.microsoft.com/office/powerpoint/2010/main" val="22154393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i="1" dirty="0" err="1"/>
              <a:t>Relabelling</a:t>
            </a:r>
            <a:r>
              <a:rPr lang="en-US" sz="2400" i="1" dirty="0"/>
              <a:t> using </a:t>
            </a:r>
            <a:r>
              <a:rPr lang="en-US" sz="2400" i="1" dirty="0" err="1"/>
              <a:t>Kubernetes</a:t>
            </a:r>
            <a:r>
              <a:rPr lang="en-US" sz="2400" i="1" dirty="0"/>
              <a:t> service annotations to optionally configure</a:t>
            </a:r>
            <a:br>
              <a:rPr lang="en-US" sz="2400" i="1" dirty="0"/>
            </a:br>
            <a:r>
              <a:rPr lang="en-US" sz="2400" i="1" dirty="0"/>
              <a:t>the scheme, path, and port of targets</a:t>
            </a:r>
            <a:endParaRPr lang="en-US" sz="2400" dirty="0"/>
          </a:p>
        </p:txBody>
      </p:sp>
      <p:sp>
        <p:nvSpPr>
          <p:cNvPr id="4" name="Rectangle 3"/>
          <p:cNvSpPr/>
          <p:nvPr/>
        </p:nvSpPr>
        <p:spPr>
          <a:xfrm>
            <a:off x="685800" y="2133600"/>
            <a:ext cx="8001000" cy="3693319"/>
          </a:xfrm>
          <a:prstGeom prst="rect">
            <a:avLst/>
          </a:prstGeom>
        </p:spPr>
        <p:txBody>
          <a:bodyPr wrap="square">
            <a:spAutoFit/>
          </a:bodyPr>
          <a:lstStyle/>
          <a:p>
            <a:r>
              <a:rPr lang="en-US" dirty="0" err="1"/>
              <a:t>relabel_configs</a:t>
            </a:r>
            <a:r>
              <a:rPr lang="en-US" dirty="0"/>
              <a:t>:</a:t>
            </a:r>
          </a:p>
          <a:p>
            <a:r>
              <a:rPr lang="en-US" dirty="0"/>
              <a:t>- </a:t>
            </a:r>
            <a:r>
              <a:rPr lang="en-US" dirty="0" err="1"/>
              <a:t>source_labels</a:t>
            </a:r>
            <a:r>
              <a:rPr lang="en-US" dirty="0"/>
              <a:t>: [__</a:t>
            </a:r>
            <a:r>
              <a:rPr lang="en-US" dirty="0" err="1"/>
              <a:t>meta_kubernetes_service_annotation_prometheus_io_scheme</a:t>
            </a:r>
            <a:r>
              <a:rPr lang="en-US" dirty="0"/>
              <a:t>]</a:t>
            </a:r>
          </a:p>
          <a:p>
            <a:r>
              <a:rPr lang="en-US" dirty="0"/>
              <a:t>regex: (.+)</a:t>
            </a:r>
          </a:p>
          <a:p>
            <a:r>
              <a:rPr lang="en-US" dirty="0" err="1"/>
              <a:t>target_label</a:t>
            </a:r>
            <a:r>
              <a:rPr lang="en-US" dirty="0"/>
              <a:t>: __scheme__</a:t>
            </a:r>
          </a:p>
          <a:p>
            <a:r>
              <a:rPr lang="en-US" dirty="0"/>
              <a:t>- </a:t>
            </a:r>
            <a:r>
              <a:rPr lang="en-US" dirty="0" err="1"/>
              <a:t>source_labels</a:t>
            </a:r>
            <a:r>
              <a:rPr lang="en-US" dirty="0"/>
              <a:t>: [__</a:t>
            </a:r>
            <a:r>
              <a:rPr lang="en-US" dirty="0" err="1"/>
              <a:t>meta_kubernetes_service_annotation_prometheus_io_path</a:t>
            </a:r>
            <a:r>
              <a:rPr lang="en-US" dirty="0"/>
              <a:t>]</a:t>
            </a:r>
          </a:p>
          <a:p>
            <a:r>
              <a:rPr lang="en-US" dirty="0"/>
              <a:t>regex: (.+)</a:t>
            </a:r>
          </a:p>
          <a:p>
            <a:r>
              <a:rPr lang="en-US" dirty="0" err="1"/>
              <a:t>target_label</a:t>
            </a:r>
            <a:r>
              <a:rPr lang="en-US" dirty="0"/>
              <a:t>: __</a:t>
            </a:r>
            <a:r>
              <a:rPr lang="en-US" dirty="0" err="1"/>
              <a:t>metrics_path</a:t>
            </a:r>
            <a:r>
              <a:rPr lang="en-US" dirty="0"/>
              <a:t>__</a:t>
            </a:r>
          </a:p>
          <a:p>
            <a:r>
              <a:rPr lang="en-US" dirty="0"/>
              <a:t>- </a:t>
            </a:r>
            <a:r>
              <a:rPr lang="en-US" dirty="0" err="1"/>
              <a:t>source_labels</a:t>
            </a:r>
            <a:r>
              <a:rPr lang="en-US" dirty="0"/>
              <a:t>:</a:t>
            </a:r>
          </a:p>
          <a:p>
            <a:r>
              <a:rPr lang="en-US" dirty="0"/>
              <a:t>- __address__</a:t>
            </a:r>
          </a:p>
          <a:p>
            <a:r>
              <a:rPr lang="en-US" dirty="0"/>
              <a:t>- __</a:t>
            </a:r>
            <a:r>
              <a:rPr lang="en-US" dirty="0" err="1"/>
              <a:t>meta_kubernetes_service_annotation_prometheus_io_port</a:t>
            </a:r>
            <a:endParaRPr lang="en-US" dirty="0"/>
          </a:p>
          <a:p>
            <a:r>
              <a:rPr lang="en-US" dirty="0"/>
              <a:t>regex: ([^:]+)(:\d+)?;(\d+)</a:t>
            </a:r>
          </a:p>
          <a:p>
            <a:r>
              <a:rPr lang="en-US" dirty="0"/>
              <a:t>replacement: ${1}:${3}</a:t>
            </a:r>
          </a:p>
          <a:p>
            <a:r>
              <a:rPr lang="en-US" dirty="0" err="1"/>
              <a:t>target_label</a:t>
            </a:r>
            <a:r>
              <a:rPr lang="en-US" dirty="0"/>
              <a:t>: __address__</a:t>
            </a:r>
          </a:p>
        </p:txBody>
      </p:sp>
    </p:spTree>
    <p:extLst>
      <p:ext uri="{BB962C8B-B14F-4D97-AF65-F5344CB8AC3E}">
        <p14:creationId xmlns:p14="http://schemas.microsoft.com/office/powerpoint/2010/main" val="40946264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Pod</a:t>
            </a:r>
          </a:p>
        </p:txBody>
      </p:sp>
      <p:sp>
        <p:nvSpPr>
          <p:cNvPr id="4" name="Rectangle 3"/>
          <p:cNvSpPr/>
          <p:nvPr/>
        </p:nvSpPr>
        <p:spPr>
          <a:xfrm>
            <a:off x="762000" y="1447800"/>
            <a:ext cx="7391400" cy="2862322"/>
          </a:xfrm>
          <a:prstGeom prst="rect">
            <a:avLst/>
          </a:prstGeom>
        </p:spPr>
        <p:txBody>
          <a:bodyPr wrap="square">
            <a:spAutoFit/>
          </a:bodyPr>
          <a:lstStyle/>
          <a:p>
            <a:r>
              <a:rPr lang="en-US" dirty="0" err="1"/>
              <a:t>scrape_configs</a:t>
            </a:r>
            <a:r>
              <a:rPr lang="en-US" dirty="0"/>
              <a:t>:</a:t>
            </a:r>
          </a:p>
          <a:p>
            <a:r>
              <a:rPr lang="en-US" dirty="0"/>
              <a:t>- </a:t>
            </a:r>
            <a:r>
              <a:rPr lang="en-US" dirty="0" err="1"/>
              <a:t>job_name</a:t>
            </a:r>
            <a:r>
              <a:rPr lang="en-US" dirty="0"/>
              <a:t>: 'k8pods'</a:t>
            </a:r>
          </a:p>
          <a:p>
            <a:r>
              <a:rPr lang="en-US" dirty="0" err="1"/>
              <a:t>kubernetes_sd_configs</a:t>
            </a:r>
            <a:r>
              <a:rPr lang="en-US" dirty="0"/>
              <a:t>:</a:t>
            </a:r>
          </a:p>
          <a:p>
            <a:r>
              <a:rPr lang="en-US" dirty="0"/>
              <a:t>- role: pod</a:t>
            </a:r>
          </a:p>
          <a:p>
            <a:r>
              <a:rPr lang="en-US" dirty="0" err="1"/>
              <a:t>relabel_configs</a:t>
            </a:r>
            <a:r>
              <a:rPr lang="en-US" dirty="0"/>
              <a:t>:</a:t>
            </a:r>
          </a:p>
          <a:p>
            <a:r>
              <a:rPr lang="en-US" dirty="0"/>
              <a:t>- </a:t>
            </a:r>
            <a:r>
              <a:rPr lang="en-US" dirty="0" err="1"/>
              <a:t>source_labels</a:t>
            </a:r>
            <a:r>
              <a:rPr lang="en-US" dirty="0"/>
              <a:t>: [__</a:t>
            </a:r>
            <a:r>
              <a:rPr lang="en-US" dirty="0" err="1"/>
              <a:t>meta_kubernetes_pod_container_port_name</a:t>
            </a:r>
            <a:r>
              <a:rPr lang="en-US" dirty="0"/>
              <a:t>]</a:t>
            </a:r>
          </a:p>
          <a:p>
            <a:r>
              <a:rPr lang="en-US" dirty="0"/>
              <a:t>regex: metrics</a:t>
            </a:r>
          </a:p>
          <a:p>
            <a:r>
              <a:rPr lang="en-US" dirty="0"/>
              <a:t>action: keep</a:t>
            </a:r>
          </a:p>
          <a:p>
            <a:r>
              <a:rPr lang="en-US" dirty="0"/>
              <a:t>- </a:t>
            </a:r>
            <a:r>
              <a:rPr lang="en-US" dirty="0" err="1"/>
              <a:t>source_labels</a:t>
            </a:r>
            <a:r>
              <a:rPr lang="en-US" dirty="0"/>
              <a:t>: [__</a:t>
            </a:r>
            <a:r>
              <a:rPr lang="en-US" dirty="0" err="1"/>
              <a:t>meta_kubernetes_pod_container_name</a:t>
            </a:r>
            <a:r>
              <a:rPr lang="en-US" dirty="0"/>
              <a:t>]</a:t>
            </a:r>
          </a:p>
          <a:p>
            <a:r>
              <a:rPr lang="en-US" dirty="0" err="1"/>
              <a:t>target_label</a:t>
            </a:r>
            <a:r>
              <a:rPr lang="en-US" dirty="0"/>
              <a:t>: job</a:t>
            </a:r>
          </a:p>
        </p:txBody>
      </p:sp>
    </p:spTree>
    <p:extLst>
      <p:ext uri="{BB962C8B-B14F-4D97-AF65-F5344CB8AC3E}">
        <p14:creationId xmlns:p14="http://schemas.microsoft.com/office/powerpoint/2010/main" val="19183908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3" name="Content Placeholder 2"/>
          <p:cNvSpPr>
            <a:spLocks noGrp="1"/>
          </p:cNvSpPr>
          <p:nvPr>
            <p:ph idx="1"/>
          </p:nvPr>
        </p:nvSpPr>
        <p:spPr/>
        <p:txBody>
          <a:bodyPr/>
          <a:lstStyle/>
          <a:p>
            <a:r>
              <a:rPr lang="en-US" dirty="0"/>
              <a:t>An </a:t>
            </a:r>
            <a:r>
              <a:rPr lang="en-US" i="1" dirty="0"/>
              <a:t>ingress </a:t>
            </a:r>
            <a:r>
              <a:rPr lang="en-US" dirty="0"/>
              <a:t>is a way for a </a:t>
            </a:r>
            <a:r>
              <a:rPr lang="en-US" dirty="0" err="1"/>
              <a:t>Kubernetes</a:t>
            </a:r>
            <a:r>
              <a:rPr lang="en-US" dirty="0"/>
              <a:t> service to be exposed outside the </a:t>
            </a:r>
            <a:r>
              <a:rPr lang="en-US" dirty="0" smtClean="0"/>
              <a:t>cluster.</a:t>
            </a:r>
          </a:p>
          <a:p>
            <a:r>
              <a:rPr lang="en-US" dirty="0"/>
              <a:t>As it </a:t>
            </a:r>
            <a:r>
              <a:rPr lang="en-US" dirty="0" smtClean="0"/>
              <a:t>is a </a:t>
            </a:r>
            <a:r>
              <a:rPr lang="en-US" dirty="0"/>
              <a:t>layer on top of services, similar to the service role the ingress role is also </a:t>
            </a:r>
            <a:r>
              <a:rPr lang="en-US" dirty="0" smtClean="0"/>
              <a:t>basically a </a:t>
            </a:r>
            <a:r>
              <a:rPr lang="en-US" dirty="0"/>
              <a:t>load balancer</a:t>
            </a:r>
            <a:r>
              <a:rPr lang="en-US" dirty="0" smtClean="0"/>
              <a:t>.</a:t>
            </a:r>
          </a:p>
          <a:p>
            <a:r>
              <a:rPr lang="en-US" dirty="0"/>
              <a:t>If multiple pods backed the service and thus ingress, this would </a:t>
            </a:r>
            <a:r>
              <a:rPr lang="en-US" dirty="0" smtClean="0"/>
              <a:t>cause you </a:t>
            </a:r>
            <a:r>
              <a:rPr lang="en-US" dirty="0"/>
              <a:t>problems when scraping with </a:t>
            </a:r>
            <a:r>
              <a:rPr lang="en-US" dirty="0" smtClean="0"/>
              <a:t>Prometheus.</a:t>
            </a:r>
            <a:endParaRPr lang="en-US" dirty="0"/>
          </a:p>
        </p:txBody>
      </p:sp>
    </p:spTree>
    <p:extLst>
      <p:ext uri="{BB962C8B-B14F-4D97-AF65-F5344CB8AC3E}">
        <p14:creationId xmlns:p14="http://schemas.microsoft.com/office/powerpoint/2010/main" val="176439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kube</a:t>
            </a:r>
            <a:r>
              <a:rPr lang="en-US" dirty="0"/>
              <a:t>-state-metrics</a:t>
            </a:r>
          </a:p>
        </p:txBody>
      </p:sp>
      <p:sp>
        <p:nvSpPr>
          <p:cNvPr id="3" name="Content Placeholder 2"/>
          <p:cNvSpPr>
            <a:spLocks noGrp="1"/>
          </p:cNvSpPr>
          <p:nvPr>
            <p:ph idx="1"/>
          </p:nvPr>
        </p:nvSpPr>
        <p:spPr/>
        <p:txBody>
          <a:bodyPr/>
          <a:lstStyle/>
          <a:p>
            <a:r>
              <a:rPr lang="en-US" dirty="0"/>
              <a:t>Using </a:t>
            </a:r>
            <a:r>
              <a:rPr lang="en-US" dirty="0" err="1"/>
              <a:t>Kubernetes</a:t>
            </a:r>
            <a:r>
              <a:rPr lang="en-US" dirty="0"/>
              <a:t> service discovery you can have Prometheus scrape your </a:t>
            </a:r>
            <a:r>
              <a:rPr lang="en-US" dirty="0" smtClean="0"/>
              <a:t>applications and </a:t>
            </a:r>
            <a:r>
              <a:rPr lang="en-US" dirty="0" err="1"/>
              <a:t>Kubernetes</a:t>
            </a:r>
            <a:r>
              <a:rPr lang="en-US" dirty="0"/>
              <a:t> infrastructure, but this will not include metrics about </a:t>
            </a:r>
            <a:r>
              <a:rPr lang="en-US" dirty="0" smtClean="0"/>
              <a:t>what </a:t>
            </a:r>
            <a:r>
              <a:rPr lang="en-US" dirty="0" err="1" smtClean="0"/>
              <a:t>Kubernetes</a:t>
            </a:r>
            <a:r>
              <a:rPr lang="en-US" dirty="0" smtClean="0"/>
              <a:t> </a:t>
            </a:r>
            <a:r>
              <a:rPr lang="en-US" dirty="0"/>
              <a:t>knows about your services, pods, deployments, and other resources</a:t>
            </a:r>
            <a:r>
              <a:rPr lang="en-US" dirty="0" smtClean="0"/>
              <a:t>.</a:t>
            </a:r>
          </a:p>
          <a:p>
            <a:r>
              <a:rPr lang="en-US" dirty="0"/>
              <a:t>$</a:t>
            </a:r>
            <a:r>
              <a:rPr lang="en-US" b="1" dirty="0"/>
              <a:t>./</a:t>
            </a:r>
            <a:r>
              <a:rPr lang="en-US" b="1" dirty="0" err="1"/>
              <a:t>kubectl</a:t>
            </a:r>
            <a:r>
              <a:rPr lang="en-US" b="1" dirty="0"/>
              <a:t> apply -f </a:t>
            </a:r>
            <a:r>
              <a:rPr lang="en-US" b="1" dirty="0" err="1" smtClean="0"/>
              <a:t>kube</a:t>
            </a:r>
            <a:r>
              <a:rPr lang="en-US" b="1" dirty="0" smtClean="0"/>
              <a:t>-state-</a:t>
            </a:r>
            <a:r>
              <a:rPr lang="en-US" b="1" dirty="0" err="1" smtClean="0"/>
              <a:t>metrics.yml</a:t>
            </a:r>
            <a:endParaRPr lang="en-US" b="1" dirty="0" smtClean="0"/>
          </a:p>
          <a:p>
            <a:r>
              <a:rPr lang="en-US" dirty="0"/>
              <a:t>$</a:t>
            </a:r>
            <a:r>
              <a:rPr lang="en-US" b="1" dirty="0"/>
              <a:t>./</a:t>
            </a:r>
            <a:r>
              <a:rPr lang="en-US" b="1" dirty="0" err="1"/>
              <a:t>minikube</a:t>
            </a:r>
            <a:r>
              <a:rPr lang="en-US" b="1" dirty="0"/>
              <a:t> service </a:t>
            </a:r>
            <a:r>
              <a:rPr lang="en-US" b="1" dirty="0" err="1"/>
              <a:t>kube</a:t>
            </a:r>
            <a:r>
              <a:rPr lang="en-US" b="1" dirty="0"/>
              <a:t>-state-metrics --</a:t>
            </a:r>
            <a:r>
              <a:rPr lang="en-US" b="1" dirty="0" err="1"/>
              <a:t>url</a:t>
            </a:r>
            <a:endParaRPr lang="en-US" dirty="0"/>
          </a:p>
        </p:txBody>
      </p:sp>
    </p:spTree>
    <p:extLst>
      <p:ext uri="{BB962C8B-B14F-4D97-AF65-F5344CB8AC3E}">
        <p14:creationId xmlns:p14="http://schemas.microsoft.com/office/powerpoint/2010/main" val="14956155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Rules</a:t>
            </a:r>
            <a:endParaRPr lang="en-US" dirty="0"/>
          </a:p>
        </p:txBody>
      </p:sp>
      <p:sp>
        <p:nvSpPr>
          <p:cNvPr id="3" name="Content Placeholder 2"/>
          <p:cNvSpPr>
            <a:spLocks noGrp="1"/>
          </p:cNvSpPr>
          <p:nvPr>
            <p:ph idx="1"/>
          </p:nvPr>
        </p:nvSpPr>
        <p:spPr/>
        <p:txBody>
          <a:bodyPr/>
          <a:lstStyle/>
          <a:p>
            <a:r>
              <a:rPr lang="en-US" dirty="0"/>
              <a:t>Recording rules go in separate files from your </a:t>
            </a:r>
            <a:r>
              <a:rPr lang="en-US" i="1" dirty="0" err="1"/>
              <a:t>prometheus.yml</a:t>
            </a:r>
            <a:r>
              <a:rPr lang="en-US" dirty="0"/>
              <a:t>, which are known </a:t>
            </a:r>
            <a:r>
              <a:rPr lang="en-US" dirty="0" smtClean="0"/>
              <a:t>as </a:t>
            </a:r>
            <a:r>
              <a:rPr lang="en-US" i="1" dirty="0" smtClean="0"/>
              <a:t>rule </a:t>
            </a:r>
            <a:r>
              <a:rPr lang="en-US" i="1" dirty="0"/>
              <a:t>files</a:t>
            </a:r>
            <a:r>
              <a:rPr lang="en-US" dirty="0"/>
              <a:t>. </a:t>
            </a:r>
            <a:endParaRPr lang="en-US" dirty="0" smtClean="0"/>
          </a:p>
          <a:p>
            <a:endParaRPr lang="en-US" dirty="0" smtClean="0"/>
          </a:p>
        </p:txBody>
      </p:sp>
    </p:spTree>
    <p:extLst>
      <p:ext uri="{BB962C8B-B14F-4D97-AF65-F5344CB8AC3E}">
        <p14:creationId xmlns:p14="http://schemas.microsoft.com/office/powerpoint/2010/main" val="40549212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638800"/>
          </a:xfrm>
        </p:spPr>
        <p:txBody>
          <a:bodyPr>
            <a:normAutofit fontScale="85000" lnSpcReduction="20000"/>
          </a:bodyPr>
          <a:lstStyle/>
          <a:p>
            <a:r>
              <a:rPr lang="en-US" i="1" dirty="0" err="1"/>
              <a:t>prometheus.yml</a:t>
            </a:r>
            <a:r>
              <a:rPr lang="en-US" i="1" dirty="0"/>
              <a:t> scraping two targets and loading a rule </a:t>
            </a:r>
            <a:r>
              <a:rPr lang="en-US" i="1" dirty="0" smtClean="0"/>
              <a:t>file</a:t>
            </a:r>
          </a:p>
          <a:p>
            <a:pPr marL="400050" lvl="1" indent="0">
              <a:buNone/>
            </a:pPr>
            <a:r>
              <a:rPr lang="en-US" dirty="0"/>
              <a:t>global:</a:t>
            </a:r>
          </a:p>
          <a:p>
            <a:pPr marL="400050" lvl="1" indent="0">
              <a:buNone/>
            </a:pPr>
            <a:r>
              <a:rPr lang="en-US" dirty="0" smtClean="0"/>
              <a:t>   </a:t>
            </a:r>
            <a:r>
              <a:rPr lang="en-US" dirty="0" err="1" smtClean="0"/>
              <a:t>scrape_interval</a:t>
            </a:r>
            <a:r>
              <a:rPr lang="en-US" dirty="0"/>
              <a:t>: 10s</a:t>
            </a:r>
          </a:p>
          <a:p>
            <a:pPr marL="400050" lvl="1" indent="0">
              <a:buNone/>
            </a:pPr>
            <a:r>
              <a:rPr lang="en-US" dirty="0" smtClean="0"/>
              <a:t>   </a:t>
            </a:r>
            <a:r>
              <a:rPr lang="en-US" dirty="0" err="1" smtClean="0"/>
              <a:t>evaluation_interval</a:t>
            </a:r>
            <a:r>
              <a:rPr lang="en-US" dirty="0"/>
              <a:t>: 10s</a:t>
            </a:r>
          </a:p>
          <a:p>
            <a:pPr marL="400050" lvl="1" indent="0">
              <a:buNone/>
            </a:pPr>
            <a:r>
              <a:rPr lang="en-US" b="1" dirty="0" err="1"/>
              <a:t>rule_files</a:t>
            </a:r>
            <a:r>
              <a:rPr lang="en-US" b="1" dirty="0"/>
              <a:t>:</a:t>
            </a:r>
          </a:p>
          <a:p>
            <a:pPr marL="400050" lvl="1" indent="0">
              <a:buNone/>
            </a:pPr>
            <a:r>
              <a:rPr lang="en-US" b="1" dirty="0"/>
              <a:t>- </a:t>
            </a:r>
            <a:r>
              <a:rPr lang="en-US" b="1" dirty="0" err="1"/>
              <a:t>rules.yml</a:t>
            </a:r>
            <a:endParaRPr lang="en-US" b="1" dirty="0"/>
          </a:p>
          <a:p>
            <a:pPr marL="400050" lvl="1" indent="0">
              <a:buNone/>
            </a:pPr>
            <a:r>
              <a:rPr lang="en-US" dirty="0" err="1"/>
              <a:t>scrape_configs</a:t>
            </a:r>
            <a:r>
              <a:rPr lang="en-US" dirty="0"/>
              <a:t>:</a:t>
            </a:r>
          </a:p>
          <a:p>
            <a:pPr marL="400050" lvl="1" indent="0">
              <a:buNone/>
            </a:pPr>
            <a:r>
              <a:rPr lang="en-US" dirty="0" smtClean="0"/>
              <a:t>   - </a:t>
            </a:r>
            <a:r>
              <a:rPr lang="en-US" dirty="0" err="1"/>
              <a:t>job_name</a:t>
            </a:r>
            <a:r>
              <a:rPr lang="en-US" dirty="0"/>
              <a:t>: </a:t>
            </a:r>
            <a:r>
              <a:rPr lang="en-US" dirty="0" err="1"/>
              <a:t>prometheus</a:t>
            </a:r>
            <a:endParaRPr lang="en-US" dirty="0"/>
          </a:p>
          <a:p>
            <a:pPr marL="400050" lvl="1" indent="0">
              <a:buNone/>
            </a:pPr>
            <a:r>
              <a:rPr lang="en-US" dirty="0" smtClean="0"/>
              <a:t>       </a:t>
            </a:r>
            <a:r>
              <a:rPr lang="en-US" dirty="0" err="1" smtClean="0"/>
              <a:t>static_configs</a:t>
            </a:r>
            <a:r>
              <a:rPr lang="en-US" dirty="0"/>
              <a:t>:</a:t>
            </a:r>
          </a:p>
          <a:p>
            <a:pPr marL="400050" lvl="1" indent="0">
              <a:buNone/>
            </a:pPr>
            <a:r>
              <a:rPr lang="en-US" dirty="0" smtClean="0"/>
              <a:t>       - </a:t>
            </a:r>
            <a:r>
              <a:rPr lang="en-US" dirty="0"/>
              <a:t>targets:</a:t>
            </a:r>
          </a:p>
          <a:p>
            <a:pPr marL="400050" lvl="1" indent="0">
              <a:buNone/>
            </a:pPr>
            <a:r>
              <a:rPr lang="en-US" dirty="0" smtClean="0"/>
              <a:t>       - </a:t>
            </a:r>
            <a:r>
              <a:rPr lang="en-US" dirty="0"/>
              <a:t>localhost:9090</a:t>
            </a:r>
          </a:p>
          <a:p>
            <a:pPr marL="400050" lvl="1" indent="0">
              <a:buNone/>
            </a:pPr>
            <a:r>
              <a:rPr lang="en-US" dirty="0" smtClean="0"/>
              <a:t>   - </a:t>
            </a:r>
            <a:r>
              <a:rPr lang="en-US" dirty="0" err="1"/>
              <a:t>job_name</a:t>
            </a:r>
            <a:r>
              <a:rPr lang="en-US" dirty="0"/>
              <a:t>: node</a:t>
            </a:r>
          </a:p>
          <a:p>
            <a:pPr marL="400050" lvl="1" indent="0">
              <a:buNone/>
            </a:pPr>
            <a:r>
              <a:rPr lang="en-US" dirty="0" smtClean="0"/>
              <a:t>       </a:t>
            </a:r>
            <a:r>
              <a:rPr lang="en-US" dirty="0" err="1" smtClean="0"/>
              <a:t>static_configs</a:t>
            </a:r>
            <a:r>
              <a:rPr lang="en-US" dirty="0"/>
              <a:t>:</a:t>
            </a:r>
            <a:endParaRPr lang="en-US" dirty="0"/>
          </a:p>
        </p:txBody>
      </p:sp>
    </p:spTree>
    <p:extLst>
      <p:ext uri="{BB962C8B-B14F-4D97-AF65-F5344CB8AC3E}">
        <p14:creationId xmlns:p14="http://schemas.microsoft.com/office/powerpoint/2010/main" val="19817168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019800"/>
          </a:xfrm>
        </p:spPr>
        <p:txBody>
          <a:bodyPr>
            <a:normAutofit/>
          </a:bodyPr>
          <a:lstStyle/>
          <a:p>
            <a:pPr marL="0" indent="0">
              <a:buNone/>
            </a:pPr>
            <a:r>
              <a:rPr lang="en-US" dirty="0"/>
              <a:t>Rule files themselves consist of zero1 or more groups of </a:t>
            </a:r>
            <a:r>
              <a:rPr lang="en-US" dirty="0" smtClean="0"/>
              <a:t>rules</a:t>
            </a:r>
          </a:p>
          <a:p>
            <a:pPr marL="0" indent="0">
              <a:buNone/>
            </a:pPr>
            <a:r>
              <a:rPr lang="en-US" sz="2400" dirty="0"/>
              <a:t>groups:</a:t>
            </a:r>
          </a:p>
          <a:p>
            <a:pPr marL="0" indent="0">
              <a:buNone/>
            </a:pPr>
            <a:r>
              <a:rPr lang="en-US" sz="2400" dirty="0" smtClean="0"/>
              <a:t>  - </a:t>
            </a:r>
            <a:r>
              <a:rPr lang="en-US" sz="2400" dirty="0"/>
              <a:t>name: example</a:t>
            </a:r>
          </a:p>
          <a:p>
            <a:pPr marL="0" indent="0">
              <a:buNone/>
            </a:pPr>
            <a:r>
              <a:rPr lang="en-US" sz="2400" dirty="0" smtClean="0"/>
              <a:t>    rules</a:t>
            </a:r>
            <a:r>
              <a:rPr lang="en-US" sz="2400" dirty="0"/>
              <a:t>:</a:t>
            </a:r>
          </a:p>
          <a:p>
            <a:pPr marL="0" indent="0">
              <a:buNone/>
            </a:pPr>
            <a:r>
              <a:rPr lang="en-US" sz="2400" dirty="0" smtClean="0"/>
              <a:t>       - </a:t>
            </a:r>
            <a:r>
              <a:rPr lang="en-US" sz="2400" dirty="0"/>
              <a:t>record: job:process_cpu_seconds:rate5m</a:t>
            </a:r>
          </a:p>
          <a:p>
            <a:pPr marL="0" indent="0">
              <a:buNone/>
            </a:pPr>
            <a:r>
              <a:rPr lang="en-US" sz="2400" dirty="0" smtClean="0"/>
              <a:t>         </a:t>
            </a:r>
            <a:r>
              <a:rPr lang="en-US" sz="2400" dirty="0" err="1" smtClean="0"/>
              <a:t>expr</a:t>
            </a:r>
            <a:r>
              <a:rPr lang="en-US" sz="2400" dirty="0"/>
              <a:t>: </a:t>
            </a:r>
            <a:r>
              <a:rPr lang="en-US" sz="1800" dirty="0" smtClean="0"/>
              <a:t>sum without(instance</a:t>
            </a:r>
            <a:r>
              <a:rPr lang="en-US" sz="1800" dirty="0"/>
              <a:t>)(rate(</a:t>
            </a:r>
            <a:r>
              <a:rPr lang="en-US" sz="1800" dirty="0" err="1"/>
              <a:t>process_cpu_seconds_total</a:t>
            </a:r>
            <a:r>
              <a:rPr lang="en-US" sz="1800" dirty="0"/>
              <a:t>[5m]))</a:t>
            </a:r>
          </a:p>
          <a:p>
            <a:pPr marL="0" indent="0">
              <a:buNone/>
            </a:pPr>
            <a:r>
              <a:rPr lang="en-US" sz="2400" dirty="0" smtClean="0"/>
              <a:t>       - </a:t>
            </a:r>
            <a:r>
              <a:rPr lang="en-US" sz="2400" dirty="0"/>
              <a:t>record: </a:t>
            </a:r>
            <a:r>
              <a:rPr lang="en-US" sz="2400" dirty="0" err="1"/>
              <a:t>job:process_open_fds:max</a:t>
            </a:r>
            <a:endParaRPr lang="en-US" sz="2400" dirty="0"/>
          </a:p>
          <a:p>
            <a:pPr marL="0" indent="0">
              <a:buNone/>
            </a:pPr>
            <a:r>
              <a:rPr lang="en-US" sz="2400" dirty="0" smtClean="0"/>
              <a:t>         </a:t>
            </a:r>
            <a:r>
              <a:rPr lang="en-US" sz="2400" dirty="0" err="1" smtClean="0"/>
              <a:t>expr</a:t>
            </a:r>
            <a:r>
              <a:rPr lang="en-US" sz="2400" dirty="0"/>
              <a:t>: max without(instance)(</a:t>
            </a:r>
            <a:r>
              <a:rPr lang="en-US" sz="2400" dirty="0" err="1"/>
              <a:t>process_open_fds</a:t>
            </a:r>
            <a:r>
              <a:rPr lang="en-US" sz="2400" dirty="0"/>
              <a:t>)</a:t>
            </a:r>
            <a:endParaRPr lang="en-US" sz="2400" dirty="0"/>
          </a:p>
        </p:txBody>
      </p:sp>
    </p:spTree>
    <p:extLst>
      <p:ext uri="{BB962C8B-B14F-4D97-AF65-F5344CB8AC3E}">
        <p14:creationId xmlns:p14="http://schemas.microsoft.com/office/powerpoint/2010/main" val="13618679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a:t>
            </a:r>
            <a:r>
              <a:rPr lang="en-US" dirty="0"/>
              <a:t>group has a name. </a:t>
            </a:r>
            <a:endParaRPr lang="en-US" dirty="0" smtClean="0"/>
          </a:p>
          <a:p>
            <a:r>
              <a:rPr lang="en-US" dirty="0" smtClean="0"/>
              <a:t>This </a:t>
            </a:r>
            <a:r>
              <a:rPr lang="en-US" dirty="0"/>
              <a:t>must be unique within a rule file, </a:t>
            </a:r>
            <a:r>
              <a:rPr lang="en-US" dirty="0" smtClean="0"/>
              <a:t>and is </a:t>
            </a:r>
            <a:r>
              <a:rPr lang="en-US" dirty="0"/>
              <a:t>used in the Prometheus UI and metrics. </a:t>
            </a:r>
            <a:endParaRPr lang="en-US" dirty="0" smtClean="0"/>
          </a:p>
          <a:p>
            <a:r>
              <a:rPr lang="en-US" b="1" dirty="0" err="1" smtClean="0"/>
              <a:t>expr</a:t>
            </a:r>
            <a:r>
              <a:rPr lang="en-US" dirty="0" smtClean="0"/>
              <a:t> </a:t>
            </a:r>
            <a:r>
              <a:rPr lang="en-US" dirty="0"/>
              <a:t>is the </a:t>
            </a:r>
            <a:r>
              <a:rPr lang="en-US" dirty="0" err="1"/>
              <a:t>PromQL</a:t>
            </a:r>
            <a:r>
              <a:rPr lang="en-US" dirty="0"/>
              <a:t> expression to be </a:t>
            </a:r>
            <a:r>
              <a:rPr lang="en-US" dirty="0" smtClean="0"/>
              <a:t>evaluated and </a:t>
            </a:r>
            <a:r>
              <a:rPr lang="en-US" dirty="0"/>
              <a:t>output into the metric name specified by record.</a:t>
            </a:r>
            <a:endParaRPr lang="en-US" dirty="0"/>
          </a:p>
        </p:txBody>
      </p:sp>
    </p:spTree>
    <p:extLst>
      <p:ext uri="{BB962C8B-B14F-4D97-AF65-F5344CB8AC3E}">
        <p14:creationId xmlns:p14="http://schemas.microsoft.com/office/powerpoint/2010/main" val="15410845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http://localhost:9090/rules</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081" y="2057400"/>
            <a:ext cx="72104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90773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Alerting</a:t>
            </a:r>
            <a:endParaRPr lang="en-US" dirty="0"/>
          </a:p>
        </p:txBody>
      </p:sp>
      <p:sp>
        <p:nvSpPr>
          <p:cNvPr id="3" name="Content Placeholder 2"/>
          <p:cNvSpPr>
            <a:spLocks noGrp="1"/>
          </p:cNvSpPr>
          <p:nvPr>
            <p:ph idx="1"/>
          </p:nvPr>
        </p:nvSpPr>
        <p:spPr/>
        <p:txBody>
          <a:bodyPr/>
          <a:lstStyle/>
          <a:p>
            <a:r>
              <a:rPr lang="en-US" dirty="0"/>
              <a:t>Prometheus is where your logic to determine what is or isn’t alerting is defined</a:t>
            </a:r>
            <a:r>
              <a:rPr lang="en-US" dirty="0" smtClean="0"/>
              <a:t>.</a:t>
            </a:r>
          </a:p>
          <a:p>
            <a:r>
              <a:rPr lang="en-US" dirty="0" smtClean="0"/>
              <a:t>Once an </a:t>
            </a:r>
            <a:r>
              <a:rPr lang="en-US" dirty="0"/>
              <a:t>alert is </a:t>
            </a:r>
            <a:r>
              <a:rPr lang="en-US" i="1" dirty="0"/>
              <a:t>firing </a:t>
            </a:r>
            <a:r>
              <a:rPr lang="en-US" dirty="0"/>
              <a:t>in Prometheus, it is sent to an </a:t>
            </a:r>
            <a:r>
              <a:rPr lang="en-US" dirty="0" err="1"/>
              <a:t>Alertmanager</a:t>
            </a:r>
            <a:r>
              <a:rPr lang="en-US" dirty="0"/>
              <a:t>, which can take in </a:t>
            </a:r>
            <a:r>
              <a:rPr lang="en-US" dirty="0" smtClean="0"/>
              <a:t>alerts from </a:t>
            </a:r>
            <a:r>
              <a:rPr lang="en-US" dirty="0"/>
              <a:t>many Prometheus servers</a:t>
            </a:r>
            <a:r>
              <a:rPr lang="en-US" dirty="0" smtClean="0"/>
              <a:t>.</a:t>
            </a:r>
          </a:p>
          <a:p>
            <a:r>
              <a:rPr lang="en-US" dirty="0"/>
              <a:t>The </a:t>
            </a:r>
            <a:r>
              <a:rPr lang="en-US" dirty="0" err="1"/>
              <a:t>Alertmanager</a:t>
            </a:r>
            <a:r>
              <a:rPr lang="en-US" dirty="0"/>
              <a:t> then groups alerts together </a:t>
            </a:r>
            <a:r>
              <a:rPr lang="en-US" dirty="0" smtClean="0"/>
              <a:t>and sends </a:t>
            </a:r>
            <a:r>
              <a:rPr lang="en-US" dirty="0"/>
              <a:t>you throttled notifications</a:t>
            </a:r>
            <a:endParaRPr lang="en-US" dirty="0"/>
          </a:p>
        </p:txBody>
      </p:sp>
    </p:spTree>
    <p:extLst>
      <p:ext uri="{BB962C8B-B14F-4D97-AF65-F5344CB8AC3E}">
        <p14:creationId xmlns:p14="http://schemas.microsoft.com/office/powerpoint/2010/main" val="125576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Prometheus ­ main components</a:t>
            </a:r>
          </a:p>
        </p:txBody>
      </p:sp>
      <p:sp>
        <p:nvSpPr>
          <p:cNvPr id="3" name="Content Placeholder 2"/>
          <p:cNvSpPr>
            <a:spLocks noGrp="1"/>
          </p:cNvSpPr>
          <p:nvPr>
            <p:ph idx="1"/>
          </p:nvPr>
        </p:nvSpPr>
        <p:spPr/>
        <p:txBody>
          <a:bodyPr/>
          <a:lstStyle/>
          <a:p>
            <a:r>
              <a:rPr lang="en-US" dirty="0"/>
              <a:t>The Prometheus server which scrapes and stores time series </a:t>
            </a:r>
            <a:r>
              <a:rPr lang="en-US" dirty="0" smtClean="0"/>
              <a:t>data.</a:t>
            </a:r>
          </a:p>
          <a:p>
            <a:r>
              <a:rPr lang="en-US" dirty="0"/>
              <a:t>Client libraries for instrumenting application </a:t>
            </a:r>
            <a:r>
              <a:rPr lang="en-US" dirty="0" smtClean="0"/>
              <a:t>code.</a:t>
            </a:r>
          </a:p>
          <a:p>
            <a:r>
              <a:rPr lang="en-US" dirty="0"/>
              <a:t>The </a:t>
            </a:r>
            <a:r>
              <a:rPr lang="en-US" dirty="0" err="1" smtClean="0"/>
              <a:t>Alertmanager</a:t>
            </a:r>
            <a:r>
              <a:rPr lang="en-US" dirty="0" smtClean="0"/>
              <a:t>.</a:t>
            </a:r>
          </a:p>
          <a:p>
            <a:r>
              <a:rPr lang="en-US" dirty="0"/>
              <a:t>A push gateway for supporting </a:t>
            </a:r>
            <a:r>
              <a:rPr lang="en-US" dirty="0" err="1"/>
              <a:t>short­lived</a:t>
            </a:r>
            <a:r>
              <a:rPr lang="en-US" dirty="0"/>
              <a:t> jobs (optional)</a:t>
            </a:r>
          </a:p>
        </p:txBody>
      </p:sp>
    </p:spTree>
    <p:extLst>
      <p:ext uri="{BB962C8B-B14F-4D97-AF65-F5344CB8AC3E}">
        <p14:creationId xmlns:p14="http://schemas.microsoft.com/office/powerpoint/2010/main" val="6385980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Alerting</a:t>
            </a:r>
            <a:endParaRPr lang="en-US" dirty="0"/>
          </a:p>
        </p:txBody>
      </p:sp>
      <p:sp>
        <p:nvSpPr>
          <p:cNvPr id="3" name="Content Placeholder 2"/>
          <p:cNvSpPr>
            <a:spLocks noGrp="1"/>
          </p:cNvSpPr>
          <p:nvPr>
            <p:ph idx="1"/>
          </p:nvPr>
        </p:nvSpPr>
        <p:spPr/>
        <p:txBody>
          <a:bodyPr/>
          <a:lstStyle/>
          <a:p>
            <a:r>
              <a:rPr lang="en-US" dirty="0" smtClean="0"/>
              <a:t>First</a:t>
            </a:r>
            <a:r>
              <a:rPr lang="en-US" dirty="0"/>
              <a:t>, adding alerting rules to Prometheus, </a:t>
            </a:r>
            <a:r>
              <a:rPr lang="en-US" dirty="0" smtClean="0"/>
              <a:t>defining the </a:t>
            </a:r>
            <a:r>
              <a:rPr lang="en-US" dirty="0"/>
              <a:t>logic of what constitutes an alert</a:t>
            </a:r>
            <a:r>
              <a:rPr lang="en-US" dirty="0" smtClean="0"/>
              <a:t>.</a:t>
            </a:r>
          </a:p>
          <a:p>
            <a:endParaRPr lang="en-US" dirty="0"/>
          </a:p>
          <a:p>
            <a:r>
              <a:rPr lang="en-US" dirty="0"/>
              <a:t>Second, the </a:t>
            </a:r>
            <a:r>
              <a:rPr lang="en-US" dirty="0" err="1"/>
              <a:t>Alertmanager</a:t>
            </a:r>
            <a:r>
              <a:rPr lang="en-US" dirty="0"/>
              <a:t> converts firing </a:t>
            </a:r>
            <a:r>
              <a:rPr lang="en-US" dirty="0" smtClean="0"/>
              <a:t>alerts into </a:t>
            </a:r>
            <a:r>
              <a:rPr lang="en-US" dirty="0"/>
              <a:t>notifications, such as emails, pages, and chat messages.</a:t>
            </a:r>
          </a:p>
        </p:txBody>
      </p:sp>
    </p:spTree>
    <p:extLst>
      <p:ext uri="{BB962C8B-B14F-4D97-AF65-F5344CB8AC3E}">
        <p14:creationId xmlns:p14="http://schemas.microsoft.com/office/powerpoint/2010/main" val="32337155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6495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Alerting rules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groups:</a:t>
            </a:r>
          </a:p>
          <a:p>
            <a:pPr marL="0" indent="0">
              <a:buNone/>
            </a:pPr>
            <a:r>
              <a:rPr lang="en-US" dirty="0"/>
              <a:t>   - name:&lt;&gt;&lt;</a:t>
            </a:r>
            <a:r>
              <a:rPr lang="en-US" dirty="0" err="1"/>
              <a:t>NodeNAME</a:t>
            </a:r>
            <a:r>
              <a:rPr lang="en-US" dirty="0"/>
              <a:t>&gt;</a:t>
            </a:r>
          </a:p>
          <a:p>
            <a:pPr marL="0" indent="0">
              <a:buNone/>
            </a:pPr>
            <a:r>
              <a:rPr lang="en-US" dirty="0"/>
              <a:t>     rules:</a:t>
            </a:r>
          </a:p>
          <a:p>
            <a:pPr marL="0" indent="0">
              <a:buNone/>
            </a:pPr>
            <a:r>
              <a:rPr lang="en-US" dirty="0"/>
              <a:t>     -&lt;&gt;alert:&lt;&gt;&lt;&lt;user defined title&gt;</a:t>
            </a:r>
          </a:p>
          <a:p>
            <a:pPr marL="0" indent="0">
              <a:buNone/>
            </a:pPr>
            <a:r>
              <a:rPr lang="en-US" dirty="0"/>
              <a:t>        </a:t>
            </a:r>
            <a:r>
              <a:rPr lang="en-US" dirty="0" err="1"/>
              <a:t>expr</a:t>
            </a:r>
            <a:r>
              <a:rPr lang="en-US" dirty="0"/>
              <a:t>:&lt;&gt;QUERY (</a:t>
            </a:r>
            <a:r>
              <a:rPr lang="en-US" dirty="0" err="1"/>
              <a:t>promQL</a:t>
            </a:r>
            <a:r>
              <a:rPr lang="en-US" dirty="0"/>
              <a:t>)</a:t>
            </a:r>
          </a:p>
          <a:p>
            <a:pPr marL="0" indent="0">
              <a:buNone/>
            </a:pPr>
            <a:r>
              <a:rPr lang="en-US" dirty="0"/>
              <a:t>	for:&lt;&gt;duration</a:t>
            </a:r>
          </a:p>
          <a:p>
            <a:pPr marL="0" indent="0">
              <a:buNone/>
            </a:pPr>
            <a:r>
              <a:rPr lang="en-US" dirty="0"/>
              <a:t>        labels:</a:t>
            </a:r>
          </a:p>
          <a:p>
            <a:pPr marL="0" indent="0">
              <a:buNone/>
            </a:pPr>
            <a:r>
              <a:rPr lang="en-US" dirty="0"/>
              <a:t>        &lt;&gt;severity:&lt;&gt;critical/warning</a:t>
            </a:r>
          </a:p>
          <a:p>
            <a:pPr marL="0" indent="0">
              <a:buNone/>
            </a:pPr>
            <a:r>
              <a:rPr lang="en-US" dirty="0"/>
              <a:t>	annotations:</a:t>
            </a:r>
          </a:p>
          <a:p>
            <a:pPr marL="0" indent="0">
              <a:buNone/>
            </a:pPr>
            <a:r>
              <a:rPr lang="en-US" dirty="0"/>
              <a:t>        &lt;&gt;</a:t>
            </a:r>
            <a:r>
              <a:rPr lang="en-US" dirty="0" err="1"/>
              <a:t>summaray</a:t>
            </a:r>
            <a:r>
              <a:rPr lang="en-US" dirty="0"/>
              <a:t>:&lt;&gt;&lt;user defined message&gt;</a:t>
            </a:r>
          </a:p>
          <a:p>
            <a:endParaRPr lang="en-US" dirty="0"/>
          </a:p>
        </p:txBody>
      </p:sp>
    </p:spTree>
    <p:extLst>
      <p:ext uri="{BB962C8B-B14F-4D97-AF65-F5344CB8AC3E}">
        <p14:creationId xmlns:p14="http://schemas.microsoft.com/office/powerpoint/2010/main" val="29093921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Alerting Rules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alerting rules in the same rule groups as recording </a:t>
            </a:r>
            <a:r>
              <a:rPr lang="en-US" dirty="0" smtClean="0"/>
              <a:t>rules.</a:t>
            </a:r>
          </a:p>
          <a:p>
            <a:pPr marL="0" indent="0">
              <a:buNone/>
            </a:pPr>
            <a:r>
              <a:rPr lang="en-US" dirty="0"/>
              <a:t>groups:</a:t>
            </a:r>
          </a:p>
          <a:p>
            <a:pPr marL="0" indent="0">
              <a:buNone/>
            </a:pPr>
            <a:r>
              <a:rPr lang="en-US" dirty="0" smtClean="0"/>
              <a:t>  - </a:t>
            </a:r>
            <a:r>
              <a:rPr lang="en-US" dirty="0"/>
              <a:t>name: </a:t>
            </a:r>
            <a:r>
              <a:rPr lang="en-US" dirty="0" err="1"/>
              <a:t>node_rules</a:t>
            </a:r>
            <a:endParaRPr lang="en-US" dirty="0"/>
          </a:p>
          <a:p>
            <a:pPr marL="0" indent="0">
              <a:buNone/>
            </a:pPr>
            <a:r>
              <a:rPr lang="en-US" dirty="0" smtClean="0"/>
              <a:t>    rules</a:t>
            </a:r>
            <a:r>
              <a:rPr lang="en-US" dirty="0"/>
              <a:t>:</a:t>
            </a:r>
          </a:p>
          <a:p>
            <a:pPr marL="0" indent="0">
              <a:buNone/>
            </a:pPr>
            <a:r>
              <a:rPr lang="en-US" dirty="0" smtClean="0"/>
              <a:t>    - </a:t>
            </a:r>
            <a:r>
              <a:rPr lang="en-US" dirty="0"/>
              <a:t>record: </a:t>
            </a:r>
            <a:r>
              <a:rPr lang="en-US" dirty="0" err="1"/>
              <a:t>job:up:avg</a:t>
            </a:r>
            <a:endParaRPr lang="en-US" dirty="0"/>
          </a:p>
          <a:p>
            <a:pPr marL="0" indent="0">
              <a:buNone/>
            </a:pPr>
            <a:r>
              <a:rPr lang="en-US" dirty="0" smtClean="0"/>
              <a:t>      </a:t>
            </a:r>
            <a:r>
              <a:rPr lang="en-US" dirty="0" err="1" smtClean="0"/>
              <a:t>expr</a:t>
            </a:r>
            <a:r>
              <a:rPr lang="en-US" dirty="0"/>
              <a:t>: </a:t>
            </a:r>
            <a:r>
              <a:rPr lang="en-US" dirty="0" err="1"/>
              <a:t>avg</a:t>
            </a:r>
            <a:r>
              <a:rPr lang="en-US" dirty="0"/>
              <a:t> without(instance)(up{job="node"})</a:t>
            </a:r>
          </a:p>
          <a:p>
            <a:pPr marL="0" indent="0">
              <a:buNone/>
            </a:pPr>
            <a:r>
              <a:rPr lang="en-US" b="1" dirty="0" smtClean="0"/>
              <a:t>    - </a:t>
            </a:r>
            <a:r>
              <a:rPr lang="en-US" b="1" dirty="0"/>
              <a:t>alert: </a:t>
            </a:r>
            <a:r>
              <a:rPr lang="en-US" b="1" dirty="0" err="1"/>
              <a:t>ManyInstancesDown</a:t>
            </a:r>
            <a:endParaRPr lang="en-US" b="1" dirty="0"/>
          </a:p>
          <a:p>
            <a:pPr marL="0" indent="0">
              <a:buNone/>
            </a:pPr>
            <a:r>
              <a:rPr lang="en-US" dirty="0" smtClean="0"/>
              <a:t>      </a:t>
            </a:r>
            <a:r>
              <a:rPr lang="en-US" dirty="0" err="1" smtClean="0"/>
              <a:t>expr</a:t>
            </a:r>
            <a:r>
              <a:rPr lang="en-US" dirty="0"/>
              <a:t>: </a:t>
            </a:r>
            <a:r>
              <a:rPr lang="en-US" dirty="0" err="1"/>
              <a:t>job:up:avg</a:t>
            </a:r>
            <a:r>
              <a:rPr lang="en-US" dirty="0"/>
              <a:t>{job="node"} &lt; 0.5</a:t>
            </a:r>
            <a:endParaRPr lang="en-US" dirty="0"/>
          </a:p>
        </p:txBody>
      </p:sp>
    </p:spTree>
    <p:extLst>
      <p:ext uri="{BB962C8B-B14F-4D97-AF65-F5344CB8AC3E}">
        <p14:creationId xmlns:p14="http://schemas.microsoft.com/office/powerpoint/2010/main" val="11960296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alert is identified across evaluation cycles by its labels and does not include </a:t>
            </a:r>
            <a:r>
              <a:rPr lang="en-US" dirty="0" smtClean="0"/>
              <a:t>the metric </a:t>
            </a:r>
            <a:r>
              <a:rPr lang="en-US" dirty="0"/>
              <a:t>name label </a:t>
            </a:r>
            <a:r>
              <a:rPr lang="en-US" b="1" dirty="0"/>
              <a:t>__name__, </a:t>
            </a:r>
            <a:r>
              <a:rPr lang="en-US" dirty="0"/>
              <a:t>but which does include an </a:t>
            </a:r>
            <a:r>
              <a:rPr lang="en-US" dirty="0" err="1"/>
              <a:t>alertname</a:t>
            </a:r>
            <a:r>
              <a:rPr lang="en-US" dirty="0"/>
              <a:t> label with </a:t>
            </a:r>
            <a:r>
              <a:rPr lang="en-US" dirty="0" smtClean="0"/>
              <a:t>the name </a:t>
            </a:r>
            <a:r>
              <a:rPr lang="en-US" dirty="0"/>
              <a:t>of the alert.</a:t>
            </a:r>
            <a:endParaRPr lang="en-US" dirty="0"/>
          </a:p>
        </p:txBody>
      </p:sp>
    </p:spTree>
    <p:extLst>
      <p:ext uri="{BB962C8B-B14F-4D97-AF65-F5344CB8AC3E}">
        <p14:creationId xmlns:p14="http://schemas.microsoft.com/office/powerpoint/2010/main" val="29256916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Alertmanager</a:t>
            </a:r>
            <a:endParaRPr lang="en-US" dirty="0"/>
          </a:p>
        </p:txBody>
      </p:sp>
      <p:sp>
        <p:nvSpPr>
          <p:cNvPr id="3" name="Content Placeholder 2"/>
          <p:cNvSpPr>
            <a:spLocks noGrp="1"/>
          </p:cNvSpPr>
          <p:nvPr>
            <p:ph idx="1"/>
          </p:nvPr>
        </p:nvSpPr>
        <p:spPr/>
        <p:txBody>
          <a:bodyPr/>
          <a:lstStyle/>
          <a:p>
            <a:r>
              <a:rPr lang="en-US" dirty="0"/>
              <a:t>The </a:t>
            </a:r>
            <a:r>
              <a:rPr lang="en-US" dirty="0" err="1"/>
              <a:t>Alertmanager</a:t>
            </a:r>
            <a:r>
              <a:rPr lang="en-US" dirty="0"/>
              <a:t> does more for you than blindly convert alerts into notifications </a:t>
            </a:r>
            <a:r>
              <a:rPr lang="en-US" dirty="0" smtClean="0"/>
              <a:t>on a </a:t>
            </a:r>
            <a:r>
              <a:rPr lang="en-US" dirty="0"/>
              <a:t>one-to-one basis</a:t>
            </a:r>
            <a:r>
              <a:rPr lang="en-US" dirty="0" smtClean="0"/>
              <a:t>.</a:t>
            </a:r>
          </a:p>
          <a:p>
            <a:r>
              <a:rPr lang="en-US" dirty="0"/>
              <a:t>While this is a stretch, the </a:t>
            </a:r>
            <a:r>
              <a:rPr lang="en-US" dirty="0" err="1"/>
              <a:t>Alertmanager</a:t>
            </a:r>
            <a:r>
              <a:rPr lang="en-US" dirty="0"/>
              <a:t> tries to get </a:t>
            </a:r>
            <a:r>
              <a:rPr lang="en-US" dirty="0" smtClean="0"/>
              <a:t>you there </a:t>
            </a:r>
            <a:r>
              <a:rPr lang="en-US" dirty="0"/>
              <a:t>by providing you with a controllable pipeline for how your alerts are </a:t>
            </a:r>
            <a:r>
              <a:rPr lang="en-US" dirty="0" smtClean="0"/>
              <a:t>processed as </a:t>
            </a:r>
            <a:r>
              <a:rPr lang="en-US" dirty="0"/>
              <a:t>they become notifications.</a:t>
            </a:r>
            <a:endParaRPr lang="en-US" dirty="0"/>
          </a:p>
        </p:txBody>
      </p:sp>
    </p:spTree>
    <p:extLst>
      <p:ext uri="{BB962C8B-B14F-4D97-AF65-F5344CB8AC3E}">
        <p14:creationId xmlns:p14="http://schemas.microsoft.com/office/powerpoint/2010/main" val="15531758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smtClean="0"/>
              <a:t>Inhibition</a:t>
            </a:r>
          </a:p>
          <a:p>
            <a:r>
              <a:rPr lang="en-US" dirty="0"/>
              <a:t>On occasion, even when using symptom-based alerting, you will want to </a:t>
            </a:r>
            <a:r>
              <a:rPr lang="en-US" dirty="0" smtClean="0"/>
              <a:t>prevent notifications </a:t>
            </a:r>
            <a:r>
              <a:rPr lang="en-US" dirty="0"/>
              <a:t>for some alerts if another more severe alert is firing, such as </a:t>
            </a:r>
            <a:r>
              <a:rPr lang="en-US" dirty="0" smtClean="0"/>
              <a:t>preventing alerts </a:t>
            </a:r>
            <a:r>
              <a:rPr lang="en-US" dirty="0"/>
              <a:t>for your service if a datacenter it is in is failing but is also </a:t>
            </a:r>
            <a:r>
              <a:rPr lang="en-US" dirty="0" smtClean="0"/>
              <a:t>receiving no </a:t>
            </a:r>
            <a:r>
              <a:rPr lang="en-US" dirty="0"/>
              <a:t>traffic. This is the role of </a:t>
            </a:r>
            <a:r>
              <a:rPr lang="en-US" i="1" dirty="0"/>
              <a:t>inhibition</a:t>
            </a:r>
            <a:r>
              <a:rPr lang="en-US" dirty="0"/>
              <a:t>.</a:t>
            </a:r>
            <a:endParaRPr lang="en-US" dirty="0"/>
          </a:p>
        </p:txBody>
      </p:sp>
    </p:spTree>
    <p:extLst>
      <p:ext uri="{BB962C8B-B14F-4D97-AF65-F5344CB8AC3E}">
        <p14:creationId xmlns:p14="http://schemas.microsoft.com/office/powerpoint/2010/main" val="30990226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smtClean="0"/>
              <a:t>Silencing</a:t>
            </a:r>
          </a:p>
          <a:p>
            <a:r>
              <a:rPr lang="en-US" dirty="0"/>
              <a:t>If you already know about a problem or are taking a service down for </a:t>
            </a:r>
            <a:r>
              <a:rPr lang="en-US" dirty="0" smtClean="0"/>
              <a:t>maintenance, there’s </a:t>
            </a:r>
            <a:r>
              <a:rPr lang="en-US" dirty="0"/>
              <a:t>no point in paging the </a:t>
            </a:r>
            <a:r>
              <a:rPr lang="en-US" dirty="0" err="1"/>
              <a:t>oncall</a:t>
            </a:r>
            <a:r>
              <a:rPr lang="en-US" dirty="0"/>
              <a:t> about it. </a:t>
            </a:r>
            <a:r>
              <a:rPr lang="en-US" i="1" dirty="0"/>
              <a:t>Silences </a:t>
            </a:r>
            <a:r>
              <a:rPr lang="en-US" dirty="0"/>
              <a:t>allow you to </a:t>
            </a:r>
            <a:r>
              <a:rPr lang="en-US" dirty="0" smtClean="0"/>
              <a:t>ignore certain </a:t>
            </a:r>
            <a:r>
              <a:rPr lang="en-US" dirty="0"/>
              <a:t>alerts for a while, and are added via the </a:t>
            </a:r>
            <a:r>
              <a:rPr lang="en-US" dirty="0" err="1"/>
              <a:t>Alertmanager’s</a:t>
            </a:r>
            <a:r>
              <a:rPr lang="en-US" dirty="0"/>
              <a:t> web interface.</a:t>
            </a:r>
            <a:endParaRPr lang="en-US" dirty="0"/>
          </a:p>
        </p:txBody>
      </p:sp>
    </p:spTree>
    <p:extLst>
      <p:ext uri="{BB962C8B-B14F-4D97-AF65-F5344CB8AC3E}">
        <p14:creationId xmlns:p14="http://schemas.microsoft.com/office/powerpoint/2010/main" val="15770763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File</a:t>
            </a:r>
            <a:endParaRPr lang="en-US" dirty="0"/>
          </a:p>
        </p:txBody>
      </p:sp>
      <p:sp>
        <p:nvSpPr>
          <p:cNvPr id="3" name="Content Placeholder 2"/>
          <p:cNvSpPr>
            <a:spLocks noGrp="1"/>
          </p:cNvSpPr>
          <p:nvPr>
            <p:ph idx="1"/>
          </p:nvPr>
        </p:nvSpPr>
        <p:spPr/>
        <p:txBody>
          <a:bodyPr/>
          <a:lstStyle/>
          <a:p>
            <a:r>
              <a:rPr lang="en-US" dirty="0" smtClean="0"/>
              <a:t>The </a:t>
            </a:r>
            <a:r>
              <a:rPr lang="en-US" dirty="0" err="1"/>
              <a:t>Alertmanager</a:t>
            </a:r>
            <a:r>
              <a:rPr lang="en-US" dirty="0"/>
              <a:t> is </a:t>
            </a:r>
            <a:r>
              <a:rPr lang="en-US" dirty="0" smtClean="0"/>
              <a:t>configured via </a:t>
            </a:r>
            <a:r>
              <a:rPr lang="en-US" dirty="0"/>
              <a:t>a YAML file often called </a:t>
            </a:r>
            <a:r>
              <a:rPr lang="en-US" i="1" dirty="0" err="1"/>
              <a:t>alertmanager.yml</a:t>
            </a:r>
            <a:r>
              <a:rPr lang="en-US" dirty="0" smtClean="0"/>
              <a:t>.</a:t>
            </a:r>
          </a:p>
          <a:p>
            <a:r>
              <a:rPr lang="en-US" dirty="0"/>
              <a:t>As with Prometheus, the </a:t>
            </a:r>
            <a:r>
              <a:rPr lang="en-US" dirty="0" smtClean="0"/>
              <a:t>configuration file </a:t>
            </a:r>
            <a:r>
              <a:rPr lang="en-US" dirty="0"/>
              <a:t>can be reloaded at runtime by sending a SIGHUP or sending a HTTP POST </a:t>
            </a:r>
            <a:r>
              <a:rPr lang="en-US" dirty="0" smtClean="0"/>
              <a:t>to</a:t>
            </a:r>
            <a:r>
              <a:rPr lang="en-US" dirty="0"/>
              <a:t> </a:t>
            </a:r>
            <a:r>
              <a:rPr lang="en-US" dirty="0" smtClean="0"/>
              <a:t> the </a:t>
            </a:r>
            <a:r>
              <a:rPr lang="en-US" i="1" dirty="0"/>
              <a:t>/-/reload </a:t>
            </a:r>
            <a:r>
              <a:rPr lang="en-US" dirty="0" smtClean="0"/>
              <a:t>endpoint.</a:t>
            </a:r>
          </a:p>
          <a:p>
            <a:endParaRPr lang="en-US" dirty="0" smtClean="0"/>
          </a:p>
          <a:p>
            <a:endParaRPr lang="en-US" dirty="0"/>
          </a:p>
        </p:txBody>
      </p:sp>
    </p:spTree>
    <p:extLst>
      <p:ext uri="{BB962C8B-B14F-4D97-AF65-F5344CB8AC3E}">
        <p14:creationId xmlns:p14="http://schemas.microsoft.com/office/powerpoint/2010/main" val="66903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a:t>global:</a:t>
            </a:r>
          </a:p>
          <a:p>
            <a:pPr marL="0" indent="0">
              <a:buNone/>
            </a:pPr>
            <a:r>
              <a:rPr lang="en-US" dirty="0" smtClean="0"/>
              <a:t>  </a:t>
            </a:r>
            <a:r>
              <a:rPr lang="en-US" dirty="0" err="1" smtClean="0"/>
              <a:t>smtp_smarthost</a:t>
            </a:r>
            <a:r>
              <a:rPr lang="en-US" dirty="0"/>
              <a:t>: 'localhost:25'</a:t>
            </a:r>
          </a:p>
          <a:p>
            <a:pPr marL="0" indent="0">
              <a:buNone/>
            </a:pPr>
            <a:r>
              <a:rPr lang="en-US" dirty="0" smtClean="0"/>
              <a:t>   </a:t>
            </a:r>
            <a:r>
              <a:rPr lang="en-US" dirty="0" err="1" smtClean="0"/>
              <a:t>smtp_from</a:t>
            </a:r>
            <a:r>
              <a:rPr lang="en-US" dirty="0"/>
              <a:t>: 'youraddress@example.org'</a:t>
            </a:r>
          </a:p>
          <a:p>
            <a:pPr marL="0" indent="0">
              <a:buNone/>
            </a:pPr>
            <a:r>
              <a:rPr lang="en-US" dirty="0"/>
              <a:t>route:</a:t>
            </a:r>
          </a:p>
          <a:p>
            <a:pPr marL="0" indent="0">
              <a:buNone/>
            </a:pPr>
            <a:r>
              <a:rPr lang="en-US" dirty="0" smtClean="0"/>
              <a:t>   receiver</a:t>
            </a:r>
            <a:r>
              <a:rPr lang="en-US" dirty="0"/>
              <a:t>: example-email</a:t>
            </a:r>
          </a:p>
          <a:p>
            <a:pPr marL="0" indent="0">
              <a:buNone/>
            </a:pPr>
            <a:r>
              <a:rPr lang="en-US" dirty="0"/>
              <a:t>receivers:</a:t>
            </a:r>
          </a:p>
          <a:p>
            <a:pPr marL="0" indent="0">
              <a:buNone/>
            </a:pPr>
            <a:r>
              <a:rPr lang="en-US" dirty="0" smtClean="0"/>
              <a:t>   - </a:t>
            </a:r>
            <a:r>
              <a:rPr lang="en-US" dirty="0"/>
              <a:t>name: example-email</a:t>
            </a:r>
          </a:p>
          <a:p>
            <a:pPr marL="0" indent="0">
              <a:buNone/>
            </a:pPr>
            <a:r>
              <a:rPr lang="en-US" dirty="0" smtClean="0"/>
              <a:t>     </a:t>
            </a:r>
            <a:r>
              <a:rPr lang="en-US" dirty="0" err="1" smtClean="0"/>
              <a:t>email_configs</a:t>
            </a:r>
            <a:r>
              <a:rPr lang="en-US" dirty="0"/>
              <a:t>:</a:t>
            </a:r>
          </a:p>
          <a:p>
            <a:pPr marL="0" indent="0">
              <a:buNone/>
            </a:pPr>
            <a:r>
              <a:rPr lang="en-US" dirty="0" smtClean="0"/>
              <a:t>         - </a:t>
            </a:r>
            <a:r>
              <a:rPr lang="en-US" dirty="0"/>
              <a:t>to: 'youraddress@example.org'</a:t>
            </a:r>
            <a:endParaRPr lang="en-US" dirty="0"/>
          </a:p>
        </p:txBody>
      </p:sp>
    </p:spTree>
    <p:extLst>
      <p:ext uri="{BB962C8B-B14F-4D97-AF65-F5344CB8AC3E}">
        <p14:creationId xmlns:p14="http://schemas.microsoft.com/office/powerpoint/2010/main" val="138617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4911</Words>
  <Application>Microsoft Office PowerPoint</Application>
  <PresentationFormat>On-screen Show (4:3)</PresentationFormat>
  <Paragraphs>718</Paragraphs>
  <Slides>127</Slides>
  <Notes>6</Notes>
  <HiddenSlides>0</HiddenSlides>
  <MMClips>0</MMClips>
  <ScaleCrop>false</ScaleCrop>
  <HeadingPairs>
    <vt:vector size="4" baseType="variant">
      <vt:variant>
        <vt:lpstr>Theme</vt:lpstr>
      </vt:variant>
      <vt:variant>
        <vt:i4>1</vt:i4>
      </vt:variant>
      <vt:variant>
        <vt:lpstr>Slide Titles</vt:lpstr>
      </vt:variant>
      <vt:variant>
        <vt:i4>127</vt:i4>
      </vt:variant>
    </vt:vector>
  </HeadingPairs>
  <TitlesOfParts>
    <vt:vector size="128" baseType="lpstr">
      <vt:lpstr>Office Theme</vt:lpstr>
      <vt:lpstr>Prometheus &amp; Grafana Loki</vt:lpstr>
      <vt:lpstr>Prometheus</vt:lpstr>
      <vt:lpstr>Monitoring  </vt:lpstr>
      <vt:lpstr>Categories of Monitoring</vt:lpstr>
      <vt:lpstr>PowerPoint Presentation</vt:lpstr>
      <vt:lpstr>PowerPoint Presentation</vt:lpstr>
      <vt:lpstr>Prometheus ­ main features</vt:lpstr>
      <vt:lpstr>Prometheus ­ main features</vt:lpstr>
      <vt:lpstr>Prometheus ­ main components</vt:lpstr>
      <vt:lpstr>Prometheus ­ data model </vt:lpstr>
      <vt:lpstr>Prometheus Architecture</vt:lpstr>
      <vt:lpstr>Prometheus ­ monitoring</vt:lpstr>
      <vt:lpstr>Prometheus ­ exporters</vt:lpstr>
      <vt:lpstr>Prometheus ­ monitoring your app</vt:lpstr>
      <vt:lpstr>Prometheus ­ Alert Manager</vt:lpstr>
      <vt:lpstr>Prometheus ­ Alert Manager</vt:lpstr>
      <vt:lpstr>promQL</vt:lpstr>
      <vt:lpstr>Expression</vt:lpstr>
      <vt:lpstr>PowerPoint Presentation</vt:lpstr>
      <vt:lpstr>Time Series Selectors </vt:lpstr>
      <vt:lpstr>Operators: Binary</vt:lpstr>
      <vt:lpstr>PowerPoint Presentation</vt:lpstr>
      <vt:lpstr>Operators: Vector Matching </vt:lpstr>
      <vt:lpstr>Operators:Aggregation</vt:lpstr>
      <vt:lpstr>PowerPoint Presentation</vt:lpstr>
      <vt:lpstr>Functions</vt:lpstr>
      <vt:lpstr>PowerPoint Presentation</vt:lpstr>
      <vt:lpstr>Prometheus metric types</vt:lpstr>
      <vt:lpstr>counters</vt:lpstr>
      <vt:lpstr>counters</vt:lpstr>
      <vt:lpstr>Gauges</vt:lpstr>
      <vt:lpstr>Gauge</vt:lpstr>
      <vt:lpstr>Histograms</vt:lpstr>
      <vt:lpstr>PowerPoint Presentation</vt:lpstr>
      <vt:lpstr>Summaries</vt:lpstr>
      <vt:lpstr>Summaries</vt:lpstr>
      <vt:lpstr>PowerPoint Presentation</vt:lpstr>
      <vt:lpstr>Summaries</vt:lpstr>
      <vt:lpstr>Client Libs</vt:lpstr>
      <vt:lpstr>  Counter code example  </vt:lpstr>
      <vt:lpstr>PowerPoint Presentation</vt:lpstr>
      <vt:lpstr>PowerPoint Presentation</vt:lpstr>
      <vt:lpstr>Node exporter </vt:lpstr>
      <vt:lpstr>Installation</vt:lpstr>
      <vt:lpstr>PowerPoint Presentation</vt:lpstr>
      <vt:lpstr>PowerPoint Presentation</vt:lpstr>
      <vt:lpstr>  Prometheus Pushgateway  </vt:lpstr>
      <vt:lpstr>pushgateway</vt:lpstr>
      <vt:lpstr>Install Prometheus PushGateway by executing following commands</vt:lpstr>
      <vt:lpstr>/etc/systemd/system/pushgateway.service</vt:lpstr>
      <vt:lpstr>PowerPoint Presentation</vt:lpstr>
      <vt:lpstr>PowerPoint Presentation</vt:lpstr>
      <vt:lpstr>pushgateway_build_info query in Prometheus expression browser.</vt:lpstr>
      <vt:lpstr>PowerPoint Presentation</vt:lpstr>
      <vt:lpstr>PowerPoint Presentation</vt:lpstr>
      <vt:lpstr>PowerPoint Presentation</vt:lpstr>
      <vt:lpstr>File</vt:lpstr>
      <vt:lpstr>PowerPoint Presentation</vt:lpstr>
      <vt:lpstr>PowerPoint Presentation</vt:lpstr>
      <vt:lpstr>PowerPoint Presentation</vt:lpstr>
      <vt:lpstr>cAdvisor</vt:lpstr>
      <vt:lpstr>cAdvisor with Docker</vt:lpstr>
      <vt:lpstr>prometheus.yml</vt:lpstr>
      <vt:lpstr>Metrics for container CPU</vt:lpstr>
      <vt:lpstr>Metrics for container Memory</vt:lpstr>
      <vt:lpstr>PowerPoint Presentation</vt:lpstr>
      <vt:lpstr>Kubernetes</vt:lpstr>
      <vt:lpstr>Running in Kubernetes</vt:lpstr>
      <vt:lpstr>Downloading and tesing kubectl</vt:lpstr>
      <vt:lpstr>PowerPoint Presentation</vt:lpstr>
      <vt:lpstr>PowerPoint Presentation</vt:lpstr>
      <vt:lpstr>PowerPoint Presentation</vt:lpstr>
      <vt:lpstr>Node</vt:lpstr>
      <vt:lpstr>prometheus.yml fragment to scrape the Kubelet</vt:lpstr>
      <vt:lpstr>prometheus.yml fragment to scrape the Kubelet’s embedded cAdvisor </vt:lpstr>
      <vt:lpstr>Service</vt:lpstr>
      <vt:lpstr>Endpoints</vt:lpstr>
      <vt:lpstr>prometheus.yml fragment used to scrape the Kubernetes API servers</vt:lpstr>
      <vt:lpstr>prometheus.yml fragment to scrape pods backing all Kubernetes services, except the API servers</vt:lpstr>
      <vt:lpstr>Relabelling using Kubernetes service annotations to optionally configure the scheme, path, and port of targets</vt:lpstr>
      <vt:lpstr>Pod</vt:lpstr>
      <vt:lpstr>Ingress</vt:lpstr>
      <vt:lpstr>kube-state-metrics</vt:lpstr>
      <vt:lpstr>Recording Rules</vt:lpstr>
      <vt:lpstr>PowerPoint Presentation</vt:lpstr>
      <vt:lpstr>PowerPoint Presentation</vt:lpstr>
      <vt:lpstr>PowerPoint Presentation</vt:lpstr>
      <vt:lpstr>http://localhost:9090/rules</vt:lpstr>
      <vt:lpstr>Alerting</vt:lpstr>
      <vt:lpstr>Alerting</vt:lpstr>
      <vt:lpstr>PowerPoint Presentation</vt:lpstr>
      <vt:lpstr>Alerting rules</vt:lpstr>
      <vt:lpstr>Alerting Rules</vt:lpstr>
      <vt:lpstr>PowerPoint Presentation</vt:lpstr>
      <vt:lpstr>Alertmanager</vt:lpstr>
      <vt:lpstr>PowerPoint Presentation</vt:lpstr>
      <vt:lpstr>PowerPoint Presentation</vt:lpstr>
      <vt:lpstr>Configuration File</vt:lpstr>
      <vt:lpstr>PowerPoint Presentation</vt:lpstr>
      <vt:lpstr>Slack – config steps</vt:lpstr>
      <vt:lpstr>Storage</vt:lpstr>
      <vt:lpstr>Storage </vt:lpstr>
      <vt:lpstr>Local storage</vt:lpstr>
      <vt:lpstr>Introduction to block </vt:lpstr>
      <vt:lpstr>Compression </vt:lpstr>
      <vt:lpstr>Local storage configuration parameters </vt:lpstr>
      <vt:lpstr>End of the Prometheus </vt:lpstr>
      <vt:lpstr>Grafana loki  </vt:lpstr>
      <vt:lpstr>Traditional log management tools</vt:lpstr>
      <vt:lpstr>Loki</vt:lpstr>
      <vt:lpstr>How Loki work</vt:lpstr>
      <vt:lpstr>The Architecture of Grafana Loki </vt:lpstr>
      <vt:lpstr>PowerPoint Presentation</vt:lpstr>
      <vt:lpstr>Distributor </vt:lpstr>
      <vt:lpstr>Ingester </vt:lpstr>
      <vt:lpstr>Querier</vt:lpstr>
      <vt:lpstr>   Query Frontend  </vt:lpstr>
      <vt:lpstr>  Object Stores  </vt:lpstr>
      <vt:lpstr>  How does Grafana Loki Work?  </vt:lpstr>
      <vt:lpstr>How Promtail work</vt:lpstr>
      <vt:lpstr>Promtail</vt:lpstr>
      <vt:lpstr>  Features of Grafana Loki  </vt:lpstr>
      <vt:lpstr>Install and run Grafana Loki locally </vt:lpstr>
      <vt:lpstr>PowerPoint Presentation</vt:lpstr>
      <vt:lpstr>PowerPoint Presentation</vt:lpstr>
      <vt:lpstr>Reference </vt:lpstr>
      <vt:lpstr>End of the Loki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dc:creator>
  <cp:lastModifiedBy>Karthikeyan</cp:lastModifiedBy>
  <cp:revision>28</cp:revision>
  <dcterms:created xsi:type="dcterms:W3CDTF">2022-06-18T17:45:47Z</dcterms:created>
  <dcterms:modified xsi:type="dcterms:W3CDTF">2022-12-15T18:19:46Z</dcterms:modified>
</cp:coreProperties>
</file>