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303" r:id="rId5"/>
    <p:sldId id="260" r:id="rId6"/>
    <p:sldId id="261" r:id="rId7"/>
    <p:sldId id="262" r:id="rId8"/>
    <p:sldId id="263" r:id="rId9"/>
    <p:sldId id="264" r:id="rId10"/>
    <p:sldId id="266" r:id="rId11"/>
    <p:sldId id="267" r:id="rId12"/>
    <p:sldId id="265"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 id="297" r:id="rId42"/>
    <p:sldId id="298" r:id="rId43"/>
    <p:sldId id="299" r:id="rId44"/>
    <p:sldId id="300" r:id="rId45"/>
    <p:sldId id="301" r:id="rId46"/>
    <p:sldId id="302" r:id="rId47"/>
    <p:sldId id="29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2" d="100"/>
          <a:sy n="82" d="100"/>
        </p:scale>
        <p:origin x="-1026" y="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F3867F-9642-43BA-A3BF-35D61AEBF975}" type="datetimeFigureOut">
              <a:rPr lang="en-US" smtClean="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294B5-9864-4CCE-8847-0FA26BCCAEFE}" type="slidenum">
              <a:rPr lang="en-US" smtClean="0"/>
              <a:t>‹#›</a:t>
            </a:fld>
            <a:endParaRPr lang="en-US" dirty="0"/>
          </a:p>
        </p:txBody>
      </p:sp>
    </p:spTree>
    <p:extLst>
      <p:ext uri="{BB962C8B-B14F-4D97-AF65-F5344CB8AC3E}">
        <p14:creationId xmlns:p14="http://schemas.microsoft.com/office/powerpoint/2010/main" val="2293665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F3867F-9642-43BA-A3BF-35D61AEBF975}" type="datetimeFigureOut">
              <a:rPr lang="en-US" smtClean="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294B5-9864-4CCE-8847-0FA26BCCAEFE}" type="slidenum">
              <a:rPr lang="en-US" smtClean="0"/>
              <a:t>‹#›</a:t>
            </a:fld>
            <a:endParaRPr lang="en-US" dirty="0"/>
          </a:p>
        </p:txBody>
      </p:sp>
    </p:spTree>
    <p:extLst>
      <p:ext uri="{BB962C8B-B14F-4D97-AF65-F5344CB8AC3E}">
        <p14:creationId xmlns:p14="http://schemas.microsoft.com/office/powerpoint/2010/main" val="133320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F3867F-9642-43BA-A3BF-35D61AEBF975}" type="datetimeFigureOut">
              <a:rPr lang="en-US" smtClean="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294B5-9864-4CCE-8847-0FA26BCCAEFE}" type="slidenum">
              <a:rPr lang="en-US" smtClean="0"/>
              <a:t>‹#›</a:t>
            </a:fld>
            <a:endParaRPr lang="en-US" dirty="0"/>
          </a:p>
        </p:txBody>
      </p:sp>
    </p:spTree>
    <p:extLst>
      <p:ext uri="{BB962C8B-B14F-4D97-AF65-F5344CB8AC3E}">
        <p14:creationId xmlns:p14="http://schemas.microsoft.com/office/powerpoint/2010/main" val="2176975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F3867F-9642-43BA-A3BF-35D61AEBF975}" type="datetimeFigureOut">
              <a:rPr lang="en-US" smtClean="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294B5-9864-4CCE-8847-0FA26BCCAEFE}" type="slidenum">
              <a:rPr lang="en-US" smtClean="0"/>
              <a:t>‹#›</a:t>
            </a:fld>
            <a:endParaRPr lang="en-US" dirty="0"/>
          </a:p>
        </p:txBody>
      </p:sp>
    </p:spTree>
    <p:extLst>
      <p:ext uri="{BB962C8B-B14F-4D97-AF65-F5344CB8AC3E}">
        <p14:creationId xmlns:p14="http://schemas.microsoft.com/office/powerpoint/2010/main" val="2440103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F3867F-9642-43BA-A3BF-35D61AEBF975}" type="datetimeFigureOut">
              <a:rPr lang="en-US" smtClean="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294B5-9864-4CCE-8847-0FA26BCCAEFE}" type="slidenum">
              <a:rPr lang="en-US" smtClean="0"/>
              <a:t>‹#›</a:t>
            </a:fld>
            <a:endParaRPr lang="en-US" dirty="0"/>
          </a:p>
        </p:txBody>
      </p:sp>
    </p:spTree>
    <p:extLst>
      <p:ext uri="{BB962C8B-B14F-4D97-AF65-F5344CB8AC3E}">
        <p14:creationId xmlns:p14="http://schemas.microsoft.com/office/powerpoint/2010/main" val="4010222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F3867F-9642-43BA-A3BF-35D61AEBF975}" type="datetimeFigureOut">
              <a:rPr lang="en-US" smtClean="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294B5-9864-4CCE-8847-0FA26BCCAEFE}" type="slidenum">
              <a:rPr lang="en-US" smtClean="0"/>
              <a:t>‹#›</a:t>
            </a:fld>
            <a:endParaRPr lang="en-US" dirty="0"/>
          </a:p>
        </p:txBody>
      </p:sp>
    </p:spTree>
    <p:extLst>
      <p:ext uri="{BB962C8B-B14F-4D97-AF65-F5344CB8AC3E}">
        <p14:creationId xmlns:p14="http://schemas.microsoft.com/office/powerpoint/2010/main" val="40946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F3867F-9642-43BA-A3BF-35D61AEBF975}" type="datetimeFigureOut">
              <a:rPr lang="en-US" smtClean="0"/>
              <a:t>5/24/2021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294B5-9864-4CCE-8847-0FA26BCCAEFE}" type="slidenum">
              <a:rPr lang="en-US" smtClean="0"/>
              <a:t>‹#›</a:t>
            </a:fld>
            <a:endParaRPr lang="en-US" dirty="0"/>
          </a:p>
        </p:txBody>
      </p:sp>
    </p:spTree>
    <p:extLst>
      <p:ext uri="{BB962C8B-B14F-4D97-AF65-F5344CB8AC3E}">
        <p14:creationId xmlns:p14="http://schemas.microsoft.com/office/powerpoint/2010/main" val="182876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F3867F-9642-43BA-A3BF-35D61AEBF975}" type="datetimeFigureOut">
              <a:rPr lang="en-US" smtClean="0"/>
              <a:t>5/24/2021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294B5-9864-4CCE-8847-0FA26BCCAEFE}" type="slidenum">
              <a:rPr lang="en-US" smtClean="0"/>
              <a:t>‹#›</a:t>
            </a:fld>
            <a:endParaRPr lang="en-US" dirty="0"/>
          </a:p>
        </p:txBody>
      </p:sp>
    </p:spTree>
    <p:extLst>
      <p:ext uri="{BB962C8B-B14F-4D97-AF65-F5344CB8AC3E}">
        <p14:creationId xmlns:p14="http://schemas.microsoft.com/office/powerpoint/2010/main" val="1786644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F3867F-9642-43BA-A3BF-35D61AEBF975}" type="datetimeFigureOut">
              <a:rPr lang="en-US" smtClean="0"/>
              <a:t>5/24/2021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294B5-9864-4CCE-8847-0FA26BCCAEFE}" type="slidenum">
              <a:rPr lang="en-US" smtClean="0"/>
              <a:t>‹#›</a:t>
            </a:fld>
            <a:endParaRPr lang="en-US" dirty="0"/>
          </a:p>
        </p:txBody>
      </p:sp>
    </p:spTree>
    <p:extLst>
      <p:ext uri="{BB962C8B-B14F-4D97-AF65-F5344CB8AC3E}">
        <p14:creationId xmlns:p14="http://schemas.microsoft.com/office/powerpoint/2010/main" val="3472293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F3867F-9642-43BA-A3BF-35D61AEBF975}" type="datetimeFigureOut">
              <a:rPr lang="en-US" smtClean="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294B5-9864-4CCE-8847-0FA26BCCAEFE}" type="slidenum">
              <a:rPr lang="en-US" smtClean="0"/>
              <a:t>‹#›</a:t>
            </a:fld>
            <a:endParaRPr lang="en-US" dirty="0"/>
          </a:p>
        </p:txBody>
      </p:sp>
    </p:spTree>
    <p:extLst>
      <p:ext uri="{BB962C8B-B14F-4D97-AF65-F5344CB8AC3E}">
        <p14:creationId xmlns:p14="http://schemas.microsoft.com/office/powerpoint/2010/main" val="1984515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F3867F-9642-43BA-A3BF-35D61AEBF975}" type="datetimeFigureOut">
              <a:rPr lang="en-US" smtClean="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294B5-9864-4CCE-8847-0FA26BCCAEFE}" type="slidenum">
              <a:rPr lang="en-US" smtClean="0"/>
              <a:t>‹#›</a:t>
            </a:fld>
            <a:endParaRPr lang="en-US" dirty="0"/>
          </a:p>
        </p:txBody>
      </p:sp>
    </p:spTree>
    <p:extLst>
      <p:ext uri="{BB962C8B-B14F-4D97-AF65-F5344CB8AC3E}">
        <p14:creationId xmlns:p14="http://schemas.microsoft.com/office/powerpoint/2010/main" val="578281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3867F-9642-43BA-A3BF-35D61AEBF975}" type="datetimeFigureOut">
              <a:rPr lang="en-US" smtClean="0"/>
              <a:t>5/24/2021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9294B5-9864-4CCE-8847-0FA26BCCAEFE}" type="slidenum">
              <a:rPr lang="en-US" smtClean="0"/>
              <a:t>‹#›</a:t>
            </a:fld>
            <a:endParaRPr lang="en-US" dirty="0"/>
          </a:p>
        </p:txBody>
      </p:sp>
    </p:spTree>
    <p:extLst>
      <p:ext uri="{BB962C8B-B14F-4D97-AF65-F5344CB8AC3E}">
        <p14:creationId xmlns:p14="http://schemas.microsoft.com/office/powerpoint/2010/main" val="1880402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bugs.centos.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sqlbuddy.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redhat.com/" TargetMode="External"/><Relationship Id="rId2" Type="http://schemas.openxmlformats.org/officeDocument/2006/relationships/hyperlink" Target="http://rpmfind.net/" TargetMode="External"/><Relationship Id="rId1" Type="http://schemas.openxmlformats.org/officeDocument/2006/relationships/slideLayout" Target="../slideLayouts/slideLayout2.xml"/><Relationship Id="rId5" Type="http://schemas.openxmlformats.org/officeDocument/2006/relationships/hyperlink" Target="http://rpm.pbone.net/" TargetMode="External"/><Relationship Id="rId4" Type="http://schemas.openxmlformats.org/officeDocument/2006/relationships/hyperlink" Target="http://freshrpms.n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latin typeface="Times New Roman" pitchFamily="18" charset="0"/>
                <a:cs typeface="Times New Roman" pitchFamily="18" charset="0"/>
              </a:rPr>
              <a:t>RPM Commands in Linux</a:t>
            </a:r>
            <a:r>
              <a:rPr lang="en-US" dirty="0"/>
              <a:t/>
            </a:r>
            <a:br>
              <a:rPr lang="en-US"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544631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914400" indent="0" algn="just" fontAlgn="base">
              <a:lnSpc>
                <a:spcPct val="200000"/>
              </a:lnSpc>
              <a:buNone/>
            </a:pPr>
            <a:r>
              <a:rPr lang="en-US" sz="1900"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python-twisted &gt;= 2.0</a:t>
            </a:r>
          </a:p>
          <a:p>
            <a:pPr marL="971550" indent="0" algn="just" fontAlgn="base">
              <a:lnSpc>
                <a:spcPct val="200000"/>
              </a:lnSpc>
              <a:buNone/>
            </a:pPr>
            <a:r>
              <a:rPr lang="en-US" sz="1600" b="1" dirty="0" smtClean="0">
                <a:latin typeface="Times New Roman" pitchFamily="18" charset="0"/>
                <a:cs typeface="Times New Roman" pitchFamily="18" charset="0"/>
              </a:rPr>
              <a:t> python-</a:t>
            </a:r>
            <a:r>
              <a:rPr lang="en-US" sz="1600" b="1" dirty="0" err="1" smtClean="0">
                <a:latin typeface="Times New Roman" pitchFamily="18" charset="0"/>
                <a:cs typeface="Times New Roman" pitchFamily="18" charset="0"/>
              </a:rPr>
              <a:t>zopeinterface</a:t>
            </a:r>
            <a:endParaRPr lang="en-US" sz="1600" b="1" dirty="0" smtClean="0">
              <a:latin typeface="Times New Roman" pitchFamily="18" charset="0"/>
              <a:cs typeface="Times New Roman" pitchFamily="18" charset="0"/>
            </a:endParaRPr>
          </a:p>
          <a:p>
            <a:pPr marL="914400" indent="0" algn="just" fontAlgn="base">
              <a:lnSpc>
                <a:spcPct val="200000"/>
              </a:lnSpc>
              <a:buNone/>
            </a:pP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rpmlib</a:t>
            </a: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CompressedFileNames</a:t>
            </a:r>
            <a:r>
              <a:rPr lang="en-US" sz="1600" b="1" dirty="0" smtClean="0">
                <a:latin typeface="Times New Roman" pitchFamily="18" charset="0"/>
                <a:cs typeface="Times New Roman" pitchFamily="18" charset="0"/>
              </a:rPr>
              <a:t>) = 2.6</a:t>
            </a:r>
          </a:p>
          <a:p>
            <a:pPr marL="0" indent="0" algn="just" fontAlgn="base">
              <a:lnSpc>
                <a:spcPct val="200000"/>
              </a:lnSpc>
              <a:buNone/>
            </a:pPr>
            <a:r>
              <a:rPr lang="en-US" sz="1600" dirty="0" smtClean="0">
                <a:latin typeface="Times New Roman" pitchFamily="18" charset="0"/>
                <a:cs typeface="Times New Roman" pitchFamily="18" charset="0"/>
              </a:rPr>
              <a:t>RPM command and options</a:t>
            </a:r>
          </a:p>
          <a:p>
            <a:pPr marL="0" indent="0" algn="just" fontAlgn="base">
              <a:lnSpc>
                <a:spcPct val="200000"/>
              </a:lnSpc>
              <a:buNone/>
            </a:pPr>
            <a:r>
              <a:rPr lang="en-US" sz="1600" b="1" dirty="0" smtClean="0">
                <a:latin typeface="Times New Roman" pitchFamily="18" charset="0"/>
                <a:cs typeface="Times New Roman" pitchFamily="18" charset="0"/>
              </a:rPr>
              <a:t>	rpm </a:t>
            </a:r>
            <a:r>
              <a:rPr lang="en-US" sz="1600" b="1" dirty="0">
                <a:latin typeface="Times New Roman" pitchFamily="18" charset="0"/>
                <a:cs typeface="Times New Roman" pitchFamily="18" charset="0"/>
              </a:rPr>
              <a:t>-</a:t>
            </a:r>
            <a:r>
              <a:rPr lang="en-US" sz="1600" b="1" dirty="0" err="1">
                <a:latin typeface="Times New Roman" pitchFamily="18" charset="0"/>
                <a:cs typeface="Times New Roman" pitchFamily="18" charset="0"/>
              </a:rPr>
              <a:t>qpR</a:t>
            </a:r>
            <a:r>
              <a:rPr lang="en-US" sz="1600" b="1" dirty="0">
                <a:latin typeface="Times New Roman" pitchFamily="18" charset="0"/>
                <a:cs typeface="Times New Roman" pitchFamily="18" charset="0"/>
              </a:rPr>
              <a:t> BitTorrent-5.2.2-1-Python2.4.noarch.rpm</a:t>
            </a:r>
            <a:endParaRPr lang="en-US" sz="1600" dirty="0" smtClean="0">
              <a:latin typeface="Times New Roman" pitchFamily="18" charset="0"/>
              <a:cs typeface="Times New Roman" pitchFamily="18" charset="0"/>
            </a:endParaRPr>
          </a:p>
          <a:p>
            <a:pPr lvl="1" algn="just" fontAlgn="base">
              <a:lnSpc>
                <a:spcPct val="200000"/>
              </a:lnSpc>
            </a:pPr>
            <a:r>
              <a:rPr lang="en-US" sz="1600" dirty="0" smtClean="0">
                <a:latin typeface="Times New Roman" pitchFamily="18" charset="0"/>
                <a:cs typeface="Times New Roman" pitchFamily="18" charset="0"/>
              </a:rPr>
              <a:t>-q : Query a package</a:t>
            </a:r>
          </a:p>
          <a:p>
            <a:pPr lvl="1" algn="just" fontAlgn="base">
              <a:lnSpc>
                <a:spcPct val="200000"/>
              </a:lnSpc>
            </a:pPr>
            <a:r>
              <a:rPr lang="en-US" sz="1600" dirty="0" smtClean="0">
                <a:latin typeface="Times New Roman" pitchFamily="18" charset="0"/>
                <a:cs typeface="Times New Roman" pitchFamily="18" charset="0"/>
              </a:rPr>
              <a:t>-p : List capabilities this package provides.</a:t>
            </a:r>
          </a:p>
          <a:p>
            <a:pPr lvl="1" algn="just" fontAlgn="base">
              <a:lnSpc>
                <a:spcPct val="200000"/>
              </a:lnSpc>
            </a:pPr>
            <a:r>
              <a:rPr lang="en-US" sz="1600" dirty="0" smtClean="0">
                <a:latin typeface="Times New Roman" pitchFamily="18" charset="0"/>
                <a:cs typeface="Times New Roman" pitchFamily="18" charset="0"/>
              </a:rPr>
              <a:t>-R: List capabilities on which this package depends..</a:t>
            </a:r>
          </a:p>
          <a:p>
            <a:pPr marL="685800" indent="0" algn="just" fontAlgn="base">
              <a:lnSpc>
                <a:spcPct val="200000"/>
              </a:lnSpc>
              <a:buNone/>
            </a:pPr>
            <a:endParaRPr lang="en-US" b="1" dirty="0" smtClean="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7844600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latin typeface="Times New Roman" pitchFamily="18" charset="0"/>
                <a:cs typeface="Times New Roman" pitchFamily="18" charset="0"/>
              </a:rPr>
              <a:t>4. How to Install a RPM Package Without Dependencies</a:t>
            </a:r>
            <a:r>
              <a:rPr lang="en-US" sz="3200" dirty="0"/>
              <a:t/>
            </a:r>
            <a:br>
              <a:rPr lang="en-US" sz="3200" dirty="0"/>
            </a:br>
            <a:endParaRPr lang="en-US" sz="3200" dirty="0"/>
          </a:p>
        </p:txBody>
      </p:sp>
      <p:sp>
        <p:nvSpPr>
          <p:cNvPr id="3" name="Content Placeholder 2"/>
          <p:cNvSpPr>
            <a:spLocks noGrp="1"/>
          </p:cNvSpPr>
          <p:nvPr>
            <p:ph idx="1"/>
          </p:nvPr>
        </p:nvSpPr>
        <p:spPr>
          <a:xfrm>
            <a:off x="457200" y="1066800"/>
            <a:ext cx="8229600" cy="4525963"/>
          </a:xfrm>
        </p:spPr>
        <p:txBody>
          <a:bodyPr>
            <a:normAutofit fontScale="85000" lnSpcReduction="10000"/>
          </a:bodyPr>
          <a:lstStyle/>
          <a:p>
            <a:pPr algn="just" fontAlgn="base">
              <a:lnSpc>
                <a:spcPct val="210000"/>
              </a:lnSpc>
            </a:pPr>
            <a:r>
              <a:rPr lang="en-US" sz="1900" dirty="0">
                <a:latin typeface="Times New Roman" pitchFamily="18" charset="0"/>
                <a:cs typeface="Times New Roman" pitchFamily="18" charset="0"/>
              </a:rPr>
              <a:t>If you know that all needed packages are already </a:t>
            </a:r>
            <a:r>
              <a:rPr lang="en-US" sz="1900" dirty="0" smtClean="0">
                <a:latin typeface="Times New Roman" pitchFamily="18" charset="0"/>
                <a:cs typeface="Times New Roman" pitchFamily="18" charset="0"/>
              </a:rPr>
              <a:t>installed, </a:t>
            </a:r>
            <a:r>
              <a:rPr lang="en-US" sz="1900" dirty="0">
                <a:latin typeface="Times New Roman" pitchFamily="18" charset="0"/>
                <a:cs typeface="Times New Roman" pitchFamily="18" charset="0"/>
              </a:rPr>
              <a:t>you can ignore those dependencies by using the option –</a:t>
            </a:r>
            <a:r>
              <a:rPr lang="en-US" sz="1900" dirty="0" err="1">
                <a:latin typeface="Times New Roman" pitchFamily="18" charset="0"/>
                <a:cs typeface="Times New Roman" pitchFamily="18" charset="0"/>
              </a:rPr>
              <a:t>nodeps</a:t>
            </a:r>
            <a:r>
              <a:rPr lang="en-US" sz="1900" dirty="0">
                <a:latin typeface="Times New Roman" pitchFamily="18" charset="0"/>
                <a:cs typeface="Times New Roman" pitchFamily="18" charset="0"/>
              </a:rPr>
              <a:t> (no dependencies check) before installing the package.</a:t>
            </a:r>
          </a:p>
          <a:p>
            <a:pPr marL="914400" indent="0" algn="just" fontAlgn="base">
              <a:lnSpc>
                <a:spcPct val="210000"/>
              </a:lnSpc>
              <a:buNone/>
            </a:pPr>
            <a:r>
              <a:rPr lang="en-US" sz="1900" b="1" dirty="0" smtClean="0">
                <a:latin typeface="Times New Roman" pitchFamily="18" charset="0"/>
                <a:cs typeface="Times New Roman" pitchFamily="18" charset="0"/>
              </a:rPr>
              <a:t>[</a:t>
            </a:r>
            <a:r>
              <a:rPr lang="en-US" sz="1900" b="1" dirty="0" err="1" smtClean="0">
                <a:latin typeface="Times New Roman" pitchFamily="18" charset="0"/>
                <a:cs typeface="Times New Roman" pitchFamily="18" charset="0"/>
              </a:rPr>
              <a:t>root@karthik</a:t>
            </a:r>
            <a:r>
              <a:rPr lang="en-US" sz="1900" b="1" dirty="0" smtClean="0">
                <a:latin typeface="Times New Roman" pitchFamily="18" charset="0"/>
                <a:cs typeface="Times New Roman" pitchFamily="18" charset="0"/>
              </a:rPr>
              <a:t>]# rpm -</a:t>
            </a:r>
            <a:r>
              <a:rPr lang="en-US" sz="1900" b="1" dirty="0" err="1" smtClean="0">
                <a:latin typeface="Times New Roman" pitchFamily="18" charset="0"/>
                <a:cs typeface="Times New Roman" pitchFamily="18" charset="0"/>
              </a:rPr>
              <a:t>ivh</a:t>
            </a:r>
            <a:r>
              <a:rPr lang="en-US" sz="1900" b="1" dirty="0" smtClean="0">
                <a:latin typeface="Times New Roman" pitchFamily="18" charset="0"/>
                <a:cs typeface="Times New Roman" pitchFamily="18" charset="0"/>
              </a:rPr>
              <a:t> --</a:t>
            </a:r>
            <a:r>
              <a:rPr lang="en-US" sz="1900" b="1" dirty="0" err="1" smtClean="0">
                <a:latin typeface="Times New Roman" pitchFamily="18" charset="0"/>
                <a:cs typeface="Times New Roman" pitchFamily="18" charset="0"/>
              </a:rPr>
              <a:t>nodeps</a:t>
            </a:r>
            <a:r>
              <a:rPr lang="en-US" sz="1900" b="1" dirty="0" smtClean="0">
                <a:latin typeface="Times New Roman" pitchFamily="18" charset="0"/>
                <a:cs typeface="Times New Roman" pitchFamily="18" charset="0"/>
              </a:rPr>
              <a:t> BitTorrent-5.2.2-1-Python2.4.noarch.rpm </a:t>
            </a:r>
          </a:p>
          <a:p>
            <a:pPr marL="914400" indent="0" algn="just" fontAlgn="base">
              <a:lnSpc>
                <a:spcPct val="210000"/>
              </a:lnSpc>
              <a:buNone/>
            </a:pPr>
            <a:r>
              <a:rPr lang="en-US" sz="1900" b="1" dirty="0" smtClean="0">
                <a:latin typeface="Times New Roman" pitchFamily="18" charset="0"/>
                <a:cs typeface="Times New Roman" pitchFamily="18" charset="0"/>
              </a:rPr>
              <a:t>Preparing... ########################################### [100%]</a:t>
            </a:r>
          </a:p>
          <a:p>
            <a:pPr marL="914400" indent="0" algn="just" fontAlgn="base">
              <a:lnSpc>
                <a:spcPct val="210000"/>
              </a:lnSpc>
              <a:buNone/>
            </a:pPr>
            <a:r>
              <a:rPr lang="en-US" sz="1900" b="1" dirty="0" smtClean="0">
                <a:latin typeface="Times New Roman" pitchFamily="18" charset="0"/>
                <a:cs typeface="Times New Roman" pitchFamily="18" charset="0"/>
              </a:rPr>
              <a:t>1:BitTorrent ########################################### [100%]</a:t>
            </a:r>
          </a:p>
          <a:p>
            <a:pPr algn="just" fontAlgn="base">
              <a:lnSpc>
                <a:spcPct val="210000"/>
              </a:lnSpc>
            </a:pPr>
            <a:r>
              <a:rPr lang="en-US" sz="1900" dirty="0" smtClean="0">
                <a:latin typeface="Times New Roman" pitchFamily="18" charset="0"/>
                <a:cs typeface="Times New Roman" pitchFamily="18" charset="0"/>
              </a:rPr>
              <a:t>The </a:t>
            </a:r>
            <a:r>
              <a:rPr lang="en-US" sz="1900" dirty="0">
                <a:latin typeface="Times New Roman" pitchFamily="18" charset="0"/>
                <a:cs typeface="Times New Roman" pitchFamily="18" charset="0"/>
              </a:rPr>
              <a:t>above command forcefully install rpm package by ignoring dependencies errors, but if those dependency files are missing, then the program will not work at all, until you install them.</a:t>
            </a:r>
          </a:p>
          <a:p>
            <a:endParaRPr lang="en-US" dirty="0"/>
          </a:p>
        </p:txBody>
      </p:sp>
    </p:spTree>
    <p:extLst>
      <p:ext uri="{BB962C8B-B14F-4D97-AF65-F5344CB8AC3E}">
        <p14:creationId xmlns:p14="http://schemas.microsoft.com/office/powerpoint/2010/main" val="407002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Times New Roman" pitchFamily="18" charset="0"/>
                <a:cs typeface="Times New Roman" pitchFamily="18" charset="0"/>
              </a:rPr>
              <a:t>4. How to Install a RPM Package Without </a:t>
            </a:r>
            <a:r>
              <a:rPr lang="en-US" sz="3600" dirty="0" smtClean="0">
                <a:latin typeface="Times New Roman" pitchFamily="18" charset="0"/>
                <a:cs typeface="Times New Roman" pitchFamily="18" charset="0"/>
              </a:rPr>
              <a:t>Dependencies</a:t>
            </a:r>
            <a:endParaRPr lang="en-US" dirty="0"/>
          </a:p>
        </p:txBody>
      </p:sp>
      <p:sp>
        <p:nvSpPr>
          <p:cNvPr id="3" name="Content Placeholder 2"/>
          <p:cNvSpPr>
            <a:spLocks noGrp="1"/>
          </p:cNvSpPr>
          <p:nvPr>
            <p:ph idx="1"/>
          </p:nvPr>
        </p:nvSpPr>
        <p:spPr>
          <a:xfrm>
            <a:off x="457200" y="1600200"/>
            <a:ext cx="8229600" cy="4572000"/>
          </a:xfrm>
        </p:spPr>
        <p:txBody>
          <a:bodyPr>
            <a:normAutofit fontScale="85000" lnSpcReduction="10000"/>
          </a:bodyPr>
          <a:lstStyle/>
          <a:p>
            <a:pPr fontAlgn="base">
              <a:lnSpc>
                <a:spcPct val="200000"/>
              </a:lnSpc>
            </a:pPr>
            <a:r>
              <a:rPr lang="en-US" sz="1900" dirty="0">
                <a:latin typeface="Times New Roman" pitchFamily="18" charset="0"/>
                <a:cs typeface="Times New Roman" pitchFamily="18" charset="0"/>
              </a:rPr>
              <a:t>If you know that all needed packages are already installed and RPM is just being stupid, you can ignore those dependencies by using the option –</a:t>
            </a:r>
            <a:r>
              <a:rPr lang="en-US" sz="1900" dirty="0" err="1">
                <a:latin typeface="Times New Roman" pitchFamily="18" charset="0"/>
                <a:cs typeface="Times New Roman" pitchFamily="18" charset="0"/>
              </a:rPr>
              <a:t>nodeps</a:t>
            </a:r>
            <a:r>
              <a:rPr lang="en-US" sz="1900" dirty="0">
                <a:latin typeface="Times New Roman" pitchFamily="18" charset="0"/>
                <a:cs typeface="Times New Roman" pitchFamily="18" charset="0"/>
              </a:rPr>
              <a:t> (no dependencies check) before installing the package.</a:t>
            </a:r>
          </a:p>
          <a:p>
            <a:pPr marL="914400" indent="0" fontAlgn="base">
              <a:lnSpc>
                <a:spcPct val="200000"/>
              </a:lnSpc>
              <a:buNone/>
            </a:pPr>
            <a:r>
              <a:rPr lang="en-US" sz="1900" b="1" dirty="0" smtClean="0">
                <a:latin typeface="Times New Roman" pitchFamily="18" charset="0"/>
                <a:cs typeface="Times New Roman" pitchFamily="18" charset="0"/>
              </a:rPr>
              <a:t>[</a:t>
            </a:r>
            <a:r>
              <a:rPr lang="en-US" sz="1900" b="1" dirty="0" err="1" smtClean="0">
                <a:latin typeface="Times New Roman" pitchFamily="18" charset="0"/>
                <a:cs typeface="Times New Roman" pitchFamily="18" charset="0"/>
              </a:rPr>
              <a:t>root@karthik</a:t>
            </a:r>
            <a:r>
              <a:rPr lang="en-US" sz="1900" b="1" dirty="0" smtClean="0">
                <a:latin typeface="Times New Roman" pitchFamily="18" charset="0"/>
                <a:cs typeface="Times New Roman" pitchFamily="18" charset="0"/>
              </a:rPr>
              <a:t>]# rpm -</a:t>
            </a:r>
            <a:r>
              <a:rPr lang="en-US" sz="1900" b="1" dirty="0" err="1" smtClean="0">
                <a:latin typeface="Times New Roman" pitchFamily="18" charset="0"/>
                <a:cs typeface="Times New Roman" pitchFamily="18" charset="0"/>
              </a:rPr>
              <a:t>ivh</a:t>
            </a:r>
            <a:r>
              <a:rPr lang="en-US" sz="1900" b="1" dirty="0" smtClean="0">
                <a:latin typeface="Times New Roman" pitchFamily="18" charset="0"/>
                <a:cs typeface="Times New Roman" pitchFamily="18" charset="0"/>
              </a:rPr>
              <a:t> --</a:t>
            </a:r>
            <a:r>
              <a:rPr lang="en-US" sz="1900" b="1" dirty="0" err="1" smtClean="0">
                <a:latin typeface="Times New Roman" pitchFamily="18" charset="0"/>
                <a:cs typeface="Times New Roman" pitchFamily="18" charset="0"/>
              </a:rPr>
              <a:t>nodeps</a:t>
            </a:r>
            <a:r>
              <a:rPr lang="en-US" sz="1900" b="1" dirty="0" smtClean="0">
                <a:latin typeface="Times New Roman" pitchFamily="18" charset="0"/>
                <a:cs typeface="Times New Roman" pitchFamily="18" charset="0"/>
              </a:rPr>
              <a:t> BitTorrent-5.2.2-1-Python2.4.noarch.rpm </a:t>
            </a:r>
          </a:p>
          <a:p>
            <a:pPr marL="914400" indent="0" fontAlgn="base">
              <a:lnSpc>
                <a:spcPct val="200000"/>
              </a:lnSpc>
              <a:buNone/>
            </a:pPr>
            <a:r>
              <a:rPr lang="en-US" sz="1900" b="1" dirty="0" smtClean="0">
                <a:latin typeface="Times New Roman" pitchFamily="18" charset="0"/>
                <a:cs typeface="Times New Roman" pitchFamily="18" charset="0"/>
              </a:rPr>
              <a:t>Preparing... ########################################### [100%]</a:t>
            </a:r>
          </a:p>
          <a:p>
            <a:pPr marL="914400" indent="0" fontAlgn="base">
              <a:lnSpc>
                <a:spcPct val="200000"/>
              </a:lnSpc>
              <a:buNone/>
            </a:pPr>
            <a:r>
              <a:rPr lang="en-US" sz="1900" b="1" dirty="0" smtClean="0">
                <a:latin typeface="Times New Roman" pitchFamily="18" charset="0"/>
                <a:cs typeface="Times New Roman" pitchFamily="18" charset="0"/>
              </a:rPr>
              <a:t> 1:BitTorrent ########################################### [100%]</a:t>
            </a:r>
          </a:p>
          <a:p>
            <a:pPr fontAlgn="base">
              <a:lnSpc>
                <a:spcPct val="200000"/>
              </a:lnSpc>
            </a:pPr>
            <a:r>
              <a:rPr lang="en-US" sz="1900" dirty="0" smtClean="0">
                <a:latin typeface="Times New Roman" pitchFamily="18" charset="0"/>
                <a:cs typeface="Times New Roman" pitchFamily="18" charset="0"/>
              </a:rPr>
              <a:t>The </a:t>
            </a:r>
            <a:r>
              <a:rPr lang="en-US" sz="1900" dirty="0">
                <a:latin typeface="Times New Roman" pitchFamily="18" charset="0"/>
                <a:cs typeface="Times New Roman" pitchFamily="18" charset="0"/>
              </a:rPr>
              <a:t>above command forcefully install rpm package by ignoring dependencies errors, but if those dependency files are missing, then the program will not work at all, until you install them.</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8380640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sz="3200" dirty="0" smtClean="0">
                <a:latin typeface="Times New Roman" pitchFamily="18" charset="0"/>
                <a:cs typeface="Times New Roman" pitchFamily="18" charset="0"/>
              </a:rPr>
              <a:t>5. How to check an Installed RPM Package</a:t>
            </a:r>
            <a:endParaRPr lang="en-US" sz="3200" dirty="0"/>
          </a:p>
        </p:txBody>
      </p:sp>
      <p:sp>
        <p:nvSpPr>
          <p:cNvPr id="3" name="Content Placeholder 2"/>
          <p:cNvSpPr>
            <a:spLocks noGrp="1"/>
          </p:cNvSpPr>
          <p:nvPr>
            <p:ph idx="1"/>
          </p:nvPr>
        </p:nvSpPr>
        <p:spPr/>
        <p:txBody>
          <a:bodyPr>
            <a:normAutofit/>
          </a:bodyPr>
          <a:lstStyle/>
          <a:p>
            <a:pPr algn="just" fontAlgn="base">
              <a:lnSpc>
                <a:spcPct val="200000"/>
              </a:lnSpc>
            </a:pPr>
            <a:r>
              <a:rPr lang="en-US" sz="1600" dirty="0" smtClean="0">
                <a:latin typeface="Times New Roman" pitchFamily="18" charset="0"/>
                <a:cs typeface="Times New Roman" pitchFamily="18" charset="0"/>
              </a:rPr>
              <a:t>Using</a:t>
            </a:r>
            <a:r>
              <a:rPr lang="en-US" sz="1600" dirty="0">
                <a:latin typeface="Times New Roman" pitchFamily="18" charset="0"/>
                <a:cs typeface="Times New Roman" pitchFamily="18" charset="0"/>
              </a:rPr>
              <a:t> -q option with package name, will show whether an rpm installed or not.</a:t>
            </a:r>
          </a:p>
          <a:p>
            <a:pPr marL="914400" indent="0" algn="just">
              <a:lnSpc>
                <a:spcPct val="200000"/>
              </a:lnSpc>
              <a:buNone/>
            </a:pP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rpm -q </a:t>
            </a:r>
            <a:r>
              <a:rPr lang="en-US" sz="1600" b="1" dirty="0" err="1" smtClean="0">
                <a:latin typeface="Times New Roman" pitchFamily="18" charset="0"/>
                <a:cs typeface="Times New Roman" pitchFamily="18" charset="0"/>
              </a:rPr>
              <a:t>BitTorrent</a:t>
            </a:r>
            <a:endParaRPr lang="en-US" sz="1600" b="1" dirty="0" smtClean="0">
              <a:latin typeface="Times New Roman" pitchFamily="18" charset="0"/>
              <a:cs typeface="Times New Roman" pitchFamily="18" charset="0"/>
            </a:endParaRPr>
          </a:p>
          <a:p>
            <a:pPr marL="914400" indent="0" algn="just">
              <a:lnSpc>
                <a:spcPct val="200000"/>
              </a:lnSpc>
              <a:buNone/>
            </a:pPr>
            <a:r>
              <a:rPr lang="en-US" sz="1600" b="1" dirty="0" smtClean="0">
                <a:latin typeface="Times New Roman" pitchFamily="18" charset="0"/>
                <a:cs typeface="Times New Roman" pitchFamily="18" charset="0"/>
              </a:rPr>
              <a:t> BitTorrent-5.2.2-1.noarch</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73799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Times New Roman" pitchFamily="18" charset="0"/>
                <a:cs typeface="Times New Roman" pitchFamily="18" charset="0"/>
              </a:rPr>
              <a:t>6. How to List all files of an installed RPM package</a:t>
            </a:r>
            <a:endParaRPr lang="en-US" dirty="0"/>
          </a:p>
        </p:txBody>
      </p:sp>
      <p:sp>
        <p:nvSpPr>
          <p:cNvPr id="3" name="Content Placeholder 2"/>
          <p:cNvSpPr>
            <a:spLocks noGrp="1"/>
          </p:cNvSpPr>
          <p:nvPr>
            <p:ph idx="1"/>
          </p:nvPr>
        </p:nvSpPr>
        <p:spPr>
          <a:xfrm>
            <a:off x="457200" y="1371600"/>
            <a:ext cx="8229600" cy="5334000"/>
          </a:xfrm>
        </p:spPr>
        <p:txBody>
          <a:bodyPr>
            <a:normAutofit fontScale="62500" lnSpcReduction="20000"/>
          </a:bodyPr>
          <a:lstStyle/>
          <a:p>
            <a:pPr algn="just" fontAlgn="base">
              <a:lnSpc>
                <a:spcPct val="200000"/>
              </a:lnSpc>
            </a:pPr>
            <a:r>
              <a:rPr lang="en-US" sz="2600" dirty="0" smtClean="0">
                <a:latin typeface="Times New Roman" pitchFamily="18" charset="0"/>
                <a:cs typeface="Times New Roman" pitchFamily="18" charset="0"/>
              </a:rPr>
              <a:t>To </a:t>
            </a:r>
            <a:r>
              <a:rPr lang="en-US" sz="2600" dirty="0">
                <a:latin typeface="Times New Roman" pitchFamily="18" charset="0"/>
                <a:cs typeface="Times New Roman" pitchFamily="18" charset="0"/>
              </a:rPr>
              <a:t>view all the files of an installed rpm packages, use the -</a:t>
            </a:r>
            <a:r>
              <a:rPr lang="en-US" sz="2600" dirty="0" err="1">
                <a:latin typeface="Times New Roman" pitchFamily="18" charset="0"/>
                <a:cs typeface="Times New Roman" pitchFamily="18" charset="0"/>
              </a:rPr>
              <a:t>ql</a:t>
            </a:r>
            <a:r>
              <a:rPr lang="en-US" sz="2600" dirty="0">
                <a:latin typeface="Times New Roman" pitchFamily="18" charset="0"/>
                <a:cs typeface="Times New Roman" pitchFamily="18" charset="0"/>
              </a:rPr>
              <a:t> (query list) with rpm command.</a:t>
            </a:r>
          </a:p>
          <a:p>
            <a:pPr marL="914400" indent="0" algn="just">
              <a:lnSpc>
                <a:spcPct val="200000"/>
              </a:lnSpc>
              <a:buNone/>
            </a:pPr>
            <a:r>
              <a:rPr lang="en-US" sz="2100" dirty="0" smtClean="0">
                <a:latin typeface="Times New Roman" pitchFamily="18" charset="0"/>
                <a:cs typeface="Times New Roman" pitchFamily="18" charset="0"/>
              </a:rPr>
              <a:t>[</a:t>
            </a:r>
            <a:r>
              <a:rPr lang="en-US" sz="2100" b="1" dirty="0" err="1" smtClean="0">
                <a:latin typeface="Times New Roman" pitchFamily="18" charset="0"/>
                <a:cs typeface="Times New Roman" pitchFamily="18" charset="0"/>
              </a:rPr>
              <a:t>root@karthik</a:t>
            </a:r>
            <a:r>
              <a:rPr lang="en-US" sz="2100" b="1" dirty="0" smtClean="0">
                <a:latin typeface="Times New Roman" pitchFamily="18" charset="0"/>
                <a:cs typeface="Times New Roman" pitchFamily="18" charset="0"/>
              </a:rPr>
              <a:t>]# rpm -</a:t>
            </a:r>
            <a:r>
              <a:rPr lang="en-US" sz="2100" b="1" dirty="0" err="1" smtClean="0">
                <a:latin typeface="Times New Roman" pitchFamily="18" charset="0"/>
                <a:cs typeface="Times New Roman" pitchFamily="18" charset="0"/>
              </a:rPr>
              <a:t>ql</a:t>
            </a:r>
            <a:r>
              <a:rPr lang="en-US" sz="2100" b="1" dirty="0" smtClean="0">
                <a:latin typeface="Times New Roman" pitchFamily="18" charset="0"/>
                <a:cs typeface="Times New Roman" pitchFamily="18" charset="0"/>
              </a:rPr>
              <a:t> </a:t>
            </a:r>
            <a:r>
              <a:rPr lang="en-US" sz="2100" b="1" dirty="0" err="1" smtClean="0">
                <a:latin typeface="Times New Roman" pitchFamily="18" charset="0"/>
                <a:cs typeface="Times New Roman" pitchFamily="18" charset="0"/>
              </a:rPr>
              <a:t>BitTorrent</a:t>
            </a:r>
            <a:endParaRPr lang="en-US" sz="2100" b="1" dirty="0" smtClean="0">
              <a:latin typeface="Times New Roman" pitchFamily="18" charset="0"/>
              <a:cs typeface="Times New Roman" pitchFamily="18" charset="0"/>
            </a:endParaRPr>
          </a:p>
          <a:p>
            <a:pPr marL="914400" indent="0" algn="just">
              <a:lnSpc>
                <a:spcPct val="200000"/>
              </a:lnSpc>
              <a:buNone/>
            </a:pPr>
            <a:r>
              <a:rPr lang="en-US" sz="2100" b="1" dirty="0" smtClean="0">
                <a:latin typeface="Times New Roman" pitchFamily="18" charset="0"/>
                <a:cs typeface="Times New Roman" pitchFamily="18" charset="0"/>
              </a:rPr>
              <a:t> /</a:t>
            </a:r>
            <a:r>
              <a:rPr lang="en-US" sz="2100" b="1" dirty="0" err="1" smtClean="0">
                <a:latin typeface="Times New Roman" pitchFamily="18" charset="0"/>
                <a:cs typeface="Times New Roman" pitchFamily="18" charset="0"/>
              </a:rPr>
              <a:t>usr</a:t>
            </a:r>
            <a:r>
              <a:rPr lang="en-US" sz="2100" b="1" dirty="0" smtClean="0">
                <a:latin typeface="Times New Roman" pitchFamily="18" charset="0"/>
                <a:cs typeface="Times New Roman" pitchFamily="18" charset="0"/>
              </a:rPr>
              <a:t>/bin/</a:t>
            </a:r>
            <a:r>
              <a:rPr lang="en-US" sz="2100" b="1" dirty="0" err="1" smtClean="0">
                <a:latin typeface="Times New Roman" pitchFamily="18" charset="0"/>
                <a:cs typeface="Times New Roman" pitchFamily="18" charset="0"/>
              </a:rPr>
              <a:t>bittorrent</a:t>
            </a:r>
            <a:endParaRPr lang="en-US" sz="2100" b="1" dirty="0" smtClean="0">
              <a:latin typeface="Times New Roman" pitchFamily="18" charset="0"/>
              <a:cs typeface="Times New Roman" pitchFamily="18" charset="0"/>
            </a:endParaRPr>
          </a:p>
          <a:p>
            <a:pPr marL="914400" indent="0" algn="just">
              <a:lnSpc>
                <a:spcPct val="200000"/>
              </a:lnSpc>
              <a:buNone/>
            </a:pPr>
            <a:r>
              <a:rPr lang="en-US" sz="2100" b="1" dirty="0" smtClean="0">
                <a:latin typeface="Times New Roman" pitchFamily="18" charset="0"/>
                <a:cs typeface="Times New Roman" pitchFamily="18" charset="0"/>
              </a:rPr>
              <a:t> /</a:t>
            </a:r>
            <a:r>
              <a:rPr lang="en-US" sz="2100" b="1" dirty="0" err="1" smtClean="0">
                <a:latin typeface="Times New Roman" pitchFamily="18" charset="0"/>
                <a:cs typeface="Times New Roman" pitchFamily="18" charset="0"/>
              </a:rPr>
              <a:t>usr</a:t>
            </a:r>
            <a:r>
              <a:rPr lang="en-US" sz="2100" b="1" dirty="0" smtClean="0">
                <a:latin typeface="Times New Roman" pitchFamily="18" charset="0"/>
                <a:cs typeface="Times New Roman" pitchFamily="18" charset="0"/>
              </a:rPr>
              <a:t>/bin/</a:t>
            </a:r>
            <a:r>
              <a:rPr lang="en-US" sz="2100" b="1" dirty="0" err="1" smtClean="0">
                <a:latin typeface="Times New Roman" pitchFamily="18" charset="0"/>
                <a:cs typeface="Times New Roman" pitchFamily="18" charset="0"/>
              </a:rPr>
              <a:t>bittorrent</a:t>
            </a:r>
            <a:r>
              <a:rPr lang="en-US" sz="2100" b="1" dirty="0" smtClean="0">
                <a:latin typeface="Times New Roman" pitchFamily="18" charset="0"/>
                <a:cs typeface="Times New Roman" pitchFamily="18" charset="0"/>
              </a:rPr>
              <a:t>-console</a:t>
            </a:r>
          </a:p>
          <a:p>
            <a:pPr marL="914400" indent="0" algn="just">
              <a:lnSpc>
                <a:spcPct val="200000"/>
              </a:lnSpc>
              <a:buNone/>
            </a:pPr>
            <a:r>
              <a:rPr lang="en-US" sz="2100" b="1" dirty="0" smtClean="0">
                <a:latin typeface="Times New Roman" pitchFamily="18" charset="0"/>
                <a:cs typeface="Times New Roman" pitchFamily="18" charset="0"/>
              </a:rPr>
              <a:t> /</a:t>
            </a:r>
            <a:r>
              <a:rPr lang="en-US" sz="2100" b="1" dirty="0" err="1" smtClean="0">
                <a:latin typeface="Times New Roman" pitchFamily="18" charset="0"/>
                <a:cs typeface="Times New Roman" pitchFamily="18" charset="0"/>
              </a:rPr>
              <a:t>usr</a:t>
            </a:r>
            <a:r>
              <a:rPr lang="en-US" sz="2100" b="1" dirty="0" smtClean="0">
                <a:latin typeface="Times New Roman" pitchFamily="18" charset="0"/>
                <a:cs typeface="Times New Roman" pitchFamily="18" charset="0"/>
              </a:rPr>
              <a:t>/bin/</a:t>
            </a:r>
            <a:r>
              <a:rPr lang="en-US" sz="2100" b="1" dirty="0" err="1" smtClean="0">
                <a:latin typeface="Times New Roman" pitchFamily="18" charset="0"/>
                <a:cs typeface="Times New Roman" pitchFamily="18" charset="0"/>
              </a:rPr>
              <a:t>bittorrent</a:t>
            </a:r>
            <a:r>
              <a:rPr lang="en-US" sz="2100" b="1" dirty="0" smtClean="0">
                <a:latin typeface="Times New Roman" pitchFamily="18" charset="0"/>
                <a:cs typeface="Times New Roman" pitchFamily="18" charset="0"/>
              </a:rPr>
              <a:t>-curses</a:t>
            </a:r>
          </a:p>
          <a:p>
            <a:pPr marL="914400" indent="0" algn="just">
              <a:lnSpc>
                <a:spcPct val="200000"/>
              </a:lnSpc>
              <a:buNone/>
            </a:pPr>
            <a:r>
              <a:rPr lang="en-US" sz="2100" b="1" dirty="0" smtClean="0">
                <a:latin typeface="Times New Roman" pitchFamily="18" charset="0"/>
                <a:cs typeface="Times New Roman" pitchFamily="18" charset="0"/>
              </a:rPr>
              <a:t> /</a:t>
            </a:r>
            <a:r>
              <a:rPr lang="en-US" sz="2100" b="1" dirty="0" err="1" smtClean="0">
                <a:latin typeface="Times New Roman" pitchFamily="18" charset="0"/>
                <a:cs typeface="Times New Roman" pitchFamily="18" charset="0"/>
              </a:rPr>
              <a:t>usr</a:t>
            </a:r>
            <a:r>
              <a:rPr lang="en-US" sz="2100" b="1" dirty="0" smtClean="0">
                <a:latin typeface="Times New Roman" pitchFamily="18" charset="0"/>
                <a:cs typeface="Times New Roman" pitchFamily="18" charset="0"/>
              </a:rPr>
              <a:t>/bin/</a:t>
            </a:r>
            <a:r>
              <a:rPr lang="en-US" sz="2100" b="1" dirty="0" err="1" smtClean="0">
                <a:latin typeface="Times New Roman" pitchFamily="18" charset="0"/>
                <a:cs typeface="Times New Roman" pitchFamily="18" charset="0"/>
              </a:rPr>
              <a:t>bittorrent</a:t>
            </a:r>
            <a:r>
              <a:rPr lang="en-US" sz="2100" b="1" dirty="0" smtClean="0">
                <a:latin typeface="Times New Roman" pitchFamily="18" charset="0"/>
                <a:cs typeface="Times New Roman" pitchFamily="18" charset="0"/>
              </a:rPr>
              <a:t>-tracker</a:t>
            </a:r>
          </a:p>
          <a:p>
            <a:pPr marL="914400" indent="0" algn="just">
              <a:lnSpc>
                <a:spcPct val="200000"/>
              </a:lnSpc>
              <a:buNone/>
            </a:pPr>
            <a:r>
              <a:rPr lang="en-US" sz="2100" b="1" dirty="0" smtClean="0">
                <a:latin typeface="Times New Roman" pitchFamily="18" charset="0"/>
                <a:cs typeface="Times New Roman" pitchFamily="18" charset="0"/>
              </a:rPr>
              <a:t> /</a:t>
            </a:r>
            <a:r>
              <a:rPr lang="en-US" sz="2100" b="1" dirty="0" err="1" smtClean="0">
                <a:latin typeface="Times New Roman" pitchFamily="18" charset="0"/>
                <a:cs typeface="Times New Roman" pitchFamily="18" charset="0"/>
              </a:rPr>
              <a:t>usr</a:t>
            </a:r>
            <a:r>
              <a:rPr lang="en-US" sz="2100" b="1" dirty="0" smtClean="0">
                <a:latin typeface="Times New Roman" pitchFamily="18" charset="0"/>
                <a:cs typeface="Times New Roman" pitchFamily="18" charset="0"/>
              </a:rPr>
              <a:t>/bin/</a:t>
            </a:r>
            <a:r>
              <a:rPr lang="en-US" sz="2100" b="1" dirty="0" err="1" smtClean="0">
                <a:latin typeface="Times New Roman" pitchFamily="18" charset="0"/>
                <a:cs typeface="Times New Roman" pitchFamily="18" charset="0"/>
              </a:rPr>
              <a:t>changetracker</a:t>
            </a:r>
            <a:r>
              <a:rPr lang="en-US" sz="2100" b="1" dirty="0" smtClean="0">
                <a:latin typeface="Times New Roman" pitchFamily="18" charset="0"/>
                <a:cs typeface="Times New Roman" pitchFamily="18" charset="0"/>
              </a:rPr>
              <a:t>-console</a:t>
            </a:r>
          </a:p>
          <a:p>
            <a:pPr marL="914400" indent="0" algn="just">
              <a:lnSpc>
                <a:spcPct val="200000"/>
              </a:lnSpc>
              <a:buNone/>
            </a:pPr>
            <a:r>
              <a:rPr lang="en-US" sz="2100" b="1" dirty="0" smtClean="0">
                <a:latin typeface="Times New Roman" pitchFamily="18" charset="0"/>
                <a:cs typeface="Times New Roman" pitchFamily="18" charset="0"/>
              </a:rPr>
              <a:t> /</a:t>
            </a:r>
            <a:r>
              <a:rPr lang="en-US" sz="2100" b="1" dirty="0" err="1" smtClean="0">
                <a:latin typeface="Times New Roman" pitchFamily="18" charset="0"/>
                <a:cs typeface="Times New Roman" pitchFamily="18" charset="0"/>
              </a:rPr>
              <a:t>usr</a:t>
            </a:r>
            <a:r>
              <a:rPr lang="en-US" sz="2100" b="1" dirty="0" smtClean="0">
                <a:latin typeface="Times New Roman" pitchFamily="18" charset="0"/>
                <a:cs typeface="Times New Roman" pitchFamily="18" charset="0"/>
              </a:rPr>
              <a:t>/bin/</a:t>
            </a:r>
            <a:r>
              <a:rPr lang="en-US" sz="2100" b="1" dirty="0" err="1" smtClean="0">
                <a:latin typeface="Times New Roman" pitchFamily="18" charset="0"/>
                <a:cs typeface="Times New Roman" pitchFamily="18" charset="0"/>
              </a:rPr>
              <a:t>launchmany</a:t>
            </a:r>
            <a:r>
              <a:rPr lang="en-US" sz="2100" b="1" dirty="0" smtClean="0">
                <a:latin typeface="Times New Roman" pitchFamily="18" charset="0"/>
                <a:cs typeface="Times New Roman" pitchFamily="18" charset="0"/>
              </a:rPr>
              <a:t>-console</a:t>
            </a:r>
          </a:p>
          <a:p>
            <a:pPr marL="914400" indent="0" algn="just">
              <a:lnSpc>
                <a:spcPct val="200000"/>
              </a:lnSpc>
              <a:buNone/>
            </a:pPr>
            <a:r>
              <a:rPr lang="en-US" sz="2100" b="1" dirty="0" smtClean="0">
                <a:latin typeface="Times New Roman" pitchFamily="18" charset="0"/>
                <a:cs typeface="Times New Roman" pitchFamily="18" charset="0"/>
              </a:rPr>
              <a:t> /</a:t>
            </a:r>
            <a:r>
              <a:rPr lang="en-US" sz="2100" b="1" dirty="0" err="1" smtClean="0">
                <a:latin typeface="Times New Roman" pitchFamily="18" charset="0"/>
                <a:cs typeface="Times New Roman" pitchFamily="18" charset="0"/>
              </a:rPr>
              <a:t>usr</a:t>
            </a:r>
            <a:r>
              <a:rPr lang="en-US" sz="2100" b="1" dirty="0" smtClean="0">
                <a:latin typeface="Times New Roman" pitchFamily="18" charset="0"/>
                <a:cs typeface="Times New Roman" pitchFamily="18" charset="0"/>
              </a:rPr>
              <a:t>/bin/</a:t>
            </a:r>
            <a:r>
              <a:rPr lang="en-US" sz="2100" b="1" dirty="0" err="1" smtClean="0">
                <a:latin typeface="Times New Roman" pitchFamily="18" charset="0"/>
                <a:cs typeface="Times New Roman" pitchFamily="18" charset="0"/>
              </a:rPr>
              <a:t>launchmany</a:t>
            </a:r>
            <a:r>
              <a:rPr lang="en-US" sz="2100" b="1" dirty="0" smtClean="0">
                <a:latin typeface="Times New Roman" pitchFamily="18" charset="0"/>
                <a:cs typeface="Times New Roman" pitchFamily="18" charset="0"/>
              </a:rPr>
              <a:t>-curses</a:t>
            </a:r>
          </a:p>
          <a:p>
            <a:pPr marL="914400" indent="0" algn="just">
              <a:lnSpc>
                <a:spcPct val="200000"/>
              </a:lnSpc>
              <a:buNone/>
            </a:pPr>
            <a:r>
              <a:rPr lang="en-US" sz="2100" b="1" dirty="0" smtClean="0">
                <a:latin typeface="Times New Roman" pitchFamily="18" charset="0"/>
                <a:cs typeface="Times New Roman" pitchFamily="18" charset="0"/>
              </a:rPr>
              <a:t> /</a:t>
            </a:r>
            <a:r>
              <a:rPr lang="en-US" sz="2100" b="1" dirty="0" err="1" smtClean="0">
                <a:latin typeface="Times New Roman" pitchFamily="18" charset="0"/>
                <a:cs typeface="Times New Roman" pitchFamily="18" charset="0"/>
              </a:rPr>
              <a:t>usr</a:t>
            </a:r>
            <a:r>
              <a:rPr lang="en-US" sz="2100" b="1" dirty="0" smtClean="0">
                <a:latin typeface="Times New Roman" pitchFamily="18" charset="0"/>
                <a:cs typeface="Times New Roman" pitchFamily="18" charset="0"/>
              </a:rPr>
              <a:t>/bin/</a:t>
            </a:r>
            <a:r>
              <a:rPr lang="en-US" sz="2100" b="1" dirty="0" err="1" smtClean="0">
                <a:latin typeface="Times New Roman" pitchFamily="18" charset="0"/>
                <a:cs typeface="Times New Roman" pitchFamily="18" charset="0"/>
              </a:rPr>
              <a:t>maketorrent</a:t>
            </a:r>
            <a:r>
              <a:rPr lang="en-US" sz="2100" b="1" dirty="0" smtClean="0">
                <a:latin typeface="Times New Roman" pitchFamily="18" charset="0"/>
                <a:cs typeface="Times New Roman" pitchFamily="18" charset="0"/>
              </a:rPr>
              <a:t> </a:t>
            </a:r>
          </a:p>
          <a:p>
            <a:pPr marL="914400" indent="0" algn="just">
              <a:lnSpc>
                <a:spcPct val="200000"/>
              </a:lnSpc>
              <a:buNone/>
            </a:pPr>
            <a:r>
              <a:rPr lang="en-US" sz="2100" b="1" dirty="0" smtClean="0">
                <a:latin typeface="Times New Roman" pitchFamily="18" charset="0"/>
                <a:cs typeface="Times New Roman" pitchFamily="18" charset="0"/>
              </a:rPr>
              <a:t>/</a:t>
            </a:r>
            <a:r>
              <a:rPr lang="en-US" sz="2100" b="1" dirty="0" err="1" smtClean="0">
                <a:latin typeface="Times New Roman" pitchFamily="18" charset="0"/>
                <a:cs typeface="Times New Roman" pitchFamily="18" charset="0"/>
              </a:rPr>
              <a:t>usr</a:t>
            </a:r>
            <a:r>
              <a:rPr lang="en-US" sz="2100" b="1" dirty="0" smtClean="0">
                <a:latin typeface="Times New Roman" pitchFamily="18" charset="0"/>
                <a:cs typeface="Times New Roman" pitchFamily="18" charset="0"/>
              </a:rPr>
              <a:t>/bin/</a:t>
            </a:r>
            <a:r>
              <a:rPr lang="en-US" sz="2100" b="1" dirty="0" err="1" smtClean="0">
                <a:latin typeface="Times New Roman" pitchFamily="18" charset="0"/>
                <a:cs typeface="Times New Roman" pitchFamily="18" charset="0"/>
              </a:rPr>
              <a:t>maketorrent</a:t>
            </a:r>
            <a:r>
              <a:rPr lang="en-US" sz="2100" b="1" dirty="0" smtClean="0">
                <a:latin typeface="Times New Roman" pitchFamily="18" charset="0"/>
                <a:cs typeface="Times New Roman" pitchFamily="18" charset="0"/>
              </a:rPr>
              <a:t>-console</a:t>
            </a:r>
          </a:p>
          <a:p>
            <a:pPr marL="914400" indent="0" algn="just">
              <a:lnSpc>
                <a:spcPct val="200000"/>
              </a:lnSpc>
              <a:buNone/>
            </a:pPr>
            <a:r>
              <a:rPr lang="en-US" sz="2100" b="1" dirty="0" smtClean="0">
                <a:latin typeface="Times New Roman" pitchFamily="18" charset="0"/>
                <a:cs typeface="Times New Roman" pitchFamily="18" charset="0"/>
              </a:rPr>
              <a:t> /</a:t>
            </a:r>
            <a:r>
              <a:rPr lang="en-US" sz="2100" b="1" dirty="0" err="1" smtClean="0">
                <a:latin typeface="Times New Roman" pitchFamily="18" charset="0"/>
                <a:cs typeface="Times New Roman" pitchFamily="18" charset="0"/>
              </a:rPr>
              <a:t>usr</a:t>
            </a:r>
            <a:r>
              <a:rPr lang="en-US" sz="2100" b="1" dirty="0" smtClean="0">
                <a:latin typeface="Times New Roman" pitchFamily="18" charset="0"/>
                <a:cs typeface="Times New Roman" pitchFamily="18" charset="0"/>
              </a:rPr>
              <a:t>/bin/</a:t>
            </a:r>
            <a:r>
              <a:rPr lang="en-US" sz="2100" b="1" dirty="0" err="1" smtClean="0">
                <a:latin typeface="Times New Roman" pitchFamily="18" charset="0"/>
                <a:cs typeface="Times New Roman" pitchFamily="18" charset="0"/>
              </a:rPr>
              <a:t>torrentinfo</a:t>
            </a:r>
            <a:r>
              <a:rPr lang="en-US" sz="2100" b="1" dirty="0" smtClean="0">
                <a:latin typeface="Times New Roman" pitchFamily="18" charset="0"/>
                <a:cs typeface="Times New Roman" pitchFamily="18" charset="0"/>
              </a:rPr>
              <a:t>-console</a:t>
            </a:r>
            <a:endParaRPr lang="en-US" sz="2100" b="1" dirty="0">
              <a:latin typeface="Times New Roman" pitchFamily="18" charset="0"/>
              <a:cs typeface="Times New Roman" pitchFamily="18" charset="0"/>
            </a:endParaRPr>
          </a:p>
        </p:txBody>
      </p:sp>
    </p:spTree>
    <p:extLst>
      <p:ext uri="{BB962C8B-B14F-4D97-AF65-F5344CB8AC3E}">
        <p14:creationId xmlns:p14="http://schemas.microsoft.com/office/powerpoint/2010/main" val="40089532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sz="2400" dirty="0" smtClean="0">
                <a:latin typeface="Times New Roman" pitchFamily="18" charset="0"/>
                <a:cs typeface="Times New Roman" pitchFamily="18" charset="0"/>
              </a:rPr>
              <a:t>7. How to List Recently Installed RPM Packages</a:t>
            </a:r>
            <a:endParaRPr lang="en-US" sz="3200" dirty="0"/>
          </a:p>
        </p:txBody>
      </p:sp>
      <p:sp>
        <p:nvSpPr>
          <p:cNvPr id="3" name="Content Placeholder 2"/>
          <p:cNvSpPr>
            <a:spLocks noGrp="1"/>
          </p:cNvSpPr>
          <p:nvPr>
            <p:ph idx="1"/>
          </p:nvPr>
        </p:nvSpPr>
        <p:spPr>
          <a:xfrm>
            <a:off x="533400" y="990600"/>
            <a:ext cx="8229600" cy="4525963"/>
          </a:xfrm>
        </p:spPr>
        <p:txBody>
          <a:bodyPr>
            <a:noAutofit/>
          </a:bodyPr>
          <a:lstStyle/>
          <a:p>
            <a:pPr fontAlgn="base">
              <a:lnSpc>
                <a:spcPct val="200000"/>
              </a:lnSpc>
            </a:pPr>
            <a:r>
              <a:rPr lang="en-US" sz="1400" dirty="0" smtClean="0">
                <a:latin typeface="Times New Roman" pitchFamily="18" charset="0"/>
                <a:cs typeface="Times New Roman" pitchFamily="18" charset="0"/>
              </a:rPr>
              <a:t>Use </a:t>
            </a:r>
            <a:r>
              <a:rPr lang="en-US" sz="1400" dirty="0">
                <a:latin typeface="Times New Roman" pitchFamily="18" charset="0"/>
                <a:cs typeface="Times New Roman" pitchFamily="18" charset="0"/>
              </a:rPr>
              <a:t>the following rpm command with -</a:t>
            </a:r>
            <a:r>
              <a:rPr lang="en-US" sz="1400" dirty="0" err="1">
                <a:latin typeface="Times New Roman" pitchFamily="18" charset="0"/>
                <a:cs typeface="Times New Roman" pitchFamily="18" charset="0"/>
              </a:rPr>
              <a:t>qa</a:t>
            </a:r>
            <a:r>
              <a:rPr lang="en-US" sz="1400" dirty="0">
                <a:latin typeface="Times New Roman" pitchFamily="18" charset="0"/>
                <a:cs typeface="Times New Roman" pitchFamily="18" charset="0"/>
              </a:rPr>
              <a:t> (query all) option, will list all the recently installed rpm packages.</a:t>
            </a:r>
          </a:p>
          <a:p>
            <a:pPr marL="914400" indent="0">
              <a:lnSpc>
                <a:spcPct val="200000"/>
              </a:lnSpc>
              <a:buNone/>
            </a:pPr>
            <a:r>
              <a:rPr lang="en-US" sz="1400" b="1" dirty="0" smtClean="0">
                <a:latin typeface="Times New Roman" pitchFamily="18" charset="0"/>
                <a:cs typeface="Times New Roman" pitchFamily="18" charset="0"/>
              </a:rPr>
              <a:t>[</a:t>
            </a:r>
            <a:r>
              <a:rPr lang="en-US" sz="1400" b="1" dirty="0" err="1" smtClean="0">
                <a:latin typeface="Times New Roman" pitchFamily="18" charset="0"/>
                <a:cs typeface="Times New Roman" pitchFamily="18" charset="0"/>
              </a:rPr>
              <a:t>root@karthik</a:t>
            </a:r>
            <a:r>
              <a:rPr lang="en-US" sz="1400" b="1" dirty="0" smtClean="0">
                <a:latin typeface="Times New Roman" pitchFamily="18" charset="0"/>
                <a:cs typeface="Times New Roman" pitchFamily="18" charset="0"/>
              </a:rPr>
              <a:t>]# rpm -</a:t>
            </a:r>
            <a:r>
              <a:rPr lang="en-US" sz="1400" b="1" dirty="0" err="1" smtClean="0">
                <a:latin typeface="Times New Roman" pitchFamily="18" charset="0"/>
                <a:cs typeface="Times New Roman" pitchFamily="18" charset="0"/>
              </a:rPr>
              <a:t>qa</a:t>
            </a:r>
            <a:r>
              <a:rPr lang="en-US" sz="1400" b="1" dirty="0" smtClean="0">
                <a:latin typeface="Times New Roman" pitchFamily="18" charset="0"/>
                <a:cs typeface="Times New Roman" pitchFamily="18" charset="0"/>
              </a:rPr>
              <a:t> –last</a:t>
            </a:r>
          </a:p>
          <a:p>
            <a:pPr marL="914400" indent="0">
              <a:lnSpc>
                <a:spcPct val="200000"/>
              </a:lnSpc>
              <a:buNone/>
            </a:pPr>
            <a:r>
              <a:rPr lang="en-US" sz="1400" b="1" dirty="0" smtClean="0">
                <a:latin typeface="Times New Roman" pitchFamily="18" charset="0"/>
                <a:cs typeface="Times New Roman" pitchFamily="18" charset="0"/>
              </a:rPr>
              <a:t>BitTorrent-5.2.2-1.noarch		Tue 04 Dec 2012 05:14:06 PM BDT</a:t>
            </a:r>
          </a:p>
          <a:p>
            <a:pPr marL="914400" indent="0">
              <a:lnSpc>
                <a:spcPct val="200000"/>
              </a:lnSpc>
              <a:buNone/>
            </a:pPr>
            <a:r>
              <a:rPr lang="en-US" sz="1400" b="1" dirty="0" smtClean="0">
                <a:latin typeface="Times New Roman" pitchFamily="18" charset="0"/>
                <a:cs typeface="Times New Roman" pitchFamily="18" charset="0"/>
              </a:rPr>
              <a:t> pidgin-2.7.9-5.el6.2.i686		 Tue 04 Dec 2012 05:13:51 PM BDT</a:t>
            </a:r>
          </a:p>
          <a:p>
            <a:pPr marL="914400" indent="0">
              <a:lnSpc>
                <a:spcPct val="200000"/>
              </a:lnSpc>
              <a:buNone/>
            </a:pPr>
            <a:r>
              <a:rPr lang="en-US" sz="1400" b="1" dirty="0" smtClean="0">
                <a:latin typeface="Times New Roman" pitchFamily="18" charset="0"/>
                <a:cs typeface="Times New Roman" pitchFamily="18" charset="0"/>
              </a:rPr>
              <a:t>cyrus-sasl-devel-2.1.23-13.el6_3.1.i686 	Tue 04 Dec 2012 04:43:06 PM BDT</a:t>
            </a:r>
          </a:p>
          <a:p>
            <a:pPr marL="914400" indent="0">
              <a:lnSpc>
                <a:spcPct val="200000"/>
              </a:lnSpc>
              <a:buNone/>
            </a:pPr>
            <a:r>
              <a:rPr lang="en-US" sz="1400" b="1" dirty="0" smtClean="0">
                <a:latin typeface="Times New Roman" pitchFamily="18" charset="0"/>
                <a:cs typeface="Times New Roman" pitchFamily="18" charset="0"/>
              </a:rPr>
              <a:t>cyrus-sasl-2.1.23-13.el6_3.1.i686 	Tue 04 Dec 2012 04:43:05 PM BDT</a:t>
            </a:r>
          </a:p>
          <a:p>
            <a:pPr marL="914400" indent="0">
              <a:lnSpc>
                <a:spcPct val="200000"/>
              </a:lnSpc>
              <a:buNone/>
            </a:pPr>
            <a:r>
              <a:rPr lang="en-US" sz="1400" b="1" dirty="0" smtClean="0">
                <a:latin typeface="Times New Roman" pitchFamily="18" charset="0"/>
                <a:cs typeface="Times New Roman" pitchFamily="18" charset="0"/>
              </a:rPr>
              <a:t>cyrus-sasl-md5-2.1.23-13.el6_3.1.i686 	Tue 04 Dec 2012 04:43:04 PM BDT</a:t>
            </a:r>
          </a:p>
          <a:p>
            <a:pPr marL="914400" indent="0">
              <a:lnSpc>
                <a:spcPct val="200000"/>
              </a:lnSpc>
              <a:buNone/>
            </a:pPr>
            <a:r>
              <a:rPr lang="en-US" sz="1400" b="1" dirty="0" smtClean="0">
                <a:latin typeface="Times New Roman" pitchFamily="18" charset="0"/>
                <a:cs typeface="Times New Roman" pitchFamily="18" charset="0"/>
              </a:rPr>
              <a:t>cyrus-sasl-plain-2.1.23-13.el6_3.1.i686	 Tue 04 Dec 2012 04:43:03 PM BDT</a:t>
            </a:r>
            <a:endParaRPr lang="en-US" sz="1400" b="1" dirty="0">
              <a:latin typeface="Times New Roman" pitchFamily="18" charset="0"/>
              <a:cs typeface="Times New Roman" pitchFamily="18" charset="0"/>
            </a:endParaRPr>
          </a:p>
        </p:txBody>
      </p:sp>
    </p:spTree>
    <p:extLst>
      <p:ext uri="{BB962C8B-B14F-4D97-AF65-F5344CB8AC3E}">
        <p14:creationId xmlns:p14="http://schemas.microsoft.com/office/powerpoint/2010/main" val="30989764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400" dirty="0" smtClean="0">
                <a:latin typeface="Times New Roman" pitchFamily="18" charset="0"/>
                <a:cs typeface="Times New Roman" pitchFamily="18" charset="0"/>
              </a:rPr>
              <a:t>8. How to List All Installed RPM Packages</a:t>
            </a:r>
            <a:endParaRPr lang="en-US" sz="2400" dirty="0"/>
          </a:p>
        </p:txBody>
      </p:sp>
      <p:sp>
        <p:nvSpPr>
          <p:cNvPr id="3" name="Content Placeholder 2"/>
          <p:cNvSpPr>
            <a:spLocks noGrp="1"/>
          </p:cNvSpPr>
          <p:nvPr>
            <p:ph idx="1"/>
          </p:nvPr>
        </p:nvSpPr>
        <p:spPr>
          <a:xfrm>
            <a:off x="457200" y="1066801"/>
            <a:ext cx="8229600" cy="3733800"/>
          </a:xfrm>
        </p:spPr>
        <p:txBody>
          <a:bodyPr>
            <a:normAutofit/>
          </a:bodyPr>
          <a:lstStyle/>
          <a:p>
            <a:pPr algn="just" fontAlgn="base">
              <a:lnSpc>
                <a:spcPct val="200000"/>
              </a:lnSpc>
            </a:pPr>
            <a:r>
              <a:rPr lang="en-US" sz="1600" dirty="0" smtClean="0">
                <a:latin typeface="Times New Roman" pitchFamily="18" charset="0"/>
                <a:cs typeface="Times New Roman" pitchFamily="18" charset="0"/>
              </a:rPr>
              <a:t>Type </a:t>
            </a:r>
            <a:r>
              <a:rPr lang="en-US" sz="1600" dirty="0">
                <a:latin typeface="Times New Roman" pitchFamily="18" charset="0"/>
                <a:cs typeface="Times New Roman" pitchFamily="18" charset="0"/>
              </a:rPr>
              <a:t>the following command to print the all the names of installed packages on your Linux system.</a:t>
            </a:r>
          </a:p>
          <a:p>
            <a:pPr marL="914400" indent="0" algn="just">
              <a:lnSpc>
                <a:spcPct val="200000"/>
              </a:lnSpc>
              <a:buNone/>
            </a:pP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rpm –</a:t>
            </a:r>
            <a:r>
              <a:rPr lang="en-US" sz="1600" b="1" dirty="0" err="1" smtClean="0">
                <a:latin typeface="Times New Roman" pitchFamily="18" charset="0"/>
                <a:cs typeface="Times New Roman" pitchFamily="18" charset="0"/>
              </a:rPr>
              <a:t>qa</a:t>
            </a:r>
            <a:endParaRPr lang="en-US" sz="1600" b="1" dirty="0" smtClean="0">
              <a:latin typeface="Times New Roman" pitchFamily="18" charset="0"/>
              <a:cs typeface="Times New Roman" pitchFamily="18" charset="0"/>
            </a:endParaRPr>
          </a:p>
          <a:p>
            <a:pPr marL="914400" indent="0" algn="just">
              <a:lnSpc>
                <a:spcPct val="200000"/>
              </a:lnSpc>
              <a:buNone/>
            </a:pPr>
            <a:r>
              <a:rPr lang="en-US" sz="1600" b="1" dirty="0" smtClean="0">
                <a:latin typeface="Times New Roman" pitchFamily="18" charset="0"/>
                <a:cs typeface="Times New Roman" pitchFamily="18" charset="0"/>
              </a:rPr>
              <a:t> initscripts-9.03.31-2.el6.centos.i686</a:t>
            </a:r>
          </a:p>
          <a:p>
            <a:pPr marL="914400" indent="0" algn="just">
              <a:lnSpc>
                <a:spcPct val="200000"/>
              </a:lnSpc>
              <a:buNone/>
            </a:pPr>
            <a:r>
              <a:rPr lang="en-US" sz="1600" b="1" dirty="0" smtClean="0">
                <a:latin typeface="Times New Roman" pitchFamily="18" charset="0"/>
                <a:cs typeface="Times New Roman" pitchFamily="18" charset="0"/>
              </a:rPr>
              <a:t> polkit-desktop-policy-0.96-2.el6_0.1.noarch</a:t>
            </a:r>
          </a:p>
          <a:p>
            <a:pPr marL="914400" indent="0" algn="just">
              <a:lnSpc>
                <a:spcPct val="200000"/>
              </a:lnSpc>
              <a:buNone/>
            </a:pPr>
            <a:r>
              <a:rPr lang="en-US" sz="1600" b="1" dirty="0" smtClean="0">
                <a:latin typeface="Times New Roman" pitchFamily="18" charset="0"/>
                <a:cs typeface="Times New Roman" pitchFamily="18" charset="0"/>
              </a:rPr>
              <a:t> thunderbird-17.0-1.el6.remi.i686</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6511031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400" dirty="0" smtClean="0">
                <a:latin typeface="Times New Roman" pitchFamily="18" charset="0"/>
                <a:cs typeface="Times New Roman" pitchFamily="18" charset="0"/>
              </a:rPr>
              <a:t>9. How to Upgrade a RPM Package</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990600"/>
            <a:ext cx="8229600" cy="4525963"/>
          </a:xfrm>
        </p:spPr>
        <p:txBody>
          <a:bodyPr>
            <a:normAutofit/>
          </a:bodyPr>
          <a:lstStyle/>
          <a:p>
            <a:pPr algn="just" fontAlgn="base">
              <a:lnSpc>
                <a:spcPct val="200000"/>
              </a:lnSpc>
            </a:pPr>
            <a:r>
              <a:rPr lang="en-US" sz="1600" dirty="0" smtClean="0">
                <a:latin typeface="Times New Roman" pitchFamily="18" charset="0"/>
                <a:cs typeface="Times New Roman" pitchFamily="18" charset="0"/>
              </a:rPr>
              <a:t>If </a:t>
            </a:r>
            <a:r>
              <a:rPr lang="en-US" sz="1600" dirty="0">
                <a:latin typeface="Times New Roman" pitchFamily="18" charset="0"/>
                <a:cs typeface="Times New Roman" pitchFamily="18" charset="0"/>
              </a:rPr>
              <a:t>we want to upgrade any RPM package “–U” (upgrade) option will be used</a:t>
            </a:r>
            <a:r>
              <a:rPr lang="en-US" sz="1600" dirty="0" smtClean="0">
                <a:latin typeface="Times New Roman" pitchFamily="18" charset="0"/>
                <a:cs typeface="Times New Roman" pitchFamily="18" charset="0"/>
              </a:rPr>
              <a:t>.</a:t>
            </a:r>
          </a:p>
          <a:p>
            <a:pPr algn="just" fontAlgn="base">
              <a:lnSpc>
                <a:spcPct val="200000"/>
              </a:lnSpc>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One of the major advantages of using this option is that it will not only upgrade the latest version of any package, but it will also maintain the backup of the older package so that in case if the newer upgraded package does not run the previously installed package can be used again.</a:t>
            </a:r>
          </a:p>
          <a:p>
            <a:pPr marL="914400" indent="0" algn="just">
              <a:lnSpc>
                <a:spcPct val="200000"/>
              </a:lnSpc>
              <a:buNone/>
            </a:pP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rpm -</a:t>
            </a:r>
            <a:r>
              <a:rPr lang="en-US" sz="1600" b="1" dirty="0" err="1" smtClean="0">
                <a:latin typeface="Times New Roman" pitchFamily="18" charset="0"/>
                <a:cs typeface="Times New Roman" pitchFamily="18" charset="0"/>
              </a:rPr>
              <a:t>Uvh</a:t>
            </a:r>
            <a:r>
              <a:rPr lang="en-US" sz="1600" b="1" dirty="0" smtClean="0">
                <a:latin typeface="Times New Roman" pitchFamily="18" charset="0"/>
                <a:cs typeface="Times New Roman" pitchFamily="18" charset="0"/>
              </a:rPr>
              <a:t> nx-3.5.0-2.el6.centos.i686.rpm</a:t>
            </a:r>
          </a:p>
          <a:p>
            <a:pPr marL="914400" indent="0" algn="just">
              <a:lnSpc>
                <a:spcPct val="200000"/>
              </a:lnSpc>
              <a:buNone/>
            </a:pPr>
            <a:r>
              <a:rPr lang="en-US" sz="1600" b="1" dirty="0" smtClean="0">
                <a:latin typeface="Times New Roman" pitchFamily="18" charset="0"/>
                <a:cs typeface="Times New Roman" pitchFamily="18" charset="0"/>
              </a:rPr>
              <a:t> Preparing... ########################################### [100%]</a:t>
            </a:r>
          </a:p>
          <a:p>
            <a:pPr marL="914400" indent="0" algn="just">
              <a:lnSpc>
                <a:spcPct val="200000"/>
              </a:lnSpc>
              <a:buNone/>
            </a:pPr>
            <a:r>
              <a:rPr lang="en-US" sz="1600" b="1" dirty="0" smtClean="0">
                <a:latin typeface="Times New Roman" pitchFamily="18" charset="0"/>
                <a:cs typeface="Times New Roman" pitchFamily="18" charset="0"/>
              </a:rPr>
              <a:t> 1:nx ########################################### [100%]</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97222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10. How to Remove a RPM Package</a:t>
            </a:r>
            <a:endParaRPr lang="en-US" sz="3200" dirty="0"/>
          </a:p>
        </p:txBody>
      </p:sp>
      <p:sp>
        <p:nvSpPr>
          <p:cNvPr id="3" name="Content Placeholder 2"/>
          <p:cNvSpPr>
            <a:spLocks noGrp="1"/>
          </p:cNvSpPr>
          <p:nvPr>
            <p:ph idx="1"/>
          </p:nvPr>
        </p:nvSpPr>
        <p:spPr/>
        <p:txBody>
          <a:bodyPr>
            <a:normAutofit/>
          </a:bodyPr>
          <a:lstStyle/>
          <a:p>
            <a:pPr algn="just" fontAlgn="base">
              <a:lnSpc>
                <a:spcPct val="200000"/>
              </a:lnSpc>
            </a:pPr>
            <a:r>
              <a:rPr lang="en-US" sz="1600" dirty="0" smtClean="0">
                <a:latin typeface="Times New Roman" pitchFamily="18" charset="0"/>
                <a:cs typeface="Times New Roman" pitchFamily="18" charset="0"/>
              </a:rPr>
              <a:t>To </a:t>
            </a:r>
            <a:r>
              <a:rPr lang="en-US" sz="1600" dirty="0">
                <a:latin typeface="Times New Roman" pitchFamily="18" charset="0"/>
                <a:cs typeface="Times New Roman" pitchFamily="18" charset="0"/>
              </a:rPr>
              <a:t>un-install an RPM package, for example we use the package name </a:t>
            </a:r>
            <a:r>
              <a:rPr lang="en-US" sz="1600" dirty="0" err="1">
                <a:latin typeface="Times New Roman" pitchFamily="18" charset="0"/>
                <a:cs typeface="Times New Roman" pitchFamily="18" charset="0"/>
              </a:rPr>
              <a:t>nx</a:t>
            </a:r>
            <a:r>
              <a:rPr lang="en-US" sz="1600" dirty="0">
                <a:latin typeface="Times New Roman" pitchFamily="18" charset="0"/>
                <a:cs typeface="Times New Roman" pitchFamily="18" charset="0"/>
              </a:rPr>
              <a:t>, not the original package name nx-3.5.0-2.el6.centos.i686.rpm</a:t>
            </a:r>
            <a:r>
              <a:rPr lang="en-US" sz="1600" dirty="0" smtClean="0">
                <a:latin typeface="Times New Roman" pitchFamily="18" charset="0"/>
                <a:cs typeface="Times New Roman" pitchFamily="18" charset="0"/>
              </a:rPr>
              <a:t>.</a:t>
            </a:r>
          </a:p>
          <a:p>
            <a:pPr algn="just" fontAlgn="base">
              <a:lnSpc>
                <a:spcPct val="200000"/>
              </a:lnSpc>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The -e (erase) option is used to remove package.</a:t>
            </a:r>
          </a:p>
          <a:p>
            <a:pPr marL="914400" indent="0" algn="just">
              <a:lnSpc>
                <a:spcPct val="200000"/>
              </a:lnSpc>
              <a:buNone/>
            </a:pP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rpm -</a:t>
            </a:r>
            <a:r>
              <a:rPr lang="en-US" sz="1600" b="1" smtClean="0">
                <a:latin typeface="Times New Roman" pitchFamily="18" charset="0"/>
                <a:cs typeface="Times New Roman" pitchFamily="18" charset="0"/>
              </a:rPr>
              <a:t>evh </a:t>
            </a:r>
            <a:r>
              <a:rPr lang="en-US" sz="1600" b="1" dirty="0" err="1" smtClean="0">
                <a:latin typeface="Times New Roman" pitchFamily="18" charset="0"/>
                <a:cs typeface="Times New Roman" pitchFamily="18" charset="0"/>
              </a:rPr>
              <a:t>nx</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558849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Times New Roman" pitchFamily="18" charset="0"/>
                <a:cs typeface="Times New Roman" pitchFamily="18" charset="0"/>
              </a:rPr>
              <a:t>11. How to Remove an RPM Package Without Dependencies</a:t>
            </a:r>
            <a:endParaRPr lang="en-US" dirty="0"/>
          </a:p>
        </p:txBody>
      </p:sp>
      <p:sp>
        <p:nvSpPr>
          <p:cNvPr id="3" name="Content Placeholder 2"/>
          <p:cNvSpPr>
            <a:spLocks noGrp="1"/>
          </p:cNvSpPr>
          <p:nvPr>
            <p:ph idx="1"/>
          </p:nvPr>
        </p:nvSpPr>
        <p:spPr/>
        <p:txBody>
          <a:bodyPr>
            <a:normAutofit/>
          </a:bodyPr>
          <a:lstStyle/>
          <a:p>
            <a:pPr algn="just" fontAlgn="base">
              <a:lnSpc>
                <a:spcPct val="200000"/>
              </a:lnSpc>
            </a:pPr>
            <a:r>
              <a:rPr lang="en-US" sz="1600" dirty="0" smtClean="0">
                <a:latin typeface="Times New Roman" pitchFamily="18" charset="0"/>
                <a:cs typeface="Times New Roman" pitchFamily="18" charset="0"/>
              </a:rPr>
              <a:t>The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nodeps</a:t>
            </a:r>
            <a:r>
              <a:rPr lang="en-US" sz="1600" dirty="0">
                <a:latin typeface="Times New Roman" pitchFamily="18" charset="0"/>
                <a:cs typeface="Times New Roman" pitchFamily="18" charset="0"/>
              </a:rPr>
              <a:t> (Do not check dependencies) option forcefully remove the rpm package from the system</a:t>
            </a:r>
            <a:r>
              <a:rPr lang="en-US" sz="1600" dirty="0" smtClean="0">
                <a:latin typeface="Times New Roman" pitchFamily="18" charset="0"/>
                <a:cs typeface="Times New Roman" pitchFamily="18" charset="0"/>
              </a:rPr>
              <a:t>.</a:t>
            </a:r>
          </a:p>
          <a:p>
            <a:pPr algn="just" fontAlgn="base">
              <a:lnSpc>
                <a:spcPct val="200000"/>
              </a:lnSpc>
            </a:pPr>
            <a:r>
              <a:rPr lang="en-US" sz="1600" dirty="0" smtClean="0">
                <a:latin typeface="Times New Roman" pitchFamily="18" charset="0"/>
                <a:cs typeface="Times New Roman" pitchFamily="18" charset="0"/>
              </a:rPr>
              <a:t>Removing </a:t>
            </a:r>
            <a:r>
              <a:rPr lang="en-US" sz="1600" dirty="0">
                <a:latin typeface="Times New Roman" pitchFamily="18" charset="0"/>
                <a:cs typeface="Times New Roman" pitchFamily="18" charset="0"/>
              </a:rPr>
              <a:t>particular package may break other working applications.</a:t>
            </a:r>
          </a:p>
          <a:p>
            <a:pPr marL="914400" indent="0" algn="just">
              <a:lnSpc>
                <a:spcPct val="200000"/>
              </a:lnSpc>
              <a:buNone/>
            </a:pP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rpm -</a:t>
            </a:r>
            <a:r>
              <a:rPr lang="en-US" sz="1600" b="1" dirty="0" err="1" smtClean="0">
                <a:latin typeface="Times New Roman" pitchFamily="18" charset="0"/>
                <a:cs typeface="Times New Roman" pitchFamily="18" charset="0"/>
              </a:rPr>
              <a:t>ev</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nodeps</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vsftpd</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442830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2400" dirty="0" smtClean="0">
                <a:latin typeface="Times New Roman" pitchFamily="18" charset="0"/>
                <a:cs typeface="Times New Roman" pitchFamily="18" charset="0"/>
              </a:rPr>
              <a:t>RPM (Red Hat Package Manager) </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525963"/>
          </a:xfrm>
        </p:spPr>
        <p:txBody>
          <a:bodyPr>
            <a:normAutofit/>
          </a:bodyPr>
          <a:lstStyle/>
          <a:p>
            <a:pPr algn="just">
              <a:lnSpc>
                <a:spcPct val="200000"/>
              </a:lnSpc>
            </a:pPr>
            <a:r>
              <a:rPr lang="en-US" sz="1600" dirty="0">
                <a:latin typeface="Times New Roman" pitchFamily="18" charset="0"/>
                <a:cs typeface="Times New Roman" pitchFamily="18" charset="0"/>
              </a:rPr>
              <a:t>RPM </a:t>
            </a:r>
            <a:r>
              <a:rPr lang="en-US" sz="1600" dirty="0" smtClean="0">
                <a:latin typeface="Times New Roman" pitchFamily="18" charset="0"/>
                <a:cs typeface="Times New Roman" pitchFamily="18" charset="0"/>
              </a:rPr>
              <a:t>is a </a:t>
            </a:r>
            <a:r>
              <a:rPr lang="en-US" sz="1600" dirty="0">
                <a:latin typeface="Times New Roman" pitchFamily="18" charset="0"/>
                <a:cs typeface="Times New Roman" pitchFamily="18" charset="0"/>
              </a:rPr>
              <a:t>default open source and most popular package management utility </a:t>
            </a:r>
            <a:r>
              <a:rPr lang="en-US" sz="1600" dirty="0" smtClean="0">
                <a:latin typeface="Times New Roman" pitchFamily="18" charset="0"/>
                <a:cs typeface="Times New Roman" pitchFamily="18" charset="0"/>
              </a:rPr>
              <a:t>for Red </a:t>
            </a:r>
            <a:r>
              <a:rPr lang="en-US" sz="1600" dirty="0">
                <a:latin typeface="Times New Roman" pitchFamily="18" charset="0"/>
                <a:cs typeface="Times New Roman" pitchFamily="18" charset="0"/>
              </a:rPr>
              <a:t>Hat based systems like (RHEL, </a:t>
            </a:r>
            <a:r>
              <a:rPr lang="en-US" sz="1600" dirty="0" smtClean="0">
                <a:latin typeface="Times New Roman" pitchFamily="18" charset="0"/>
                <a:cs typeface="Times New Roman" pitchFamily="18" charset="0"/>
              </a:rPr>
              <a:t>Cent OS</a:t>
            </a:r>
            <a:r>
              <a:rPr lang="en-US" sz="1600" dirty="0">
                <a:latin typeface="Times New Roman" pitchFamily="18" charset="0"/>
                <a:cs typeface="Times New Roman" pitchFamily="18" charset="0"/>
              </a:rPr>
              <a:t> and Fedora). </a:t>
            </a:r>
            <a:endParaRPr lang="en-US" sz="1600" dirty="0" smtClean="0">
              <a:latin typeface="Times New Roman" pitchFamily="18" charset="0"/>
              <a:cs typeface="Times New Roman" pitchFamily="18" charset="0"/>
            </a:endParaRPr>
          </a:p>
          <a:p>
            <a:pPr algn="just">
              <a:lnSpc>
                <a:spcPct val="200000"/>
              </a:lnSpc>
            </a:pP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tool allows system administrators and users </a:t>
            </a:r>
            <a:r>
              <a:rPr lang="en-US" sz="1600" dirty="0" smtClean="0">
                <a:latin typeface="Times New Roman" pitchFamily="18" charset="0"/>
                <a:cs typeface="Times New Roman" pitchFamily="18" charset="0"/>
              </a:rPr>
              <a:t>to </a:t>
            </a:r>
            <a:r>
              <a:rPr lang="en-US" sz="1600" b="1" dirty="0" smtClean="0">
                <a:latin typeface="Times New Roman" pitchFamily="18" charset="0"/>
                <a:cs typeface="Times New Roman" pitchFamily="18" charset="0"/>
              </a:rPr>
              <a:t>install, update, uninstall, query, verify</a:t>
            </a: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and </a:t>
            </a:r>
            <a:r>
              <a:rPr lang="en-US" sz="1600" b="1" dirty="0">
                <a:latin typeface="Times New Roman" pitchFamily="18" charset="0"/>
                <a:cs typeface="Times New Roman" pitchFamily="18" charset="0"/>
              </a:rPr>
              <a:t>manage</a:t>
            </a:r>
            <a:r>
              <a:rPr lang="en-US" sz="1600" dirty="0">
                <a:latin typeface="Times New Roman" pitchFamily="18" charset="0"/>
                <a:cs typeface="Times New Roman" pitchFamily="18" charset="0"/>
              </a:rPr>
              <a:t> system software packages in </a:t>
            </a:r>
            <a:r>
              <a:rPr lang="en-US" sz="1600" b="1" dirty="0">
                <a:latin typeface="Times New Roman" pitchFamily="18" charset="0"/>
                <a:cs typeface="Times New Roman" pitchFamily="18" charset="0"/>
              </a:rPr>
              <a:t>Unix/Linux</a:t>
            </a:r>
            <a:r>
              <a:rPr lang="en-US" sz="1600" dirty="0">
                <a:latin typeface="Times New Roman" pitchFamily="18" charset="0"/>
                <a:cs typeface="Times New Roman" pitchFamily="18" charset="0"/>
              </a:rPr>
              <a:t> operating systems. </a:t>
            </a:r>
            <a:endParaRPr lang="en-US" sz="1600" dirty="0" smtClean="0">
              <a:latin typeface="Times New Roman" pitchFamily="18" charset="0"/>
              <a:cs typeface="Times New Roman" pitchFamily="18" charset="0"/>
            </a:endParaRPr>
          </a:p>
          <a:p>
            <a:pPr algn="just">
              <a:lnSpc>
                <a:spcPct val="200000"/>
              </a:lnSpc>
            </a:pP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RPM formerly known as .rpm file, that includes compiled software programs and libraries needed by the packages. </a:t>
            </a:r>
            <a:endParaRPr lang="en-US" sz="1600" dirty="0" smtClean="0">
              <a:latin typeface="Times New Roman" pitchFamily="18" charset="0"/>
              <a:cs typeface="Times New Roman" pitchFamily="18" charset="0"/>
            </a:endParaRPr>
          </a:p>
          <a:p>
            <a:pPr algn="just">
              <a:lnSpc>
                <a:spcPct val="200000"/>
              </a:lnSpc>
            </a:pPr>
            <a:r>
              <a:rPr lang="en-US" sz="1600" dirty="0" smtClean="0">
                <a:latin typeface="Times New Roman" pitchFamily="18" charset="0"/>
                <a:cs typeface="Times New Roman" pitchFamily="18" charset="0"/>
              </a:rPr>
              <a:t>This </a:t>
            </a:r>
            <a:r>
              <a:rPr lang="en-US" sz="1600" dirty="0">
                <a:latin typeface="Times New Roman" pitchFamily="18" charset="0"/>
                <a:cs typeface="Times New Roman" pitchFamily="18" charset="0"/>
              </a:rPr>
              <a:t>utility only works with packages that built on .rpm format.</a:t>
            </a:r>
          </a:p>
        </p:txBody>
      </p:sp>
    </p:spTree>
    <p:extLst>
      <p:ext uri="{BB962C8B-B14F-4D97-AF65-F5344CB8AC3E}">
        <p14:creationId xmlns:p14="http://schemas.microsoft.com/office/powerpoint/2010/main" val="23139575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Times New Roman" pitchFamily="18" charset="0"/>
                <a:cs typeface="Times New Roman" pitchFamily="18" charset="0"/>
              </a:rPr>
              <a:t>12. How to Query a file that belongs which RPM Package</a:t>
            </a:r>
            <a:endParaRPr lang="en-US" dirty="0"/>
          </a:p>
        </p:txBody>
      </p:sp>
      <p:sp>
        <p:nvSpPr>
          <p:cNvPr id="3" name="Content Placeholder 2"/>
          <p:cNvSpPr>
            <a:spLocks noGrp="1"/>
          </p:cNvSpPr>
          <p:nvPr>
            <p:ph idx="1"/>
          </p:nvPr>
        </p:nvSpPr>
        <p:spPr/>
        <p:txBody>
          <a:bodyPr>
            <a:normAutofit/>
          </a:bodyPr>
          <a:lstStyle/>
          <a:p>
            <a:pPr algn="just" fontAlgn="base">
              <a:lnSpc>
                <a:spcPct val="200000"/>
              </a:lnSpc>
            </a:pPr>
            <a:r>
              <a:rPr lang="en-US" sz="1600" dirty="0" smtClean="0">
                <a:latin typeface="Times New Roman" pitchFamily="18" charset="0"/>
                <a:cs typeface="Times New Roman" pitchFamily="18" charset="0"/>
              </a:rPr>
              <a:t>Let’s </a:t>
            </a:r>
            <a:r>
              <a:rPr lang="en-US" sz="1600" dirty="0">
                <a:latin typeface="Times New Roman" pitchFamily="18" charset="0"/>
                <a:cs typeface="Times New Roman" pitchFamily="18" charset="0"/>
              </a:rPr>
              <a:t>say, you have list of files and you would like to find out which package belongs to these files</a:t>
            </a:r>
            <a:r>
              <a:rPr lang="en-US" sz="1600" dirty="0" smtClean="0">
                <a:latin typeface="Times New Roman" pitchFamily="18" charset="0"/>
                <a:cs typeface="Times New Roman" pitchFamily="18" charset="0"/>
              </a:rPr>
              <a:t>.</a:t>
            </a:r>
          </a:p>
          <a:p>
            <a:pPr algn="just" fontAlgn="base">
              <a:lnSpc>
                <a:spcPct val="200000"/>
              </a:lnSpc>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For example, the following command with -</a:t>
            </a:r>
            <a:r>
              <a:rPr lang="en-US" sz="1600" dirty="0" err="1">
                <a:latin typeface="Times New Roman" pitchFamily="18" charset="0"/>
                <a:cs typeface="Times New Roman" pitchFamily="18" charset="0"/>
              </a:rPr>
              <a:t>qf</a:t>
            </a:r>
            <a:r>
              <a:rPr lang="en-US" sz="1600" dirty="0">
                <a:latin typeface="Times New Roman" pitchFamily="18" charset="0"/>
                <a:cs typeface="Times New Roman" pitchFamily="18" charset="0"/>
              </a:rPr>
              <a:t> (query file) option will show you a file /</a:t>
            </a:r>
            <a:r>
              <a:rPr lang="en-US" sz="1600" dirty="0" err="1">
                <a:latin typeface="Times New Roman" pitchFamily="18" charset="0"/>
                <a:cs typeface="Times New Roman" pitchFamily="18" charset="0"/>
              </a:rPr>
              <a:t>usr</a:t>
            </a:r>
            <a:r>
              <a:rPr lang="en-US" sz="1600" dirty="0">
                <a:latin typeface="Times New Roman" pitchFamily="18" charset="0"/>
                <a:cs typeface="Times New Roman" pitchFamily="18" charset="0"/>
              </a:rPr>
              <a:t>/bin/</a:t>
            </a:r>
            <a:r>
              <a:rPr lang="en-US" sz="1600" dirty="0" err="1">
                <a:latin typeface="Times New Roman" pitchFamily="18" charset="0"/>
                <a:cs typeface="Times New Roman" pitchFamily="18" charset="0"/>
              </a:rPr>
              <a:t>htpasswd</a:t>
            </a:r>
            <a:r>
              <a:rPr lang="en-US" sz="1600" dirty="0">
                <a:latin typeface="Times New Roman" pitchFamily="18" charset="0"/>
                <a:cs typeface="Times New Roman" pitchFamily="18" charset="0"/>
              </a:rPr>
              <a:t> is own by packagehttpd-tools-2.2.15-15.el6.centos.1.i686.</a:t>
            </a:r>
          </a:p>
          <a:p>
            <a:pPr marL="914400" indent="0" algn="just">
              <a:lnSpc>
                <a:spcPct val="200000"/>
              </a:lnSpc>
              <a:buNone/>
            </a:pP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rpm -</a:t>
            </a:r>
            <a:r>
              <a:rPr lang="en-US" sz="1600" b="1" dirty="0" err="1" smtClean="0">
                <a:latin typeface="Times New Roman" pitchFamily="18" charset="0"/>
                <a:cs typeface="Times New Roman" pitchFamily="18" charset="0"/>
              </a:rPr>
              <a:t>qf</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usr</a:t>
            </a:r>
            <a:r>
              <a:rPr lang="en-US" sz="1600" b="1" dirty="0" smtClean="0">
                <a:latin typeface="Times New Roman" pitchFamily="18" charset="0"/>
                <a:cs typeface="Times New Roman" pitchFamily="18" charset="0"/>
              </a:rPr>
              <a:t>/bin/</a:t>
            </a:r>
            <a:r>
              <a:rPr lang="en-US" sz="1600" b="1" dirty="0" err="1" smtClean="0">
                <a:latin typeface="Times New Roman" pitchFamily="18" charset="0"/>
                <a:cs typeface="Times New Roman" pitchFamily="18" charset="0"/>
              </a:rPr>
              <a:t>htpasswd</a:t>
            </a:r>
            <a:endParaRPr lang="en-US" sz="1600" b="1" dirty="0" smtClean="0">
              <a:latin typeface="Times New Roman" pitchFamily="18" charset="0"/>
              <a:cs typeface="Times New Roman" pitchFamily="18" charset="0"/>
            </a:endParaRPr>
          </a:p>
          <a:p>
            <a:pPr marL="914400" indent="0" algn="just">
              <a:lnSpc>
                <a:spcPct val="200000"/>
              </a:lnSpc>
              <a:buNone/>
            </a:pPr>
            <a:r>
              <a:rPr lang="en-US" sz="1600" b="1" dirty="0" smtClean="0">
                <a:latin typeface="Times New Roman" pitchFamily="18" charset="0"/>
                <a:cs typeface="Times New Roman" pitchFamily="18" charset="0"/>
              </a:rPr>
              <a:t> httpd-tools-2.2.15-15.el6.centos.1.i686</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2685483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
            <a:ext cx="8229600" cy="815340"/>
          </a:xfrm>
        </p:spPr>
        <p:txBody>
          <a:bodyPr>
            <a:normAutofit/>
          </a:bodyPr>
          <a:lstStyle/>
          <a:p>
            <a:r>
              <a:rPr lang="en-US" sz="2000" dirty="0" smtClean="0">
                <a:latin typeface="Times New Roman" pitchFamily="18" charset="0"/>
                <a:cs typeface="Times New Roman" pitchFamily="18" charset="0"/>
              </a:rPr>
              <a:t>13. How to Query a Information of Installed RPM Package</a:t>
            </a:r>
            <a:endParaRPr lang="en-US" sz="2800" dirty="0"/>
          </a:p>
        </p:txBody>
      </p:sp>
      <p:sp>
        <p:nvSpPr>
          <p:cNvPr id="3" name="Content Placeholder 2"/>
          <p:cNvSpPr>
            <a:spLocks noGrp="1"/>
          </p:cNvSpPr>
          <p:nvPr>
            <p:ph idx="1"/>
          </p:nvPr>
        </p:nvSpPr>
        <p:spPr>
          <a:xfrm>
            <a:off x="457200" y="685800"/>
            <a:ext cx="8229600" cy="4525963"/>
          </a:xfrm>
        </p:spPr>
        <p:txBody>
          <a:bodyPr>
            <a:noAutofit/>
          </a:bodyPr>
          <a:lstStyle/>
          <a:p>
            <a:pPr algn="just" fontAlgn="base">
              <a:lnSpc>
                <a:spcPct val="200000"/>
              </a:lnSpc>
            </a:pPr>
            <a:r>
              <a:rPr lang="en-US" sz="1400" dirty="0" smtClean="0">
                <a:latin typeface="Times New Roman" pitchFamily="18" charset="0"/>
                <a:cs typeface="Times New Roman" pitchFamily="18" charset="0"/>
              </a:rPr>
              <a:t>Let’s </a:t>
            </a:r>
            <a:r>
              <a:rPr lang="en-US" sz="1400" dirty="0">
                <a:latin typeface="Times New Roman" pitchFamily="18" charset="0"/>
                <a:cs typeface="Times New Roman" pitchFamily="18" charset="0"/>
              </a:rPr>
              <a:t>say you have installed an rpm package and want to know the information about the package. </a:t>
            </a:r>
            <a:endParaRPr lang="en-US" sz="1400" dirty="0" smtClean="0">
              <a:latin typeface="Times New Roman" pitchFamily="18" charset="0"/>
              <a:cs typeface="Times New Roman" pitchFamily="18" charset="0"/>
            </a:endParaRPr>
          </a:p>
          <a:p>
            <a:pPr algn="just" fontAlgn="base">
              <a:lnSpc>
                <a:spcPct val="200000"/>
              </a:lnSpc>
            </a:pPr>
            <a:r>
              <a:rPr lang="en-US" sz="1400" dirty="0" smtClean="0">
                <a:latin typeface="Times New Roman" pitchFamily="18" charset="0"/>
                <a:cs typeface="Times New Roman" pitchFamily="18" charset="0"/>
              </a:rPr>
              <a:t>The </a:t>
            </a:r>
            <a:r>
              <a:rPr lang="en-US" sz="1400" dirty="0">
                <a:latin typeface="Times New Roman" pitchFamily="18" charset="0"/>
                <a:cs typeface="Times New Roman" pitchFamily="18" charset="0"/>
              </a:rPr>
              <a:t>following-qi (query info) option will print the available information of the installed package.</a:t>
            </a:r>
          </a:p>
          <a:p>
            <a:pPr marL="914400" indent="0" algn="just">
              <a:lnSpc>
                <a:spcPct val="200000"/>
              </a:lnSpc>
              <a:buNone/>
            </a:pPr>
            <a:r>
              <a:rPr lang="en-US" sz="1400" b="1" dirty="0" smtClean="0">
                <a:latin typeface="Times New Roman" pitchFamily="18" charset="0"/>
                <a:cs typeface="Times New Roman" pitchFamily="18" charset="0"/>
              </a:rPr>
              <a:t>[</a:t>
            </a:r>
            <a:r>
              <a:rPr lang="en-US" sz="1400" b="1" dirty="0" err="1" smtClean="0">
                <a:latin typeface="Times New Roman" pitchFamily="18" charset="0"/>
                <a:cs typeface="Times New Roman" pitchFamily="18" charset="0"/>
              </a:rPr>
              <a:t>root@karthik</a:t>
            </a:r>
            <a:r>
              <a:rPr lang="en-US" sz="1400" b="1" dirty="0" smtClean="0">
                <a:latin typeface="Times New Roman" pitchFamily="18" charset="0"/>
                <a:cs typeface="Times New Roman" pitchFamily="18" charset="0"/>
              </a:rPr>
              <a:t>]# rpm -qi </a:t>
            </a:r>
            <a:r>
              <a:rPr lang="en-US" sz="1400" b="1" dirty="0" err="1" smtClean="0">
                <a:latin typeface="Times New Roman" pitchFamily="18" charset="0"/>
                <a:cs typeface="Times New Roman" pitchFamily="18" charset="0"/>
              </a:rPr>
              <a:t>vsftpd</a:t>
            </a:r>
            <a:r>
              <a:rPr lang="en-US" sz="1400" b="1" dirty="0" smtClean="0">
                <a:latin typeface="Times New Roman" pitchFamily="18" charset="0"/>
                <a:cs typeface="Times New Roman" pitchFamily="18" charset="0"/>
              </a:rPr>
              <a:t> </a:t>
            </a:r>
          </a:p>
          <a:p>
            <a:pPr marL="914400" indent="0" algn="just">
              <a:lnSpc>
                <a:spcPct val="200000"/>
              </a:lnSpc>
              <a:buNone/>
            </a:pPr>
            <a:r>
              <a:rPr lang="en-US" sz="1400" b="1" dirty="0" smtClean="0">
                <a:latin typeface="Times New Roman" pitchFamily="18" charset="0"/>
                <a:cs typeface="Times New Roman" pitchFamily="18" charset="0"/>
              </a:rPr>
              <a:t> Name : </a:t>
            </a:r>
            <a:r>
              <a:rPr lang="en-US" sz="1400" b="1" dirty="0" err="1" smtClean="0">
                <a:latin typeface="Times New Roman" pitchFamily="18" charset="0"/>
                <a:cs typeface="Times New Roman" pitchFamily="18" charset="0"/>
              </a:rPr>
              <a:t>vsftpd</a:t>
            </a:r>
            <a:r>
              <a:rPr lang="en-US" sz="1400" b="1" dirty="0" smtClean="0">
                <a:latin typeface="Times New Roman" pitchFamily="18" charset="0"/>
                <a:cs typeface="Times New Roman" pitchFamily="18" charset="0"/>
              </a:rPr>
              <a:t>		 Relocations: (not </a:t>
            </a:r>
            <a:r>
              <a:rPr lang="en-US" sz="1400" b="1" dirty="0" err="1" smtClean="0">
                <a:latin typeface="Times New Roman" pitchFamily="18" charset="0"/>
                <a:cs typeface="Times New Roman" pitchFamily="18" charset="0"/>
              </a:rPr>
              <a:t>relocatable</a:t>
            </a:r>
            <a:r>
              <a:rPr lang="en-US" sz="1400" b="1" dirty="0" smtClean="0">
                <a:latin typeface="Times New Roman" pitchFamily="18" charset="0"/>
                <a:cs typeface="Times New Roman" pitchFamily="18" charset="0"/>
              </a:rPr>
              <a:t>)</a:t>
            </a:r>
          </a:p>
          <a:p>
            <a:pPr marL="914400" indent="0" algn="just">
              <a:lnSpc>
                <a:spcPct val="200000"/>
              </a:lnSpc>
              <a:buNone/>
            </a:pPr>
            <a:r>
              <a:rPr lang="en-US" sz="1400" b="1" dirty="0" smtClean="0">
                <a:latin typeface="Times New Roman" pitchFamily="18" charset="0"/>
                <a:cs typeface="Times New Roman" pitchFamily="18" charset="0"/>
              </a:rPr>
              <a:t> Version : 2.2.2		 Vendor: </a:t>
            </a:r>
            <a:r>
              <a:rPr lang="en-US" sz="1400" b="1" dirty="0" err="1" smtClean="0">
                <a:latin typeface="Times New Roman" pitchFamily="18" charset="0"/>
                <a:cs typeface="Times New Roman" pitchFamily="18" charset="0"/>
              </a:rPr>
              <a:t>CentOS</a:t>
            </a:r>
            <a:endParaRPr lang="en-US" sz="1400" b="1" dirty="0" smtClean="0">
              <a:latin typeface="Times New Roman" pitchFamily="18" charset="0"/>
              <a:cs typeface="Times New Roman" pitchFamily="18" charset="0"/>
            </a:endParaRPr>
          </a:p>
          <a:p>
            <a:pPr marL="914400" indent="0" algn="just">
              <a:lnSpc>
                <a:spcPct val="200000"/>
              </a:lnSpc>
              <a:buNone/>
            </a:pPr>
            <a:r>
              <a:rPr lang="en-US" sz="1400" b="1" dirty="0" smtClean="0">
                <a:latin typeface="Times New Roman" pitchFamily="18" charset="0"/>
                <a:cs typeface="Times New Roman" pitchFamily="18" charset="0"/>
              </a:rPr>
              <a:t> Release : 11.el6 		 Build Date: Fri 22 Jun 2012 01:54:24 PM BDT</a:t>
            </a:r>
          </a:p>
          <a:p>
            <a:pPr marL="914400" indent="0" algn="just">
              <a:lnSpc>
                <a:spcPct val="200000"/>
              </a:lnSpc>
              <a:buNone/>
            </a:pPr>
            <a:r>
              <a:rPr lang="en-US" sz="1400" b="1" dirty="0" smtClean="0">
                <a:latin typeface="Times New Roman" pitchFamily="18" charset="0"/>
                <a:cs typeface="Times New Roman" pitchFamily="18" charset="0"/>
              </a:rPr>
              <a:t> Install Date: Mon 17 Sep 2012 07:55:28 PM BDT Build Host: c6b8.bsys.dev.centos.org</a:t>
            </a:r>
          </a:p>
        </p:txBody>
      </p:sp>
    </p:spTree>
    <p:extLst>
      <p:ext uri="{BB962C8B-B14F-4D97-AF65-F5344CB8AC3E}">
        <p14:creationId xmlns:p14="http://schemas.microsoft.com/office/powerpoint/2010/main" val="33482309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1"/>
            <a:ext cx="8229600" cy="5181599"/>
          </a:xfrm>
        </p:spPr>
        <p:txBody>
          <a:bodyPr>
            <a:noAutofit/>
          </a:bodyPr>
          <a:lstStyle/>
          <a:p>
            <a:pPr marL="914400" indent="0">
              <a:lnSpc>
                <a:spcPct val="220000"/>
              </a:lnSpc>
              <a:buNone/>
            </a:pPr>
            <a:r>
              <a:rPr lang="en-US" sz="1600" b="1" dirty="0" smtClean="0">
                <a:latin typeface="Times New Roman" pitchFamily="18" charset="0"/>
                <a:cs typeface="Times New Roman" pitchFamily="18" charset="0"/>
              </a:rPr>
              <a:t>Group : System Environment/Daemons	 Source RPM: vsftpd-2.2.2-11.el6.src.rpm</a:t>
            </a:r>
          </a:p>
          <a:p>
            <a:pPr marL="914400" indent="0">
              <a:lnSpc>
                <a:spcPct val="220000"/>
              </a:lnSpc>
              <a:buNone/>
            </a:pPr>
            <a:r>
              <a:rPr lang="en-US" sz="1600" b="1" dirty="0" smtClean="0">
                <a:latin typeface="Times New Roman" pitchFamily="18" charset="0"/>
                <a:cs typeface="Times New Roman" pitchFamily="18" charset="0"/>
              </a:rPr>
              <a:t>Size : 351932			 License: GPLv2 with exceptions</a:t>
            </a:r>
          </a:p>
          <a:p>
            <a:pPr marL="914400" indent="0">
              <a:lnSpc>
                <a:spcPct val="220000"/>
              </a:lnSpc>
              <a:buNone/>
            </a:pPr>
            <a:r>
              <a:rPr lang="en-US" sz="1600" b="1" dirty="0" smtClean="0">
                <a:latin typeface="Times New Roman" pitchFamily="18" charset="0"/>
                <a:cs typeface="Times New Roman" pitchFamily="18" charset="0"/>
              </a:rPr>
              <a:t>Signature : RSA/SHA1, Mon 25 Jun 2012 04:07:34 AM BDT, Key ID 0946fca2c105b9de</a:t>
            </a:r>
          </a:p>
          <a:p>
            <a:pPr marL="914400" indent="0">
              <a:lnSpc>
                <a:spcPct val="220000"/>
              </a:lnSpc>
              <a:buNone/>
            </a:pPr>
            <a:r>
              <a:rPr lang="en-US" sz="1600" b="1" dirty="0" smtClean="0">
                <a:latin typeface="Times New Roman" pitchFamily="18" charset="0"/>
                <a:cs typeface="Times New Roman" pitchFamily="18" charset="0"/>
              </a:rPr>
              <a:t>Packager : </a:t>
            </a:r>
            <a:r>
              <a:rPr lang="en-US" sz="1600" b="1" dirty="0" err="1" smtClean="0">
                <a:latin typeface="Times New Roman" pitchFamily="18" charset="0"/>
                <a:cs typeface="Times New Roman" pitchFamily="18" charset="0"/>
              </a:rPr>
              <a:t>CentOS</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BuildSystem</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hlinkClick r:id="rId2"/>
              </a:rPr>
              <a:t>http://bugs.centos.org</a:t>
            </a:r>
            <a:endParaRPr lang="en-US" sz="1600" b="1" dirty="0" smtClean="0">
              <a:latin typeface="Times New Roman" pitchFamily="18" charset="0"/>
              <a:cs typeface="Times New Roman" pitchFamily="18" charset="0"/>
            </a:endParaRPr>
          </a:p>
          <a:p>
            <a:pPr marL="914400" indent="0">
              <a:lnSpc>
                <a:spcPct val="220000"/>
              </a:lnSpc>
              <a:buNone/>
            </a:pPr>
            <a:r>
              <a:rPr lang="en-US" sz="1600" b="1" dirty="0" smtClean="0">
                <a:latin typeface="Times New Roman" pitchFamily="18" charset="0"/>
                <a:cs typeface="Times New Roman" pitchFamily="18" charset="0"/>
              </a:rPr>
              <a:t>URL : http://vsftpd.beasts.org/ </a:t>
            </a:r>
          </a:p>
          <a:p>
            <a:pPr marL="914400" indent="0">
              <a:lnSpc>
                <a:spcPct val="220000"/>
              </a:lnSpc>
              <a:buNone/>
            </a:pPr>
            <a:r>
              <a:rPr lang="en-US" sz="1600" b="1" dirty="0" smtClean="0">
                <a:latin typeface="Times New Roman" pitchFamily="18" charset="0"/>
                <a:cs typeface="Times New Roman" pitchFamily="18" charset="0"/>
              </a:rPr>
              <a:t>Summary : Very Secure Ftp Daemon </a:t>
            </a:r>
          </a:p>
          <a:p>
            <a:pPr marL="914400" indent="0">
              <a:lnSpc>
                <a:spcPct val="220000"/>
              </a:lnSpc>
              <a:buNone/>
            </a:pPr>
            <a:r>
              <a:rPr lang="en-US" sz="1600" b="1" dirty="0" smtClean="0">
                <a:latin typeface="Times New Roman" pitchFamily="18" charset="0"/>
                <a:cs typeface="Times New Roman" pitchFamily="18" charset="0"/>
              </a:rPr>
              <a:t>Description : </a:t>
            </a:r>
            <a:r>
              <a:rPr lang="en-US" sz="1600" b="1" dirty="0" err="1" smtClean="0">
                <a:latin typeface="Times New Roman" pitchFamily="18" charset="0"/>
                <a:cs typeface="Times New Roman" pitchFamily="18" charset="0"/>
              </a:rPr>
              <a:t>vsftpd</a:t>
            </a:r>
            <a:r>
              <a:rPr lang="en-US" sz="1600" b="1" dirty="0" smtClean="0">
                <a:latin typeface="Times New Roman" pitchFamily="18" charset="0"/>
                <a:cs typeface="Times New Roman" pitchFamily="18" charset="0"/>
              </a:rPr>
              <a:t> is a Very Secure FTP daemon. It was written completely from scratch.</a:t>
            </a:r>
          </a:p>
          <a:p>
            <a:endParaRPr lang="en-US" sz="1600" dirty="0"/>
          </a:p>
        </p:txBody>
      </p:sp>
    </p:spTree>
    <p:extLst>
      <p:ext uri="{BB962C8B-B14F-4D97-AF65-F5344CB8AC3E}">
        <p14:creationId xmlns:p14="http://schemas.microsoft.com/office/powerpoint/2010/main" val="3768706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1143000"/>
          </a:xfrm>
        </p:spPr>
        <p:txBody>
          <a:bodyPr>
            <a:normAutofit/>
          </a:bodyPr>
          <a:lstStyle/>
          <a:p>
            <a:r>
              <a:rPr lang="en-US" sz="2400" dirty="0" smtClean="0">
                <a:latin typeface="Times New Roman" pitchFamily="18" charset="0"/>
                <a:cs typeface="Times New Roman" pitchFamily="18" charset="0"/>
              </a:rPr>
              <a:t>14. Get the Information of RPM Package Before Installing</a:t>
            </a:r>
            <a:endParaRPr lang="en-US" sz="3200" dirty="0"/>
          </a:p>
        </p:txBody>
      </p:sp>
      <p:sp>
        <p:nvSpPr>
          <p:cNvPr id="3" name="Content Placeholder 2"/>
          <p:cNvSpPr>
            <a:spLocks noGrp="1"/>
          </p:cNvSpPr>
          <p:nvPr>
            <p:ph idx="1"/>
          </p:nvPr>
        </p:nvSpPr>
        <p:spPr>
          <a:xfrm>
            <a:off x="381000" y="990600"/>
            <a:ext cx="8229600" cy="4678363"/>
          </a:xfrm>
        </p:spPr>
        <p:txBody>
          <a:bodyPr>
            <a:noAutofit/>
          </a:bodyPr>
          <a:lstStyle/>
          <a:p>
            <a:pPr fontAlgn="base">
              <a:lnSpc>
                <a:spcPct val="200000"/>
              </a:lnSpc>
            </a:pPr>
            <a:r>
              <a:rPr lang="en-US" sz="1600" dirty="0" smtClean="0">
                <a:latin typeface="Times New Roman" pitchFamily="18" charset="0"/>
                <a:cs typeface="Times New Roman" pitchFamily="18" charset="0"/>
              </a:rPr>
              <a:t>You </a:t>
            </a:r>
            <a:r>
              <a:rPr lang="en-US" sz="1600" dirty="0">
                <a:latin typeface="Times New Roman" pitchFamily="18" charset="0"/>
                <a:cs typeface="Times New Roman" pitchFamily="18" charset="0"/>
              </a:rPr>
              <a:t>have download a package from the internet and want to know the information of a package before installing</a:t>
            </a:r>
            <a:r>
              <a:rPr lang="en-US" sz="1600" dirty="0" smtClean="0">
                <a:latin typeface="Times New Roman" pitchFamily="18" charset="0"/>
                <a:cs typeface="Times New Roman" pitchFamily="18" charset="0"/>
              </a:rPr>
              <a:t>.</a:t>
            </a:r>
          </a:p>
          <a:p>
            <a:pPr fontAlgn="base">
              <a:lnSpc>
                <a:spcPct val="200000"/>
              </a:lnSpc>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For example, the following option -</a:t>
            </a:r>
            <a:r>
              <a:rPr lang="en-US" sz="1600" dirty="0" err="1">
                <a:latin typeface="Times New Roman" pitchFamily="18" charset="0"/>
                <a:cs typeface="Times New Roman" pitchFamily="18" charset="0"/>
              </a:rPr>
              <a:t>qip</a:t>
            </a:r>
            <a:r>
              <a:rPr lang="en-US" sz="1600" dirty="0">
                <a:latin typeface="Times New Roman" pitchFamily="18" charset="0"/>
                <a:cs typeface="Times New Roman" pitchFamily="18" charset="0"/>
              </a:rPr>
              <a:t> (query info package) will print the information of a </a:t>
            </a:r>
            <a:r>
              <a:rPr lang="en-US" sz="1600" dirty="0" smtClean="0">
                <a:latin typeface="Times New Roman" pitchFamily="18" charset="0"/>
                <a:cs typeface="Times New Roman" pitchFamily="18" charset="0"/>
              </a:rPr>
              <a:t>package </a:t>
            </a:r>
            <a:r>
              <a:rPr lang="en-US" sz="1600" u="sng" dirty="0" err="1" smtClean="0">
                <a:latin typeface="Times New Roman" pitchFamily="18" charset="0"/>
                <a:cs typeface="Times New Roman" pitchFamily="18" charset="0"/>
              </a:rPr>
              <a:t>sqlbuddy</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914400" indent="0">
              <a:lnSpc>
                <a:spcPct val="200000"/>
              </a:lnSpc>
              <a:buNone/>
            </a:pP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rpm -</a:t>
            </a:r>
            <a:r>
              <a:rPr lang="en-US" sz="1600" b="1" dirty="0" err="1" smtClean="0">
                <a:latin typeface="Times New Roman" pitchFamily="18" charset="0"/>
                <a:cs typeface="Times New Roman" pitchFamily="18" charset="0"/>
              </a:rPr>
              <a:t>qip</a:t>
            </a:r>
            <a:r>
              <a:rPr lang="en-US" sz="1600" b="1" dirty="0" smtClean="0">
                <a:latin typeface="Times New Roman" pitchFamily="18" charset="0"/>
                <a:cs typeface="Times New Roman" pitchFamily="18" charset="0"/>
              </a:rPr>
              <a:t> sqlbuddy-1.3.3-1.noarch.rpm</a:t>
            </a:r>
          </a:p>
          <a:p>
            <a:pPr marL="914400" indent="0">
              <a:lnSpc>
                <a:spcPct val="200000"/>
              </a:lnSpc>
              <a:buNone/>
            </a:pPr>
            <a:r>
              <a:rPr lang="en-US" sz="1600" b="1" dirty="0" smtClean="0">
                <a:latin typeface="Times New Roman" pitchFamily="18" charset="0"/>
                <a:cs typeface="Times New Roman" pitchFamily="18" charset="0"/>
              </a:rPr>
              <a:t> Name : </a:t>
            </a:r>
            <a:r>
              <a:rPr lang="en-US" sz="1600" b="1" dirty="0" err="1" smtClean="0">
                <a:latin typeface="Times New Roman" pitchFamily="18" charset="0"/>
                <a:cs typeface="Times New Roman" pitchFamily="18" charset="0"/>
              </a:rPr>
              <a:t>sqlbuddy</a:t>
            </a:r>
            <a:r>
              <a:rPr lang="en-US" sz="1600" b="1" dirty="0" smtClean="0">
                <a:latin typeface="Times New Roman" pitchFamily="18" charset="0"/>
                <a:cs typeface="Times New Roman" pitchFamily="18" charset="0"/>
              </a:rPr>
              <a:t>		 Relocations: (not </a:t>
            </a:r>
            <a:r>
              <a:rPr lang="en-US" sz="1600" b="1" dirty="0" err="1" smtClean="0">
                <a:latin typeface="Times New Roman" pitchFamily="18" charset="0"/>
                <a:cs typeface="Times New Roman" pitchFamily="18" charset="0"/>
              </a:rPr>
              <a:t>relocatable</a:t>
            </a:r>
            <a:r>
              <a:rPr lang="en-US" sz="1600" b="1" dirty="0" smtClean="0">
                <a:latin typeface="Times New Roman" pitchFamily="18" charset="0"/>
                <a:cs typeface="Times New Roman" pitchFamily="18" charset="0"/>
              </a:rPr>
              <a:t>)</a:t>
            </a:r>
          </a:p>
          <a:p>
            <a:pPr marL="914400" indent="0">
              <a:lnSpc>
                <a:spcPct val="200000"/>
              </a:lnSpc>
              <a:buNone/>
            </a:pPr>
            <a:r>
              <a:rPr lang="en-US" sz="1600" b="1" dirty="0" smtClean="0">
                <a:latin typeface="Times New Roman" pitchFamily="18" charset="0"/>
                <a:cs typeface="Times New Roman" pitchFamily="18" charset="0"/>
              </a:rPr>
              <a:t> Version : 1.3.3 		Vendor: (none)</a:t>
            </a:r>
          </a:p>
          <a:p>
            <a:pPr marL="914400" indent="0">
              <a:lnSpc>
                <a:spcPct val="200000"/>
              </a:lnSpc>
              <a:buNone/>
            </a:pPr>
            <a:r>
              <a:rPr lang="en-US" sz="1600" b="1" dirty="0" smtClean="0">
                <a:latin typeface="Times New Roman" pitchFamily="18" charset="0"/>
                <a:cs typeface="Times New Roman" pitchFamily="18" charset="0"/>
              </a:rPr>
              <a:t> Release : 1	 	Build Date: Wed 02 Nov 2011 11:01:21 PM BDT</a:t>
            </a:r>
          </a:p>
          <a:p>
            <a:pPr marL="914400" indent="0">
              <a:lnSpc>
                <a:spcPct val="200000"/>
              </a:lnSpc>
              <a:buNone/>
            </a:pPr>
            <a:r>
              <a:rPr lang="en-US" sz="1600" b="1" dirty="0" smtClean="0">
                <a:latin typeface="Times New Roman" pitchFamily="18" charset="0"/>
                <a:cs typeface="Times New Roman" pitchFamily="18" charset="0"/>
              </a:rPr>
              <a:t> Install Date: (not installed)	Build Host: </a:t>
            </a:r>
            <a:r>
              <a:rPr lang="en-US" sz="1600" b="1" dirty="0" err="1" smtClean="0">
                <a:latin typeface="Times New Roman" pitchFamily="18" charset="0"/>
                <a:cs typeface="Times New Roman" pitchFamily="18" charset="0"/>
              </a:rPr>
              <a:t>rpm.bar.baz</a:t>
            </a:r>
            <a:endParaRPr lang="en-US" sz="1600" b="1" dirty="0" smtClean="0">
              <a:latin typeface="Times New Roman" pitchFamily="18" charset="0"/>
              <a:cs typeface="Times New Roman" pitchFamily="18" charset="0"/>
            </a:endParaRPr>
          </a:p>
          <a:p>
            <a:pPr marL="914400" indent="0">
              <a:lnSpc>
                <a:spcPct val="200000"/>
              </a:lnSpc>
              <a:buNone/>
            </a:pPr>
            <a:r>
              <a:rPr lang="en-US" sz="1600" b="1" dirty="0" smtClean="0">
                <a:latin typeface="Times New Roman" pitchFamily="18" charset="0"/>
                <a:cs typeface="Times New Roman" pitchFamily="18" charset="0"/>
              </a:rPr>
              <a:t> </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3560987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3733800"/>
          </a:xfrm>
        </p:spPr>
        <p:txBody>
          <a:bodyPr>
            <a:normAutofit fontScale="62500" lnSpcReduction="20000"/>
          </a:bodyPr>
          <a:lstStyle/>
          <a:p>
            <a:pPr marL="914400" indent="0">
              <a:lnSpc>
                <a:spcPct val="200000"/>
              </a:lnSpc>
              <a:buNone/>
            </a:pPr>
            <a:r>
              <a:rPr lang="en-US" sz="2600" b="1" dirty="0" smtClean="0">
                <a:latin typeface="Times New Roman" pitchFamily="18" charset="0"/>
                <a:cs typeface="Times New Roman" pitchFamily="18" charset="0"/>
              </a:rPr>
              <a:t>Group : Applications/Internet 		Source RPM: sqlbuddy-1.3.3-1.src.rpm</a:t>
            </a:r>
          </a:p>
          <a:p>
            <a:pPr marL="914400" indent="0">
              <a:lnSpc>
                <a:spcPct val="200000"/>
              </a:lnSpc>
              <a:buNone/>
            </a:pPr>
            <a:r>
              <a:rPr lang="en-US" sz="2600" b="1" dirty="0" smtClean="0">
                <a:latin typeface="Times New Roman" pitchFamily="18" charset="0"/>
                <a:cs typeface="Times New Roman" pitchFamily="18" charset="0"/>
              </a:rPr>
              <a:t> Size : 1155804			 License: MIT Signature : (none)</a:t>
            </a:r>
          </a:p>
          <a:p>
            <a:pPr marL="914400" indent="0">
              <a:lnSpc>
                <a:spcPct val="200000"/>
              </a:lnSpc>
              <a:buNone/>
            </a:pPr>
            <a:r>
              <a:rPr lang="en-US" sz="2600" b="1" dirty="0" smtClean="0">
                <a:latin typeface="Times New Roman" pitchFamily="18" charset="0"/>
                <a:cs typeface="Times New Roman" pitchFamily="18" charset="0"/>
              </a:rPr>
              <a:t> Packager : Erik M Jacobs </a:t>
            </a:r>
          </a:p>
          <a:p>
            <a:pPr marL="914400" indent="0">
              <a:lnSpc>
                <a:spcPct val="200000"/>
              </a:lnSpc>
              <a:buNone/>
            </a:pPr>
            <a:r>
              <a:rPr lang="en-US" sz="2600" b="1" dirty="0" smtClean="0">
                <a:latin typeface="Times New Roman" pitchFamily="18" charset="0"/>
                <a:cs typeface="Times New Roman" pitchFamily="18" charset="0"/>
              </a:rPr>
              <a:t>URL : </a:t>
            </a:r>
            <a:r>
              <a:rPr lang="en-US" sz="2600" b="1" dirty="0" smtClean="0">
                <a:latin typeface="Times New Roman" pitchFamily="18" charset="0"/>
                <a:cs typeface="Times New Roman" pitchFamily="18" charset="0"/>
                <a:hlinkClick r:id="rId2"/>
              </a:rPr>
              <a:t>http://www.sqlbuddy.com/</a:t>
            </a:r>
            <a:endParaRPr lang="en-US" sz="2600" b="1" dirty="0" smtClean="0">
              <a:latin typeface="Times New Roman" pitchFamily="18" charset="0"/>
              <a:cs typeface="Times New Roman" pitchFamily="18" charset="0"/>
            </a:endParaRPr>
          </a:p>
          <a:p>
            <a:pPr marL="914400" indent="0">
              <a:lnSpc>
                <a:spcPct val="200000"/>
              </a:lnSpc>
              <a:buNone/>
            </a:pPr>
            <a:r>
              <a:rPr lang="en-US" sz="2600" b="1" dirty="0" smtClean="0">
                <a:latin typeface="Times New Roman" pitchFamily="18" charset="0"/>
                <a:cs typeface="Times New Roman" pitchFamily="18" charset="0"/>
              </a:rPr>
              <a:t> Summary : SQL Buddy â Web based MySQL administration</a:t>
            </a:r>
          </a:p>
          <a:p>
            <a:pPr marL="914400" indent="0">
              <a:lnSpc>
                <a:spcPct val="200000"/>
              </a:lnSpc>
              <a:buNone/>
            </a:pPr>
            <a:r>
              <a:rPr lang="en-US" sz="2600" b="1" dirty="0" smtClean="0">
                <a:latin typeface="Times New Roman" pitchFamily="18" charset="0"/>
                <a:cs typeface="Times New Roman" pitchFamily="18" charset="0"/>
              </a:rPr>
              <a:t> Description : </a:t>
            </a:r>
            <a:r>
              <a:rPr lang="en-US" sz="2600" b="1" dirty="0" err="1" smtClean="0">
                <a:latin typeface="Times New Roman" pitchFamily="18" charset="0"/>
                <a:cs typeface="Times New Roman" pitchFamily="18" charset="0"/>
              </a:rPr>
              <a:t>SQLBuddy</a:t>
            </a:r>
            <a:r>
              <a:rPr lang="en-US" sz="2600" b="1" dirty="0" smtClean="0">
                <a:latin typeface="Times New Roman" pitchFamily="18" charset="0"/>
                <a:cs typeface="Times New Roman" pitchFamily="18" charset="0"/>
              </a:rPr>
              <a:t> is a PHP script that allows for web-based MySQL administration.</a:t>
            </a:r>
          </a:p>
          <a:p>
            <a:endParaRPr lang="en-US" dirty="0"/>
          </a:p>
        </p:txBody>
      </p:sp>
    </p:spTree>
    <p:extLst>
      <p:ext uri="{BB962C8B-B14F-4D97-AF65-F5344CB8AC3E}">
        <p14:creationId xmlns:p14="http://schemas.microsoft.com/office/powerpoint/2010/main" val="24933648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400" dirty="0" smtClean="0">
                <a:latin typeface="Times New Roman" pitchFamily="18" charset="0"/>
                <a:cs typeface="Times New Roman" pitchFamily="18" charset="0"/>
              </a:rPr>
              <a:t>15. How to Query documentation of Installed RPM Package</a:t>
            </a:r>
            <a:endParaRPr lang="en-US" sz="3200" dirty="0"/>
          </a:p>
        </p:txBody>
      </p:sp>
      <p:sp>
        <p:nvSpPr>
          <p:cNvPr id="3" name="Content Placeholder 2"/>
          <p:cNvSpPr>
            <a:spLocks noGrp="1"/>
          </p:cNvSpPr>
          <p:nvPr>
            <p:ph idx="1"/>
          </p:nvPr>
        </p:nvSpPr>
        <p:spPr>
          <a:xfrm>
            <a:off x="457200" y="1295400"/>
            <a:ext cx="8229600" cy="4525963"/>
          </a:xfrm>
        </p:spPr>
        <p:txBody>
          <a:bodyPr>
            <a:noAutofit/>
          </a:bodyPr>
          <a:lstStyle/>
          <a:p>
            <a:pPr algn="just" fontAlgn="base">
              <a:lnSpc>
                <a:spcPct val="200000"/>
              </a:lnSpc>
            </a:pPr>
            <a:r>
              <a:rPr lang="en-US" sz="1400" dirty="0" smtClean="0">
                <a:latin typeface="Times New Roman" pitchFamily="18" charset="0"/>
                <a:cs typeface="Times New Roman" pitchFamily="18" charset="0"/>
              </a:rPr>
              <a:t>To </a:t>
            </a:r>
            <a:r>
              <a:rPr lang="en-US" sz="1400" dirty="0">
                <a:latin typeface="Times New Roman" pitchFamily="18" charset="0"/>
                <a:cs typeface="Times New Roman" pitchFamily="18" charset="0"/>
              </a:rPr>
              <a:t>get the list of available documentation of an installed package, use the following command with option -</a:t>
            </a:r>
            <a:r>
              <a:rPr lang="en-US" sz="1400" dirty="0" err="1" smtClean="0">
                <a:latin typeface="Times New Roman" pitchFamily="18" charset="0"/>
                <a:cs typeface="Times New Roman" pitchFamily="18" charset="0"/>
              </a:rPr>
              <a:t>qdf</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query document file) will display the manual pages related to </a:t>
            </a:r>
            <a:r>
              <a:rPr lang="en-US" sz="1400" u="sng" dirty="0" err="1" smtClean="0">
                <a:latin typeface="Times New Roman" pitchFamily="18" charset="0"/>
                <a:cs typeface="Times New Roman" pitchFamily="18" charset="0"/>
              </a:rPr>
              <a:t>vmstat</a:t>
            </a:r>
            <a:r>
              <a:rPr lang="en-US" sz="1400" dirty="0">
                <a:latin typeface="Times New Roman" pitchFamily="18" charset="0"/>
                <a:cs typeface="Times New Roman" pitchFamily="18" charset="0"/>
              </a:rPr>
              <a:t> package.</a:t>
            </a:r>
          </a:p>
          <a:p>
            <a:pPr marL="914400" indent="0" algn="just">
              <a:lnSpc>
                <a:spcPct val="200000"/>
              </a:lnSpc>
              <a:buNone/>
            </a:pPr>
            <a:r>
              <a:rPr lang="en-US" sz="1400" b="1" dirty="0" smtClean="0">
                <a:latin typeface="Times New Roman" pitchFamily="18" charset="0"/>
                <a:cs typeface="Times New Roman" pitchFamily="18" charset="0"/>
              </a:rPr>
              <a:t>[</a:t>
            </a:r>
            <a:r>
              <a:rPr lang="en-US" sz="1400" b="1" dirty="0" err="1" smtClean="0">
                <a:latin typeface="Times New Roman" pitchFamily="18" charset="0"/>
                <a:cs typeface="Times New Roman" pitchFamily="18" charset="0"/>
              </a:rPr>
              <a:t>root@karthik</a:t>
            </a:r>
            <a:r>
              <a:rPr lang="en-US" sz="1400" b="1"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rpm -</a:t>
            </a:r>
            <a:r>
              <a:rPr lang="en-US" sz="1800" b="1" dirty="0" err="1" smtClean="0">
                <a:latin typeface="Times New Roman" pitchFamily="18" charset="0"/>
                <a:cs typeface="Times New Roman" pitchFamily="18" charset="0"/>
              </a:rPr>
              <a:t>qdf</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usr</a:t>
            </a:r>
            <a:r>
              <a:rPr lang="en-US" sz="1800" b="1" dirty="0" smtClean="0">
                <a:latin typeface="Times New Roman" pitchFamily="18" charset="0"/>
                <a:cs typeface="Times New Roman" pitchFamily="18" charset="0"/>
              </a:rPr>
              <a:t>/bin/</a:t>
            </a:r>
            <a:r>
              <a:rPr lang="en-US" sz="1800" b="1" dirty="0" err="1" smtClean="0">
                <a:latin typeface="Times New Roman" pitchFamily="18" charset="0"/>
                <a:cs typeface="Times New Roman" pitchFamily="18" charset="0"/>
              </a:rPr>
              <a:t>vmstat</a:t>
            </a:r>
            <a:endParaRPr lang="en-US" sz="1400" b="1" dirty="0" smtClean="0">
              <a:latin typeface="Times New Roman" pitchFamily="18" charset="0"/>
              <a:cs typeface="Times New Roman" pitchFamily="18" charset="0"/>
            </a:endParaRPr>
          </a:p>
          <a:p>
            <a:pPr marL="914400" indent="0" algn="just">
              <a:lnSpc>
                <a:spcPct val="200000"/>
              </a:lnSpc>
              <a:buNone/>
            </a:pP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usr</a:t>
            </a:r>
            <a:r>
              <a:rPr lang="en-US" sz="1400" b="1" dirty="0" smtClean="0">
                <a:latin typeface="Times New Roman" pitchFamily="18" charset="0"/>
                <a:cs typeface="Times New Roman" pitchFamily="18" charset="0"/>
              </a:rPr>
              <a:t>/share/doc/procps-3.2.8/BUGS</a:t>
            </a:r>
          </a:p>
          <a:p>
            <a:pPr marL="914400" indent="0" algn="just">
              <a:lnSpc>
                <a:spcPct val="200000"/>
              </a:lnSpc>
              <a:buNone/>
            </a:pP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usr</a:t>
            </a:r>
            <a:r>
              <a:rPr lang="en-US" sz="1400" b="1" dirty="0" smtClean="0">
                <a:latin typeface="Times New Roman" pitchFamily="18" charset="0"/>
                <a:cs typeface="Times New Roman" pitchFamily="18" charset="0"/>
              </a:rPr>
              <a:t>/share/doc/procps-3.2.8/COPYING</a:t>
            </a:r>
          </a:p>
          <a:p>
            <a:pPr marL="914400" indent="0" algn="just">
              <a:lnSpc>
                <a:spcPct val="200000"/>
              </a:lnSpc>
              <a:buNone/>
            </a:pP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usr</a:t>
            </a:r>
            <a:r>
              <a:rPr lang="en-US" sz="1400" b="1" dirty="0" smtClean="0">
                <a:latin typeface="Times New Roman" pitchFamily="18" charset="0"/>
                <a:cs typeface="Times New Roman" pitchFamily="18" charset="0"/>
              </a:rPr>
              <a:t>/share/doc/procps-3.2.8/COPYING.LIB</a:t>
            </a:r>
          </a:p>
          <a:p>
            <a:pPr marL="914400" indent="0" algn="just">
              <a:lnSpc>
                <a:spcPct val="200000"/>
              </a:lnSpc>
              <a:buNone/>
            </a:pP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usr</a:t>
            </a:r>
            <a:r>
              <a:rPr lang="en-US" sz="1400" b="1" dirty="0" smtClean="0">
                <a:latin typeface="Times New Roman" pitchFamily="18" charset="0"/>
                <a:cs typeface="Times New Roman" pitchFamily="18" charset="0"/>
              </a:rPr>
              <a:t>/share/doc/procps-3.2.8/FAQ</a:t>
            </a:r>
          </a:p>
          <a:p>
            <a:pPr marL="914400" indent="0" algn="just">
              <a:lnSpc>
                <a:spcPct val="200000"/>
              </a:lnSpc>
              <a:buNone/>
            </a:pP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usr</a:t>
            </a:r>
            <a:r>
              <a:rPr lang="en-US" sz="1400" b="1" dirty="0" smtClean="0">
                <a:latin typeface="Times New Roman" pitchFamily="18" charset="0"/>
                <a:cs typeface="Times New Roman" pitchFamily="18" charset="0"/>
              </a:rPr>
              <a:t>/share/doc/procps-3.2.8/NEWS</a:t>
            </a:r>
          </a:p>
        </p:txBody>
      </p:sp>
    </p:spTree>
    <p:extLst>
      <p:ext uri="{BB962C8B-B14F-4D97-AF65-F5344CB8AC3E}">
        <p14:creationId xmlns:p14="http://schemas.microsoft.com/office/powerpoint/2010/main" val="39995974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Autofit/>
          </a:bodyPr>
          <a:lstStyle/>
          <a:p>
            <a:pPr>
              <a:lnSpc>
                <a:spcPct val="200000"/>
              </a:lnSpc>
            </a:pPr>
            <a:r>
              <a:rPr lang="en-US" sz="2400" dirty="0" smtClean="0">
                <a:latin typeface="Times New Roman" pitchFamily="18" charset="0"/>
                <a:cs typeface="Times New Roman" pitchFamily="18" charset="0"/>
              </a:rPr>
              <a:t>16. How to Verify a RPM Package</a:t>
            </a:r>
            <a:endParaRPr lang="en-US" sz="3200" dirty="0"/>
          </a:p>
        </p:txBody>
      </p:sp>
      <p:sp>
        <p:nvSpPr>
          <p:cNvPr id="3" name="Content Placeholder 2"/>
          <p:cNvSpPr>
            <a:spLocks noGrp="1"/>
          </p:cNvSpPr>
          <p:nvPr>
            <p:ph idx="1"/>
          </p:nvPr>
        </p:nvSpPr>
        <p:spPr>
          <a:xfrm>
            <a:off x="457200" y="838200"/>
            <a:ext cx="8229600" cy="4525963"/>
          </a:xfrm>
        </p:spPr>
        <p:txBody>
          <a:bodyPr>
            <a:normAutofit/>
          </a:bodyPr>
          <a:lstStyle/>
          <a:p>
            <a:pPr algn="just" fontAlgn="base">
              <a:lnSpc>
                <a:spcPct val="200000"/>
              </a:lnSpc>
            </a:pPr>
            <a:r>
              <a:rPr lang="en-US" sz="1600" dirty="0" smtClean="0">
                <a:latin typeface="Times New Roman" pitchFamily="18" charset="0"/>
                <a:cs typeface="Times New Roman" pitchFamily="18" charset="0"/>
              </a:rPr>
              <a:t>Verifying </a:t>
            </a:r>
            <a:r>
              <a:rPr lang="en-US" sz="1600" dirty="0">
                <a:latin typeface="Times New Roman" pitchFamily="18" charset="0"/>
                <a:cs typeface="Times New Roman" pitchFamily="18" charset="0"/>
              </a:rPr>
              <a:t>a package compares information of installed files of the package against the rpm database</a:t>
            </a:r>
            <a:r>
              <a:rPr lang="en-US" sz="1600" dirty="0" smtClean="0">
                <a:latin typeface="Times New Roman" pitchFamily="18" charset="0"/>
                <a:cs typeface="Times New Roman" pitchFamily="18" charset="0"/>
              </a:rPr>
              <a:t>.</a:t>
            </a:r>
          </a:p>
          <a:p>
            <a:pPr algn="just" fontAlgn="base">
              <a:lnSpc>
                <a:spcPct val="200000"/>
              </a:lnSpc>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The -</a:t>
            </a:r>
            <a:r>
              <a:rPr lang="en-US" sz="1600" dirty="0" err="1">
                <a:latin typeface="Times New Roman" pitchFamily="18" charset="0"/>
                <a:cs typeface="Times New Roman" pitchFamily="18" charset="0"/>
              </a:rPr>
              <a:t>Vp</a:t>
            </a:r>
            <a:r>
              <a:rPr lang="en-US" sz="1600" dirty="0">
                <a:latin typeface="Times New Roman" pitchFamily="18" charset="0"/>
                <a:cs typeface="Times New Roman" pitchFamily="18" charset="0"/>
              </a:rPr>
              <a:t>(verify package) is used to verify a package.</a:t>
            </a:r>
          </a:p>
          <a:p>
            <a:pPr marL="914400" indent="0" algn="just">
              <a:lnSpc>
                <a:spcPct val="200000"/>
              </a:lnSpc>
              <a:buNone/>
            </a:pP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downloads]# rpm -</a:t>
            </a:r>
            <a:r>
              <a:rPr lang="en-US" sz="1600" b="1" dirty="0" err="1" smtClean="0">
                <a:latin typeface="Times New Roman" pitchFamily="18" charset="0"/>
                <a:cs typeface="Times New Roman" pitchFamily="18" charset="0"/>
              </a:rPr>
              <a:t>Vp</a:t>
            </a:r>
            <a:r>
              <a:rPr lang="en-US" sz="1600" b="1" dirty="0" smtClean="0">
                <a:latin typeface="Times New Roman" pitchFamily="18" charset="0"/>
                <a:cs typeface="Times New Roman" pitchFamily="18" charset="0"/>
              </a:rPr>
              <a:t> sqlbuddy-1.3.3-1.noarch.rpm </a:t>
            </a:r>
          </a:p>
          <a:p>
            <a:pPr marL="914400" indent="0" algn="just">
              <a:lnSpc>
                <a:spcPct val="200000"/>
              </a:lnSpc>
              <a:buNone/>
            </a:pPr>
            <a:r>
              <a:rPr lang="en-US" sz="1600" b="1" dirty="0" smtClean="0">
                <a:latin typeface="Times New Roman" pitchFamily="18" charset="0"/>
                <a:cs typeface="Times New Roman" pitchFamily="18" charset="0"/>
              </a:rPr>
              <a:t>S.5....T. c /</a:t>
            </a:r>
            <a:r>
              <a:rPr lang="en-US" sz="1600" b="1" dirty="0" err="1" smtClean="0">
                <a:latin typeface="Times New Roman" pitchFamily="18" charset="0"/>
                <a:cs typeface="Times New Roman" pitchFamily="18" charset="0"/>
              </a:rPr>
              <a:t>etc</a:t>
            </a: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httpd</a:t>
            </a: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conf.d</a:t>
            </a: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sqlbuddy.conf</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4216222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17. How to Verify all RPM Packages</a:t>
            </a:r>
            <a:endParaRPr lang="en-US" dirty="0"/>
          </a:p>
        </p:txBody>
      </p:sp>
      <p:sp>
        <p:nvSpPr>
          <p:cNvPr id="3" name="Content Placeholder 2"/>
          <p:cNvSpPr>
            <a:spLocks noGrp="1"/>
          </p:cNvSpPr>
          <p:nvPr>
            <p:ph idx="1"/>
          </p:nvPr>
        </p:nvSpPr>
        <p:spPr/>
        <p:txBody>
          <a:bodyPr>
            <a:normAutofit/>
          </a:bodyPr>
          <a:lstStyle/>
          <a:p>
            <a:pPr algn="just" fontAlgn="base">
              <a:lnSpc>
                <a:spcPct val="200000"/>
              </a:lnSpc>
            </a:pPr>
            <a:r>
              <a:rPr lang="en-US" sz="1600" dirty="0" smtClean="0">
                <a:latin typeface="Times New Roman" pitchFamily="18" charset="0"/>
                <a:cs typeface="Times New Roman" pitchFamily="18" charset="0"/>
              </a:rPr>
              <a:t>Type </a:t>
            </a:r>
            <a:r>
              <a:rPr lang="en-US" sz="1600" dirty="0">
                <a:latin typeface="Times New Roman" pitchFamily="18" charset="0"/>
                <a:cs typeface="Times New Roman" pitchFamily="18" charset="0"/>
              </a:rPr>
              <a:t>the following command to verify all the installed rpm packages.</a:t>
            </a:r>
          </a:p>
          <a:p>
            <a:pPr marL="914400" indent="0" algn="just">
              <a:lnSpc>
                <a:spcPct val="200000"/>
              </a:lnSpc>
              <a:buNone/>
            </a:pP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rpm -</a:t>
            </a:r>
            <a:r>
              <a:rPr lang="en-US" sz="1600" b="1" dirty="0" err="1" smtClean="0">
                <a:latin typeface="Times New Roman" pitchFamily="18" charset="0"/>
                <a:cs typeface="Times New Roman" pitchFamily="18" charset="0"/>
              </a:rPr>
              <a:t>Va</a:t>
            </a:r>
            <a:r>
              <a:rPr lang="en-US" sz="1600" b="1" dirty="0" smtClean="0">
                <a:latin typeface="Times New Roman" pitchFamily="18" charset="0"/>
                <a:cs typeface="Times New Roman" pitchFamily="18" charset="0"/>
              </a:rPr>
              <a:t> </a:t>
            </a:r>
          </a:p>
          <a:p>
            <a:pPr marL="914400" indent="0" algn="just">
              <a:lnSpc>
                <a:spcPct val="200000"/>
              </a:lnSpc>
              <a:buNone/>
            </a:pPr>
            <a:r>
              <a:rPr lang="en-US" sz="1600" b="1" dirty="0" smtClean="0">
                <a:latin typeface="Times New Roman" pitchFamily="18" charset="0"/>
                <a:cs typeface="Times New Roman" pitchFamily="18" charset="0"/>
              </a:rPr>
              <a:t>S.5....T. c /</a:t>
            </a:r>
            <a:r>
              <a:rPr lang="en-US" sz="1600" b="1" dirty="0" err="1" smtClean="0">
                <a:latin typeface="Times New Roman" pitchFamily="18" charset="0"/>
                <a:cs typeface="Times New Roman" pitchFamily="18" charset="0"/>
              </a:rPr>
              <a:t>etc</a:t>
            </a: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rc.d</a:t>
            </a: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rc.local</a:t>
            </a:r>
            <a:endParaRPr lang="en-US" sz="1600" b="1" dirty="0" smtClean="0">
              <a:latin typeface="Times New Roman" pitchFamily="18" charset="0"/>
              <a:cs typeface="Times New Roman" pitchFamily="18" charset="0"/>
            </a:endParaRPr>
          </a:p>
          <a:p>
            <a:pPr marL="914400" indent="0" algn="just">
              <a:lnSpc>
                <a:spcPct val="200000"/>
              </a:lnSpc>
              <a:buNone/>
            </a:pPr>
            <a:r>
              <a:rPr lang="en-US" sz="1600" b="1" dirty="0" smtClean="0">
                <a:latin typeface="Times New Roman" pitchFamily="18" charset="0"/>
                <a:cs typeface="Times New Roman" pitchFamily="18" charset="0"/>
              </a:rPr>
              <a:t> .......T. c /</a:t>
            </a:r>
            <a:r>
              <a:rPr lang="en-US" sz="1600" b="1" dirty="0" err="1" smtClean="0">
                <a:latin typeface="Times New Roman" pitchFamily="18" charset="0"/>
                <a:cs typeface="Times New Roman" pitchFamily="18" charset="0"/>
              </a:rPr>
              <a:t>etc</a:t>
            </a: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dnsmasq.conf</a:t>
            </a:r>
            <a:endParaRPr lang="en-US" sz="1600" b="1" dirty="0" smtClean="0">
              <a:latin typeface="Times New Roman" pitchFamily="18" charset="0"/>
              <a:cs typeface="Times New Roman" pitchFamily="18" charset="0"/>
            </a:endParaRPr>
          </a:p>
          <a:p>
            <a:pPr marL="914400" indent="0" algn="just">
              <a:lnSpc>
                <a:spcPct val="200000"/>
              </a:lnSpc>
              <a:buNone/>
            </a:pPr>
            <a:r>
              <a:rPr lang="en-US" sz="1600" b="1" dirty="0" smtClean="0">
                <a:latin typeface="Times New Roman" pitchFamily="18" charset="0"/>
                <a:cs typeface="Times New Roman" pitchFamily="18" charset="0"/>
              </a:rPr>
              <a:t> .......T. /</a:t>
            </a:r>
            <a:r>
              <a:rPr lang="en-US" sz="1600" b="1" dirty="0" err="1" smtClean="0">
                <a:latin typeface="Times New Roman" pitchFamily="18" charset="0"/>
                <a:cs typeface="Times New Roman" pitchFamily="18" charset="0"/>
              </a:rPr>
              <a:t>etc</a:t>
            </a: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ld.so.conf.d</a:t>
            </a:r>
            <a:r>
              <a:rPr lang="en-US" sz="1600" b="1" dirty="0" smtClean="0">
                <a:latin typeface="Times New Roman" pitchFamily="18" charset="0"/>
                <a:cs typeface="Times New Roman" pitchFamily="18" charset="0"/>
              </a:rPr>
              <a:t>/kernel-2.6.32-279.5.2.el6.i686.conf</a:t>
            </a:r>
          </a:p>
          <a:p>
            <a:pPr marL="914400" indent="0" algn="just">
              <a:lnSpc>
                <a:spcPct val="200000"/>
              </a:lnSpc>
              <a:buNone/>
            </a:pPr>
            <a:r>
              <a:rPr lang="en-US" sz="1600" b="1" dirty="0" smtClean="0">
                <a:latin typeface="Times New Roman" pitchFamily="18" charset="0"/>
                <a:cs typeface="Times New Roman" pitchFamily="18" charset="0"/>
              </a:rPr>
              <a:t> S.5....T. c /</a:t>
            </a:r>
            <a:r>
              <a:rPr lang="en-US" sz="1600" b="1" dirty="0" err="1" smtClean="0">
                <a:latin typeface="Times New Roman" pitchFamily="18" charset="0"/>
                <a:cs typeface="Times New Roman" pitchFamily="18" charset="0"/>
              </a:rPr>
              <a:t>etc</a:t>
            </a: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yum.conf</a:t>
            </a:r>
            <a:endParaRPr lang="en-US" sz="1600" b="1" dirty="0" smtClean="0">
              <a:latin typeface="Times New Roman" pitchFamily="18" charset="0"/>
              <a:cs typeface="Times New Roman" pitchFamily="18" charset="0"/>
            </a:endParaRPr>
          </a:p>
          <a:p>
            <a:pPr marL="914400" indent="0" algn="just">
              <a:lnSpc>
                <a:spcPct val="200000"/>
              </a:lnSpc>
              <a:buNone/>
            </a:pPr>
            <a:r>
              <a:rPr lang="en-US" sz="1600" b="1" dirty="0" smtClean="0">
                <a:latin typeface="Times New Roman" pitchFamily="18" charset="0"/>
                <a:cs typeface="Times New Roman" pitchFamily="18" charset="0"/>
              </a:rPr>
              <a:t> S.5....T. c /</a:t>
            </a:r>
            <a:r>
              <a:rPr lang="en-US" sz="1600" b="1" dirty="0" err="1" smtClean="0">
                <a:latin typeface="Times New Roman" pitchFamily="18" charset="0"/>
                <a:cs typeface="Times New Roman" pitchFamily="18" charset="0"/>
              </a:rPr>
              <a:t>etc</a:t>
            </a: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yum.repos.d</a:t>
            </a: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epel.repo</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4067649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18. How to Import an RPM GPG key</a:t>
            </a:r>
            <a:endParaRPr lang="en-US" sz="3200" dirty="0"/>
          </a:p>
        </p:txBody>
      </p:sp>
      <p:sp>
        <p:nvSpPr>
          <p:cNvPr id="3" name="Content Placeholder 2"/>
          <p:cNvSpPr>
            <a:spLocks noGrp="1"/>
          </p:cNvSpPr>
          <p:nvPr>
            <p:ph idx="1"/>
          </p:nvPr>
        </p:nvSpPr>
        <p:spPr/>
        <p:txBody>
          <a:bodyPr>
            <a:normAutofit/>
          </a:bodyPr>
          <a:lstStyle/>
          <a:p>
            <a:pPr algn="just" fontAlgn="base">
              <a:lnSpc>
                <a:spcPct val="200000"/>
              </a:lnSpc>
            </a:pPr>
            <a:r>
              <a:rPr lang="en-US" sz="1600" dirty="0" smtClean="0">
                <a:latin typeface="Times New Roman" pitchFamily="18" charset="0"/>
                <a:cs typeface="Times New Roman" pitchFamily="18" charset="0"/>
              </a:rPr>
              <a:t>To </a:t>
            </a:r>
            <a:r>
              <a:rPr lang="en-US" sz="1600" dirty="0">
                <a:latin typeface="Times New Roman" pitchFamily="18" charset="0"/>
                <a:cs typeface="Times New Roman" pitchFamily="18" charset="0"/>
              </a:rPr>
              <a:t>verify RHEL/</a:t>
            </a:r>
            <a:r>
              <a:rPr lang="en-US" sz="1600" dirty="0" err="1">
                <a:latin typeface="Times New Roman" pitchFamily="18" charset="0"/>
                <a:cs typeface="Times New Roman" pitchFamily="18" charset="0"/>
              </a:rPr>
              <a:t>CentOS</a:t>
            </a:r>
            <a:r>
              <a:rPr lang="en-US" sz="1600" dirty="0">
                <a:latin typeface="Times New Roman" pitchFamily="18" charset="0"/>
                <a:cs typeface="Times New Roman" pitchFamily="18" charset="0"/>
              </a:rPr>
              <a:t>/Fedora packages, you must import the GPG key</a:t>
            </a:r>
            <a:r>
              <a:rPr lang="en-US" sz="1600" dirty="0" smtClean="0">
                <a:latin typeface="Times New Roman" pitchFamily="18" charset="0"/>
                <a:cs typeface="Times New Roman" pitchFamily="18" charset="0"/>
              </a:rPr>
              <a:t>.</a:t>
            </a:r>
          </a:p>
          <a:p>
            <a:pPr algn="just" fontAlgn="base">
              <a:lnSpc>
                <a:spcPct val="200000"/>
              </a:lnSpc>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To do so, execute the following command</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It will import </a:t>
            </a:r>
            <a:r>
              <a:rPr lang="en-US" sz="1600" dirty="0" err="1">
                <a:latin typeface="Times New Roman" pitchFamily="18" charset="0"/>
                <a:cs typeface="Times New Roman" pitchFamily="18" charset="0"/>
              </a:rPr>
              <a:t>CentOS</a:t>
            </a:r>
            <a:r>
              <a:rPr lang="en-US" sz="1600" dirty="0">
                <a:latin typeface="Times New Roman" pitchFamily="18" charset="0"/>
                <a:cs typeface="Times New Roman" pitchFamily="18" charset="0"/>
              </a:rPr>
              <a:t> 6 GPG key.</a:t>
            </a:r>
          </a:p>
          <a:p>
            <a:pPr marL="914400" indent="0" algn="just">
              <a:lnSpc>
                <a:spcPct val="200000"/>
              </a:lnSpc>
              <a:buNone/>
            </a:pP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rpm --import /</a:t>
            </a:r>
            <a:r>
              <a:rPr lang="en-US" sz="1600" b="1" dirty="0" err="1" smtClean="0">
                <a:latin typeface="Times New Roman" pitchFamily="18" charset="0"/>
                <a:cs typeface="Times New Roman" pitchFamily="18" charset="0"/>
              </a:rPr>
              <a:t>etc</a:t>
            </a: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pki</a:t>
            </a:r>
            <a:r>
              <a:rPr lang="en-US" sz="1600" b="1" dirty="0" smtClean="0">
                <a:latin typeface="Times New Roman" pitchFamily="18" charset="0"/>
                <a:cs typeface="Times New Roman" pitchFamily="18" charset="0"/>
              </a:rPr>
              <a:t>/rpm-</a:t>
            </a:r>
            <a:r>
              <a:rPr lang="en-US" sz="1600" b="1" dirty="0" err="1" smtClean="0">
                <a:latin typeface="Times New Roman" pitchFamily="18" charset="0"/>
                <a:cs typeface="Times New Roman" pitchFamily="18" charset="0"/>
              </a:rPr>
              <a:t>gpg</a:t>
            </a:r>
            <a:r>
              <a:rPr lang="en-US" sz="1600" b="1" dirty="0" smtClean="0">
                <a:latin typeface="Times New Roman" pitchFamily="18" charset="0"/>
                <a:cs typeface="Times New Roman" pitchFamily="18" charset="0"/>
              </a:rPr>
              <a:t>/RPM-GPG-KEY-CentOS-6</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0515718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19. How to List all Imported RPM GPG keys</a:t>
            </a:r>
            <a:endParaRPr lang="en-US" dirty="0"/>
          </a:p>
        </p:txBody>
      </p:sp>
      <p:sp>
        <p:nvSpPr>
          <p:cNvPr id="3" name="Content Placeholder 2"/>
          <p:cNvSpPr>
            <a:spLocks noGrp="1"/>
          </p:cNvSpPr>
          <p:nvPr>
            <p:ph idx="1"/>
          </p:nvPr>
        </p:nvSpPr>
        <p:spPr>
          <a:xfrm>
            <a:off x="457200" y="1600200"/>
            <a:ext cx="8229600" cy="4724400"/>
          </a:xfrm>
        </p:spPr>
        <p:txBody>
          <a:bodyPr>
            <a:normAutofit lnSpcReduction="10000"/>
          </a:bodyPr>
          <a:lstStyle/>
          <a:p>
            <a:pPr algn="just" fontAlgn="base">
              <a:lnSpc>
                <a:spcPct val="200000"/>
              </a:lnSpc>
            </a:pPr>
            <a:r>
              <a:rPr lang="en-US" sz="1600" dirty="0" smtClean="0">
                <a:latin typeface="Times New Roman" pitchFamily="18" charset="0"/>
                <a:cs typeface="Times New Roman" pitchFamily="18" charset="0"/>
              </a:rPr>
              <a:t>To </a:t>
            </a:r>
            <a:r>
              <a:rPr lang="en-US" sz="1600" dirty="0">
                <a:latin typeface="Times New Roman" pitchFamily="18" charset="0"/>
                <a:cs typeface="Times New Roman" pitchFamily="18" charset="0"/>
              </a:rPr>
              <a:t>print all the imported GPG keys in your system, use the following command.</a:t>
            </a:r>
          </a:p>
          <a:p>
            <a:pPr marL="914400" indent="0" algn="just">
              <a:lnSpc>
                <a:spcPct val="200000"/>
              </a:lnSpc>
              <a:buNone/>
            </a:pP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rpm -</a:t>
            </a:r>
            <a:r>
              <a:rPr lang="en-US" sz="1600" b="1" dirty="0" err="1" smtClean="0">
                <a:latin typeface="Times New Roman" pitchFamily="18" charset="0"/>
                <a:cs typeface="Times New Roman" pitchFamily="18" charset="0"/>
              </a:rPr>
              <a:t>qa</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gpg-pubkey</a:t>
            </a:r>
            <a:r>
              <a:rPr lang="en-US" sz="1600" b="1" dirty="0" smtClean="0">
                <a:latin typeface="Times New Roman" pitchFamily="18" charset="0"/>
                <a:cs typeface="Times New Roman" pitchFamily="18" charset="0"/>
              </a:rPr>
              <a:t>*</a:t>
            </a:r>
          </a:p>
          <a:p>
            <a:pPr marL="914400" indent="0" algn="just">
              <a:lnSpc>
                <a:spcPct val="200000"/>
              </a:lnSpc>
              <a:buNone/>
            </a:pPr>
            <a:r>
              <a:rPr lang="en-US" sz="1600" b="1" dirty="0" smtClean="0">
                <a:latin typeface="Times New Roman" pitchFamily="18" charset="0"/>
                <a:cs typeface="Times New Roman" pitchFamily="18" charset="0"/>
              </a:rPr>
              <a:t> gpg-pubkey-0608b895-4bd22942</a:t>
            </a:r>
          </a:p>
          <a:p>
            <a:pPr marL="914400" indent="0" algn="just">
              <a:lnSpc>
                <a:spcPct val="200000"/>
              </a:lnSpc>
              <a:buNone/>
            </a:pPr>
            <a:r>
              <a:rPr lang="en-US" sz="1600" b="1" dirty="0" smtClean="0">
                <a:latin typeface="Times New Roman" pitchFamily="18" charset="0"/>
                <a:cs typeface="Times New Roman" pitchFamily="18" charset="0"/>
              </a:rPr>
              <a:t> gpg-pubkey-7fac5991-4615767f</a:t>
            </a:r>
          </a:p>
          <a:p>
            <a:pPr marL="914400" indent="0" algn="just">
              <a:lnSpc>
                <a:spcPct val="200000"/>
              </a:lnSpc>
              <a:buNone/>
            </a:pPr>
            <a:r>
              <a:rPr lang="en-US" sz="1600" b="1" dirty="0" smtClean="0">
                <a:latin typeface="Times New Roman" pitchFamily="18" charset="0"/>
                <a:cs typeface="Times New Roman" pitchFamily="18" charset="0"/>
              </a:rPr>
              <a:t> gpg-pubkey-0f2672c8-4cd950ee</a:t>
            </a:r>
          </a:p>
          <a:p>
            <a:pPr marL="914400" indent="0" algn="just">
              <a:lnSpc>
                <a:spcPct val="200000"/>
              </a:lnSpc>
              <a:buNone/>
            </a:pPr>
            <a:r>
              <a:rPr lang="en-US" sz="1600" b="1" dirty="0" smtClean="0">
                <a:latin typeface="Times New Roman" pitchFamily="18" charset="0"/>
                <a:cs typeface="Times New Roman" pitchFamily="18" charset="0"/>
              </a:rPr>
              <a:t> gpg-pubkey-c105b9de-4e0fd3a3</a:t>
            </a:r>
          </a:p>
          <a:p>
            <a:pPr marL="914400" indent="0" algn="just">
              <a:lnSpc>
                <a:spcPct val="200000"/>
              </a:lnSpc>
              <a:buNone/>
            </a:pPr>
            <a:r>
              <a:rPr lang="en-US" sz="1600" b="1" dirty="0" smtClean="0">
                <a:latin typeface="Times New Roman" pitchFamily="18" charset="0"/>
                <a:cs typeface="Times New Roman" pitchFamily="18" charset="0"/>
              </a:rPr>
              <a:t> gpg-pubkey-00f97f56-467e318a</a:t>
            </a:r>
          </a:p>
          <a:p>
            <a:pPr marL="914400" indent="0" algn="just">
              <a:lnSpc>
                <a:spcPct val="200000"/>
              </a:lnSpc>
              <a:buNone/>
            </a:pPr>
            <a:r>
              <a:rPr lang="en-US" sz="1600" b="1" dirty="0" smtClean="0">
                <a:latin typeface="Times New Roman" pitchFamily="18" charset="0"/>
                <a:cs typeface="Times New Roman" pitchFamily="18" charset="0"/>
              </a:rPr>
              <a:t> gpg-pubkey-6b8d79e6-3f49313d</a:t>
            </a:r>
          </a:p>
          <a:p>
            <a:pPr marL="914400" indent="0" algn="just">
              <a:lnSpc>
                <a:spcPct val="200000"/>
              </a:lnSpc>
              <a:buNone/>
            </a:pPr>
            <a:r>
              <a:rPr lang="en-US" sz="1600" b="1" dirty="0" smtClean="0">
                <a:latin typeface="Times New Roman" pitchFamily="18" charset="0"/>
                <a:cs typeface="Times New Roman" pitchFamily="18" charset="0"/>
              </a:rPr>
              <a:t> gpg-pubkey-849c449f-4cb9df30</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451726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Facts about </a:t>
            </a:r>
            <a:r>
              <a:rPr lang="en-US" sz="3200" dirty="0">
                <a:latin typeface="Times New Roman" pitchFamily="18" charset="0"/>
                <a:cs typeface="Times New Roman" pitchFamily="18" charset="0"/>
              </a:rPr>
              <a:t>RPM</a:t>
            </a:r>
            <a:r>
              <a:rPr lang="en-US" sz="3600" dirty="0">
                <a:latin typeface="Times New Roman" pitchFamily="18" charset="0"/>
                <a:cs typeface="Times New Roman" pitchFamily="18" charset="0"/>
              </a:rPr>
              <a:t> </a:t>
            </a:r>
          </a:p>
        </p:txBody>
      </p:sp>
      <p:sp>
        <p:nvSpPr>
          <p:cNvPr id="3" name="Content Placeholder 2"/>
          <p:cNvSpPr>
            <a:spLocks noGrp="1"/>
          </p:cNvSpPr>
          <p:nvPr>
            <p:ph idx="1"/>
          </p:nvPr>
        </p:nvSpPr>
        <p:spPr>
          <a:xfrm>
            <a:off x="457200" y="1295400"/>
            <a:ext cx="8229600" cy="4525963"/>
          </a:xfrm>
        </p:spPr>
        <p:txBody>
          <a:bodyPr>
            <a:normAutofit/>
          </a:bodyPr>
          <a:lstStyle/>
          <a:p>
            <a:pPr algn="just" fontAlgn="base">
              <a:lnSpc>
                <a:spcPct val="200000"/>
              </a:lnSpc>
            </a:pPr>
            <a:r>
              <a:rPr lang="en-US" sz="1600" dirty="0">
                <a:latin typeface="Times New Roman" pitchFamily="18" charset="0"/>
                <a:cs typeface="Times New Roman" pitchFamily="18" charset="0"/>
              </a:rPr>
              <a:t>RPM is free and released under </a:t>
            </a:r>
            <a:r>
              <a:rPr lang="en-US" sz="1600" b="1" dirty="0">
                <a:latin typeface="Times New Roman" pitchFamily="18" charset="0"/>
                <a:cs typeface="Times New Roman" pitchFamily="18" charset="0"/>
              </a:rPr>
              <a:t>GPL</a:t>
            </a:r>
            <a:r>
              <a:rPr lang="en-US" sz="1600" dirty="0">
                <a:latin typeface="Times New Roman" pitchFamily="18" charset="0"/>
                <a:cs typeface="Times New Roman" pitchFamily="18" charset="0"/>
              </a:rPr>
              <a:t> (General Public License).</a:t>
            </a:r>
          </a:p>
          <a:p>
            <a:pPr algn="just" fontAlgn="base">
              <a:lnSpc>
                <a:spcPct val="200000"/>
              </a:lnSpc>
            </a:pPr>
            <a:r>
              <a:rPr lang="en-US" sz="1600" dirty="0">
                <a:latin typeface="Times New Roman" pitchFamily="18" charset="0"/>
                <a:cs typeface="Times New Roman" pitchFamily="18" charset="0"/>
              </a:rPr>
              <a:t>RPM keeps the information of all the installed packages under </a:t>
            </a:r>
            <a:r>
              <a:rPr lang="en-US" sz="1600" b="1" dirty="0">
                <a:latin typeface="Times New Roman" pitchFamily="18" charset="0"/>
                <a:cs typeface="Times New Roman" pitchFamily="18" charset="0"/>
              </a:rPr>
              <a:t>/var/lib/rpm</a:t>
            </a:r>
            <a:r>
              <a:rPr lang="en-US" sz="1600" dirty="0">
                <a:latin typeface="Times New Roman" pitchFamily="18" charset="0"/>
                <a:cs typeface="Times New Roman" pitchFamily="18" charset="0"/>
              </a:rPr>
              <a:t> database.</a:t>
            </a:r>
          </a:p>
          <a:p>
            <a:pPr algn="just" fontAlgn="base">
              <a:lnSpc>
                <a:spcPct val="200000"/>
              </a:lnSpc>
            </a:pPr>
            <a:r>
              <a:rPr lang="en-US" sz="1600" dirty="0">
                <a:latin typeface="Times New Roman" pitchFamily="18" charset="0"/>
                <a:cs typeface="Times New Roman" pitchFamily="18" charset="0"/>
              </a:rPr>
              <a:t>RPM is the only way to install packages under Linux systems, if you’ve installed packages using source code, then rpm won’t manage it.</a:t>
            </a:r>
          </a:p>
          <a:p>
            <a:pPr algn="just" fontAlgn="base">
              <a:lnSpc>
                <a:spcPct val="200000"/>
              </a:lnSpc>
            </a:pPr>
            <a:r>
              <a:rPr lang="en-US" sz="1600" dirty="0">
                <a:latin typeface="Times New Roman" pitchFamily="18" charset="0"/>
                <a:cs typeface="Times New Roman" pitchFamily="18" charset="0"/>
              </a:rPr>
              <a:t>RPM deals with .rpm files, which contains the actual information about the packages such as: </a:t>
            </a:r>
            <a:r>
              <a:rPr lang="en-US" sz="1600" b="1" dirty="0">
                <a:latin typeface="Times New Roman" pitchFamily="18" charset="0"/>
                <a:cs typeface="Times New Roman" pitchFamily="18" charset="0"/>
              </a:rPr>
              <a:t>what it is</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from </a:t>
            </a:r>
            <a:r>
              <a:rPr lang="en-US" sz="1600" b="1" dirty="0">
                <a:latin typeface="Times New Roman" pitchFamily="18" charset="0"/>
                <a:cs typeface="Times New Roman" pitchFamily="18" charset="0"/>
              </a:rPr>
              <a:t>where it comes</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dependencies info</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version info</a:t>
            </a:r>
            <a:r>
              <a:rPr lang="en-US" sz="1600" dirty="0">
                <a:latin typeface="Times New Roman" pitchFamily="18" charset="0"/>
                <a:cs typeface="Times New Roman" pitchFamily="18" charset="0"/>
              </a:rPr>
              <a:t> etc</a:t>
            </a:r>
            <a:r>
              <a:rPr lang="en-US" sz="1600" dirty="0" smtClean="0">
                <a:latin typeface="Times New Roman" pitchFamily="18" charset="0"/>
                <a:cs typeface="Times New Roman" pitchFamily="18" charset="0"/>
              </a:rPr>
              <a:t>.</a:t>
            </a:r>
          </a:p>
          <a:p>
            <a:pPr marL="0" indent="0">
              <a:buNone/>
            </a:pPr>
            <a:r>
              <a:rPr lang="en-US" sz="1600" b="1" dirty="0"/>
              <a:t> </a:t>
            </a:r>
            <a:r>
              <a:rPr lang="en-US" sz="1600" b="1" dirty="0" smtClean="0"/>
              <a:t>      </a:t>
            </a:r>
            <a:endParaRPr lang="en-US" sz="1600" dirty="0"/>
          </a:p>
        </p:txBody>
      </p:sp>
    </p:spTree>
    <p:extLst>
      <p:ext uri="{BB962C8B-B14F-4D97-AF65-F5344CB8AC3E}">
        <p14:creationId xmlns:p14="http://schemas.microsoft.com/office/powerpoint/2010/main" val="6224147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Times New Roman" pitchFamily="18" charset="0"/>
                <a:cs typeface="Times New Roman" pitchFamily="18" charset="0"/>
              </a:rPr>
              <a:t>20. How To rebuild Corrupted RPM Database</a:t>
            </a:r>
            <a:endParaRPr lang="en-US" dirty="0"/>
          </a:p>
        </p:txBody>
      </p:sp>
      <p:sp>
        <p:nvSpPr>
          <p:cNvPr id="3" name="Content Placeholder 2"/>
          <p:cNvSpPr>
            <a:spLocks noGrp="1"/>
          </p:cNvSpPr>
          <p:nvPr>
            <p:ph idx="1"/>
          </p:nvPr>
        </p:nvSpPr>
        <p:spPr>
          <a:xfrm>
            <a:off x="533400" y="1143000"/>
            <a:ext cx="8229600" cy="4525963"/>
          </a:xfrm>
        </p:spPr>
        <p:txBody>
          <a:bodyPr>
            <a:normAutofit/>
          </a:bodyPr>
          <a:lstStyle/>
          <a:p>
            <a:pPr algn="just" fontAlgn="base">
              <a:lnSpc>
                <a:spcPct val="200000"/>
              </a:lnSpc>
            </a:pPr>
            <a:r>
              <a:rPr lang="en-US" sz="1600" dirty="0" smtClean="0">
                <a:latin typeface="Times New Roman" pitchFamily="18" charset="0"/>
                <a:cs typeface="Times New Roman" pitchFamily="18" charset="0"/>
              </a:rPr>
              <a:t>Sometimes </a:t>
            </a:r>
            <a:r>
              <a:rPr lang="en-US" sz="1600" dirty="0">
                <a:latin typeface="Times New Roman" pitchFamily="18" charset="0"/>
                <a:cs typeface="Times New Roman" pitchFamily="18" charset="0"/>
              </a:rPr>
              <a:t>rpm database gets corrupted and stops all the functionality of rpm and other applications on the system. </a:t>
            </a:r>
            <a:endParaRPr lang="en-US" sz="1600" dirty="0" smtClean="0">
              <a:latin typeface="Times New Roman" pitchFamily="18" charset="0"/>
              <a:cs typeface="Times New Roman" pitchFamily="18" charset="0"/>
            </a:endParaRPr>
          </a:p>
          <a:p>
            <a:pPr algn="just" fontAlgn="base">
              <a:lnSpc>
                <a:spcPct val="200000"/>
              </a:lnSpc>
            </a:pPr>
            <a:r>
              <a:rPr lang="en-US" sz="1600" dirty="0" smtClean="0">
                <a:latin typeface="Times New Roman" pitchFamily="18" charset="0"/>
                <a:cs typeface="Times New Roman" pitchFamily="18" charset="0"/>
              </a:rPr>
              <a:t>So</a:t>
            </a:r>
            <a:r>
              <a:rPr lang="en-US" sz="1600" dirty="0">
                <a:latin typeface="Times New Roman" pitchFamily="18" charset="0"/>
                <a:cs typeface="Times New Roman" pitchFamily="18" charset="0"/>
              </a:rPr>
              <a:t>, at the time we need to rebuild the rpm database and restore it with the help of following command.</a:t>
            </a:r>
          </a:p>
          <a:p>
            <a:pPr marL="914400" indent="0" algn="just">
              <a:lnSpc>
                <a:spcPct val="200000"/>
              </a:lnSpc>
              <a:buNone/>
            </a:pP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cd /</a:t>
            </a:r>
            <a:r>
              <a:rPr lang="en-US" sz="1600" b="1" dirty="0" err="1" smtClean="0">
                <a:latin typeface="Times New Roman" pitchFamily="18" charset="0"/>
                <a:cs typeface="Times New Roman" pitchFamily="18" charset="0"/>
              </a:rPr>
              <a:t>var</a:t>
            </a:r>
            <a:r>
              <a:rPr lang="en-US" sz="1600" b="1" dirty="0" smtClean="0">
                <a:latin typeface="Times New Roman" pitchFamily="18" charset="0"/>
                <a:cs typeface="Times New Roman" pitchFamily="18" charset="0"/>
              </a:rPr>
              <a:t>/lib</a:t>
            </a:r>
          </a:p>
          <a:p>
            <a:pPr marL="914400" indent="0" algn="just">
              <a:lnSpc>
                <a:spcPct val="200000"/>
              </a:lnSpc>
              <a:buNone/>
            </a:pP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rm</a:t>
            </a:r>
            <a:r>
              <a:rPr lang="en-US" sz="1600" b="1" dirty="0" smtClean="0">
                <a:latin typeface="Times New Roman" pitchFamily="18" charset="0"/>
                <a:cs typeface="Times New Roman" pitchFamily="18" charset="0"/>
              </a:rPr>
              <a:t> __</a:t>
            </a:r>
            <a:r>
              <a:rPr lang="en-US" sz="1600" b="1" dirty="0" err="1" smtClean="0">
                <a:latin typeface="Times New Roman" pitchFamily="18" charset="0"/>
                <a:cs typeface="Times New Roman" pitchFamily="18" charset="0"/>
              </a:rPr>
              <a:t>db</a:t>
            </a:r>
            <a:r>
              <a:rPr lang="en-US" sz="1600" b="1" dirty="0" smtClean="0">
                <a:latin typeface="Times New Roman" pitchFamily="18" charset="0"/>
                <a:cs typeface="Times New Roman" pitchFamily="18" charset="0"/>
              </a:rPr>
              <a:t>*</a:t>
            </a:r>
          </a:p>
          <a:p>
            <a:pPr marL="914400" indent="0" algn="just">
              <a:lnSpc>
                <a:spcPct val="200000"/>
              </a:lnSpc>
              <a:buNone/>
            </a:pP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rpm –</a:t>
            </a:r>
            <a:r>
              <a:rPr lang="en-US" sz="1600" b="1" dirty="0" err="1" smtClean="0">
                <a:latin typeface="Times New Roman" pitchFamily="18" charset="0"/>
                <a:cs typeface="Times New Roman" pitchFamily="18" charset="0"/>
              </a:rPr>
              <a:t>rebuilddb</a:t>
            </a:r>
            <a:endParaRPr lang="en-US" sz="1600" b="1" dirty="0" smtClean="0">
              <a:latin typeface="Times New Roman" pitchFamily="18" charset="0"/>
              <a:cs typeface="Times New Roman" pitchFamily="18" charset="0"/>
            </a:endParaRPr>
          </a:p>
          <a:p>
            <a:pPr marL="914400" indent="0" algn="just">
              <a:lnSpc>
                <a:spcPct val="200000"/>
              </a:lnSpc>
              <a:buNone/>
            </a:pP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rpmdb_verify</a:t>
            </a:r>
            <a:r>
              <a:rPr lang="en-US" sz="1600" b="1" dirty="0" smtClean="0">
                <a:latin typeface="Times New Roman" pitchFamily="18" charset="0"/>
                <a:cs typeface="Times New Roman" pitchFamily="18" charset="0"/>
              </a:rPr>
              <a:t> Packages</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7690778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YUM?</a:t>
            </a:r>
            <a:br>
              <a:rPr lang="en-US" dirty="0"/>
            </a:br>
            <a:endParaRPr lang="en-US" dirty="0"/>
          </a:p>
        </p:txBody>
      </p:sp>
      <p:sp>
        <p:nvSpPr>
          <p:cNvPr id="3" name="Content Placeholder 2"/>
          <p:cNvSpPr>
            <a:spLocks noGrp="1"/>
          </p:cNvSpPr>
          <p:nvPr>
            <p:ph idx="1"/>
          </p:nvPr>
        </p:nvSpPr>
        <p:spPr>
          <a:xfrm>
            <a:off x="533400" y="1066800"/>
            <a:ext cx="8229600" cy="3428999"/>
          </a:xfrm>
        </p:spPr>
        <p:txBody>
          <a:bodyPr>
            <a:normAutofit/>
          </a:bodyPr>
          <a:lstStyle/>
          <a:p>
            <a:r>
              <a:rPr lang="en-US" sz="2000" dirty="0"/>
              <a:t>YUM (</a:t>
            </a:r>
            <a:r>
              <a:rPr lang="en-US" sz="2000" dirty="0" err="1"/>
              <a:t>Yellowdog</a:t>
            </a:r>
            <a:r>
              <a:rPr lang="en-US" sz="2000" dirty="0"/>
              <a:t> Updater Modified) is an open source command-line as well as graphical based package management tool for RPM (</a:t>
            </a:r>
            <a:r>
              <a:rPr lang="en-US" sz="2000" dirty="0" err="1"/>
              <a:t>RedHat</a:t>
            </a:r>
            <a:r>
              <a:rPr lang="en-US" sz="2000" dirty="0"/>
              <a:t> Package Manager) based Linux systems</a:t>
            </a:r>
            <a:r>
              <a:rPr lang="en-US" sz="2000" dirty="0" smtClean="0"/>
              <a:t>.</a:t>
            </a:r>
          </a:p>
          <a:p>
            <a:endParaRPr lang="en-US" sz="2000" dirty="0" smtClean="0"/>
          </a:p>
          <a:p>
            <a:r>
              <a:rPr lang="en-US" sz="2000" dirty="0"/>
              <a:t> It allows users and system administrator to easily install, update, remove or search software packages on a systems</a:t>
            </a:r>
            <a:r>
              <a:rPr lang="en-US" sz="2000" dirty="0" smtClean="0"/>
              <a:t>.</a:t>
            </a:r>
          </a:p>
          <a:p>
            <a:endParaRPr lang="en-US" sz="2000" dirty="0" smtClean="0"/>
          </a:p>
          <a:p>
            <a:r>
              <a:rPr lang="en-US" sz="2000" dirty="0"/>
              <a:t>YUM uses numerous third party repositories to install packages automatically by resolving their dependencies issues</a:t>
            </a:r>
          </a:p>
        </p:txBody>
      </p:sp>
    </p:spTree>
    <p:extLst>
      <p:ext uri="{BB962C8B-B14F-4D97-AF65-F5344CB8AC3E}">
        <p14:creationId xmlns:p14="http://schemas.microsoft.com/office/powerpoint/2010/main" val="4064655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 Install a Package with YUM</a:t>
            </a:r>
            <a:br>
              <a:rPr lang="en-US" dirty="0"/>
            </a:br>
            <a:endParaRPr lang="en-US" dirty="0"/>
          </a:p>
        </p:txBody>
      </p:sp>
      <p:sp>
        <p:nvSpPr>
          <p:cNvPr id="3" name="Content Placeholder 2"/>
          <p:cNvSpPr>
            <a:spLocks noGrp="1"/>
          </p:cNvSpPr>
          <p:nvPr>
            <p:ph idx="1"/>
          </p:nvPr>
        </p:nvSpPr>
        <p:spPr/>
        <p:txBody>
          <a:bodyPr/>
          <a:lstStyle/>
          <a:p>
            <a:r>
              <a:rPr lang="en-US" b="1" dirty="0"/>
              <a:t>yum install </a:t>
            </a:r>
            <a:r>
              <a:rPr lang="en-US" b="1" dirty="0" err="1" smtClean="0"/>
              <a:t>firefox</a:t>
            </a:r>
            <a:endParaRPr lang="en-US" b="1" dirty="0" smtClean="0"/>
          </a:p>
          <a:p>
            <a:endParaRPr lang="en-US" b="1" dirty="0"/>
          </a:p>
          <a:p>
            <a:r>
              <a:rPr lang="en-US" dirty="0"/>
              <a:t>If you want to install packages automatically without asking any confirmation, use option -</a:t>
            </a:r>
            <a:r>
              <a:rPr lang="en-US" dirty="0" smtClean="0"/>
              <a:t>y</a:t>
            </a:r>
          </a:p>
          <a:p>
            <a:r>
              <a:rPr lang="en-US" b="1" dirty="0"/>
              <a:t>yum -y install </a:t>
            </a:r>
            <a:r>
              <a:rPr lang="en-US" b="1" dirty="0" err="1"/>
              <a:t>firefox</a:t>
            </a:r>
            <a:endParaRPr lang="en-US" dirty="0"/>
          </a:p>
        </p:txBody>
      </p:sp>
    </p:spTree>
    <p:extLst>
      <p:ext uri="{BB962C8B-B14F-4D97-AF65-F5344CB8AC3E}">
        <p14:creationId xmlns:p14="http://schemas.microsoft.com/office/powerpoint/2010/main" val="29708944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a:t>
            </a:r>
            <a:r>
              <a:rPr lang="en-US" dirty="0"/>
              <a:t> Removing a Package with YUM</a:t>
            </a:r>
            <a:br>
              <a:rPr lang="en-US" dirty="0"/>
            </a:br>
            <a:endParaRPr lang="en-US" dirty="0"/>
          </a:p>
        </p:txBody>
      </p:sp>
      <p:sp>
        <p:nvSpPr>
          <p:cNvPr id="3" name="Content Placeholder 2"/>
          <p:cNvSpPr>
            <a:spLocks noGrp="1"/>
          </p:cNvSpPr>
          <p:nvPr>
            <p:ph idx="1"/>
          </p:nvPr>
        </p:nvSpPr>
        <p:spPr/>
        <p:txBody>
          <a:bodyPr/>
          <a:lstStyle/>
          <a:p>
            <a:r>
              <a:rPr lang="en-US" b="1" dirty="0"/>
              <a:t>yum remove </a:t>
            </a:r>
            <a:r>
              <a:rPr lang="en-US" b="1" dirty="0" err="1" smtClean="0"/>
              <a:t>firefox</a:t>
            </a:r>
            <a:endParaRPr lang="en-US" b="1" dirty="0" smtClean="0"/>
          </a:p>
          <a:p>
            <a:r>
              <a:rPr lang="en-US" sz="2400" dirty="0"/>
              <a:t>Same way the above command will ask confirmation before removing a package. To disable confirmation prompt just add option </a:t>
            </a:r>
            <a:r>
              <a:rPr lang="en-US" sz="2400" dirty="0" smtClean="0"/>
              <a:t>–y</a:t>
            </a:r>
          </a:p>
          <a:p>
            <a:r>
              <a:rPr lang="en-US" b="1" dirty="0"/>
              <a:t>yum -y remove </a:t>
            </a:r>
            <a:r>
              <a:rPr lang="en-US" b="1" dirty="0" err="1"/>
              <a:t>firefox</a:t>
            </a:r>
            <a:endParaRPr lang="en-US" dirty="0"/>
          </a:p>
        </p:txBody>
      </p:sp>
    </p:spTree>
    <p:extLst>
      <p:ext uri="{BB962C8B-B14F-4D97-AF65-F5344CB8AC3E}">
        <p14:creationId xmlns:p14="http://schemas.microsoft.com/office/powerpoint/2010/main" val="2715061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 Updating a Package using YUM</a:t>
            </a:r>
            <a:br>
              <a:rPr lang="en-US" dirty="0"/>
            </a:br>
            <a:endParaRPr lang="en-US" dirty="0"/>
          </a:p>
        </p:txBody>
      </p:sp>
      <p:sp>
        <p:nvSpPr>
          <p:cNvPr id="3" name="Content Placeholder 2"/>
          <p:cNvSpPr>
            <a:spLocks noGrp="1"/>
          </p:cNvSpPr>
          <p:nvPr>
            <p:ph idx="1"/>
          </p:nvPr>
        </p:nvSpPr>
        <p:spPr/>
        <p:txBody>
          <a:bodyPr/>
          <a:lstStyle/>
          <a:p>
            <a:r>
              <a:rPr lang="en-US" b="1" dirty="0"/>
              <a:t>yum update </a:t>
            </a:r>
            <a:r>
              <a:rPr lang="en-US" b="1" dirty="0" err="1"/>
              <a:t>mysql</a:t>
            </a:r>
            <a:endParaRPr lang="en-US" dirty="0"/>
          </a:p>
        </p:txBody>
      </p:sp>
    </p:spTree>
    <p:extLst>
      <p:ext uri="{BB962C8B-B14F-4D97-AF65-F5344CB8AC3E}">
        <p14:creationId xmlns:p14="http://schemas.microsoft.com/office/powerpoint/2010/main" val="21754768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 List a Package using YUM</a:t>
            </a:r>
            <a:br>
              <a:rPr lang="en-US" dirty="0"/>
            </a:br>
            <a:endParaRPr lang="en-US" dirty="0"/>
          </a:p>
        </p:txBody>
      </p:sp>
      <p:sp>
        <p:nvSpPr>
          <p:cNvPr id="3" name="Content Placeholder 2"/>
          <p:cNvSpPr>
            <a:spLocks noGrp="1"/>
          </p:cNvSpPr>
          <p:nvPr>
            <p:ph idx="1"/>
          </p:nvPr>
        </p:nvSpPr>
        <p:spPr/>
        <p:txBody>
          <a:bodyPr/>
          <a:lstStyle/>
          <a:p>
            <a:r>
              <a:rPr lang="en-US" b="1" dirty="0"/>
              <a:t>yum list </a:t>
            </a:r>
            <a:r>
              <a:rPr lang="en-US" b="1" dirty="0" err="1" smtClean="0"/>
              <a:t>openssh</a:t>
            </a:r>
            <a:endParaRPr lang="en-US" b="1" dirty="0" smtClean="0"/>
          </a:p>
          <a:p>
            <a:r>
              <a:rPr lang="en-US" dirty="0"/>
              <a:t>For example to search for a specific version openssh-4.3p2 of the </a:t>
            </a:r>
            <a:r>
              <a:rPr lang="en-US" dirty="0" smtClean="0"/>
              <a:t>package</a:t>
            </a:r>
          </a:p>
          <a:p>
            <a:r>
              <a:rPr lang="en-US" b="1" dirty="0"/>
              <a:t>yum list openssh-4.3p2</a:t>
            </a:r>
            <a:endParaRPr lang="en-US" dirty="0"/>
          </a:p>
        </p:txBody>
      </p:sp>
    </p:spTree>
    <p:extLst>
      <p:ext uri="{BB962C8B-B14F-4D97-AF65-F5344CB8AC3E}">
        <p14:creationId xmlns:p14="http://schemas.microsoft.com/office/powerpoint/2010/main" val="7368258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dirty="0" smtClean="0"/>
              <a:t>5.Search </a:t>
            </a:r>
            <a:r>
              <a:rPr lang="en-US" dirty="0"/>
              <a:t>for a Package using YUM</a:t>
            </a:r>
            <a:br>
              <a:rPr lang="en-US" dirty="0"/>
            </a:br>
            <a:endParaRPr lang="en-US" dirty="0"/>
          </a:p>
        </p:txBody>
      </p:sp>
      <p:sp>
        <p:nvSpPr>
          <p:cNvPr id="3" name="Content Placeholder 2"/>
          <p:cNvSpPr>
            <a:spLocks noGrp="1"/>
          </p:cNvSpPr>
          <p:nvPr>
            <p:ph idx="1"/>
          </p:nvPr>
        </p:nvSpPr>
        <p:spPr/>
        <p:txBody>
          <a:bodyPr/>
          <a:lstStyle/>
          <a:p>
            <a:r>
              <a:rPr lang="en-US" b="1" dirty="0"/>
              <a:t>yum search </a:t>
            </a:r>
            <a:r>
              <a:rPr lang="en-US" b="1" dirty="0" err="1"/>
              <a:t>vsftpd</a:t>
            </a:r>
            <a:endParaRPr lang="en-US" dirty="0"/>
          </a:p>
        </p:txBody>
      </p:sp>
    </p:spTree>
    <p:extLst>
      <p:ext uri="{BB962C8B-B14F-4D97-AF65-F5344CB8AC3E}">
        <p14:creationId xmlns:p14="http://schemas.microsoft.com/office/powerpoint/2010/main" val="1682154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6. Get Information of a Package using YUM</a:t>
            </a:r>
            <a:br>
              <a:rPr lang="en-US" sz="3200" dirty="0"/>
            </a:br>
            <a:endParaRPr lang="en-US" sz="3200" dirty="0"/>
          </a:p>
        </p:txBody>
      </p:sp>
      <p:sp>
        <p:nvSpPr>
          <p:cNvPr id="3" name="Content Placeholder 2"/>
          <p:cNvSpPr>
            <a:spLocks noGrp="1"/>
          </p:cNvSpPr>
          <p:nvPr>
            <p:ph idx="1"/>
          </p:nvPr>
        </p:nvSpPr>
        <p:spPr/>
        <p:txBody>
          <a:bodyPr/>
          <a:lstStyle/>
          <a:p>
            <a:r>
              <a:rPr lang="en-US" b="1" dirty="0"/>
              <a:t>yum info </a:t>
            </a:r>
            <a:r>
              <a:rPr lang="en-US" b="1" dirty="0" err="1"/>
              <a:t>firefox</a:t>
            </a:r>
            <a:endParaRPr lang="en-US" dirty="0"/>
          </a:p>
        </p:txBody>
      </p:sp>
    </p:spTree>
    <p:extLst>
      <p:ext uri="{BB962C8B-B14F-4D97-AF65-F5344CB8AC3E}">
        <p14:creationId xmlns:p14="http://schemas.microsoft.com/office/powerpoint/2010/main" val="2338915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7. List all Available Packages using YUM</a:t>
            </a:r>
            <a:br>
              <a:rPr lang="en-US" sz="3200" dirty="0"/>
            </a:br>
            <a:endParaRPr lang="en-US" sz="3200" dirty="0"/>
          </a:p>
        </p:txBody>
      </p:sp>
      <p:sp>
        <p:nvSpPr>
          <p:cNvPr id="3" name="Content Placeholder 2"/>
          <p:cNvSpPr>
            <a:spLocks noGrp="1"/>
          </p:cNvSpPr>
          <p:nvPr>
            <p:ph idx="1"/>
          </p:nvPr>
        </p:nvSpPr>
        <p:spPr/>
        <p:txBody>
          <a:bodyPr/>
          <a:lstStyle/>
          <a:p>
            <a:r>
              <a:rPr lang="en-US" b="1" dirty="0"/>
              <a:t>yum list | </a:t>
            </a:r>
            <a:r>
              <a:rPr lang="en-US" b="1" dirty="0" smtClean="0"/>
              <a:t>less</a:t>
            </a:r>
          </a:p>
          <a:p>
            <a:r>
              <a:rPr lang="en-US" dirty="0"/>
              <a:t>List all Installed Packages using YUM</a:t>
            </a:r>
          </a:p>
          <a:p>
            <a:r>
              <a:rPr lang="en-US" b="1" dirty="0"/>
              <a:t>yum list installed | </a:t>
            </a:r>
            <a:r>
              <a:rPr lang="en-US" b="1" dirty="0" smtClean="0"/>
              <a:t>less</a:t>
            </a:r>
          </a:p>
          <a:p>
            <a:endParaRPr lang="en-US" dirty="0"/>
          </a:p>
        </p:txBody>
      </p:sp>
    </p:spTree>
    <p:extLst>
      <p:ext uri="{BB962C8B-B14F-4D97-AF65-F5344CB8AC3E}">
        <p14:creationId xmlns:p14="http://schemas.microsoft.com/office/powerpoint/2010/main" val="385185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a:t>Yum provides function is used to find which package a specific file belongs to</a:t>
            </a:r>
            <a:r>
              <a:rPr lang="en-US" sz="2400" dirty="0" smtClean="0"/>
              <a:t>.</a:t>
            </a:r>
          </a:p>
          <a:p>
            <a:r>
              <a:rPr lang="en-US" sz="2400" dirty="0" smtClean="0"/>
              <a:t> </a:t>
            </a:r>
            <a:r>
              <a:rPr lang="en-US" sz="2400" dirty="0"/>
              <a:t>For example, if you would like to know the name of the package that has the /</a:t>
            </a:r>
            <a:r>
              <a:rPr lang="en-US" sz="2400" dirty="0" err="1"/>
              <a:t>etc</a:t>
            </a:r>
            <a:r>
              <a:rPr lang="en-US" sz="2400" dirty="0"/>
              <a:t>/</a:t>
            </a:r>
            <a:r>
              <a:rPr lang="en-US" sz="2400" dirty="0" err="1"/>
              <a:t>httpd</a:t>
            </a:r>
            <a:r>
              <a:rPr lang="en-US" sz="2400" dirty="0"/>
              <a:t>/</a:t>
            </a:r>
            <a:r>
              <a:rPr lang="en-US" sz="2400" dirty="0" err="1"/>
              <a:t>conf</a:t>
            </a:r>
            <a:r>
              <a:rPr lang="en-US" sz="2400" dirty="0"/>
              <a:t>/</a:t>
            </a:r>
            <a:r>
              <a:rPr lang="en-US" sz="2400" dirty="0" err="1"/>
              <a:t>httpd.conf</a:t>
            </a:r>
            <a:r>
              <a:rPr lang="en-US" sz="2400" dirty="0" smtClean="0"/>
              <a:t>.</a:t>
            </a:r>
          </a:p>
          <a:p>
            <a:r>
              <a:rPr lang="en-US" b="1" dirty="0"/>
              <a:t>yum provides /</a:t>
            </a:r>
            <a:r>
              <a:rPr lang="en-US" b="1" dirty="0" err="1"/>
              <a:t>etc</a:t>
            </a:r>
            <a:r>
              <a:rPr lang="en-US" b="1" dirty="0"/>
              <a:t>/</a:t>
            </a:r>
            <a:r>
              <a:rPr lang="en-US" b="1" dirty="0" err="1"/>
              <a:t>httpd</a:t>
            </a:r>
            <a:r>
              <a:rPr lang="en-US" b="1" dirty="0"/>
              <a:t>/</a:t>
            </a:r>
            <a:r>
              <a:rPr lang="en-US" b="1" dirty="0" err="1"/>
              <a:t>conf</a:t>
            </a:r>
            <a:r>
              <a:rPr lang="en-US" b="1" dirty="0"/>
              <a:t>/</a:t>
            </a:r>
            <a:r>
              <a:rPr lang="en-US" b="1" dirty="0" err="1"/>
              <a:t>httpd.conf</a:t>
            </a:r>
            <a:endParaRPr lang="en-US" dirty="0"/>
          </a:p>
        </p:txBody>
      </p:sp>
    </p:spTree>
    <p:extLst>
      <p:ext uri="{BB962C8B-B14F-4D97-AF65-F5344CB8AC3E}">
        <p14:creationId xmlns:p14="http://schemas.microsoft.com/office/powerpoint/2010/main" val="3604822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rpm file naming convention </a:t>
            </a:r>
            <a:endParaRPr lang="en-US" dirty="0"/>
          </a:p>
        </p:txBody>
      </p:sp>
      <p:sp>
        <p:nvSpPr>
          <p:cNvPr id="5" name="Rectangle 1"/>
          <p:cNvSpPr>
            <a:spLocks noChangeArrowheads="1"/>
          </p:cNvSpPr>
          <p:nvPr/>
        </p:nvSpPr>
        <p:spPr bwMode="auto">
          <a:xfrm>
            <a:off x="243840" y="1295400"/>
            <a:ext cx="9287286" cy="5355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where: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1" u="none" strike="noStrike" cap="none" normalizeH="0" baseline="0" dirty="0" smtClean="0">
                <a:ln>
                  <a:noFill/>
                </a:ln>
                <a:solidFill>
                  <a:srgbClr val="000000"/>
                </a:solidFill>
                <a:effectLst/>
                <a:latin typeface="Arial Unicode MS" pitchFamily="34" charset="-128"/>
                <a:cs typeface="Times New Roman" pitchFamily="18" charset="0"/>
              </a:rPr>
              <a:t>name</a:t>
            </a:r>
            <a:r>
              <a:rPr kumimoji="0" lang="en-US" sz="7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is a name describing the packaged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1" u="none" strike="noStrike" cap="none" normalizeH="0" baseline="0" dirty="0" smtClean="0">
                <a:ln>
                  <a:noFill/>
                </a:ln>
                <a:solidFill>
                  <a:srgbClr val="000000"/>
                </a:solidFill>
                <a:effectLst/>
                <a:latin typeface="Arial Unicode MS" pitchFamily="34" charset="-128"/>
                <a:cs typeface="Times New Roman" pitchFamily="18" charset="0"/>
              </a:rPr>
              <a:t>version</a:t>
            </a:r>
            <a:r>
              <a:rPr kumimoji="0" lang="en-US" sz="7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is the version of the packaged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1" u="none" strike="noStrike" cap="none" normalizeH="0" baseline="0" dirty="0" smtClean="0">
                <a:ln>
                  <a:noFill/>
                </a:ln>
                <a:solidFill>
                  <a:srgbClr val="000000"/>
                </a:solidFill>
                <a:effectLst/>
                <a:latin typeface="Arial Unicode MS" pitchFamily="34" charset="-128"/>
                <a:cs typeface="Times New Roman" pitchFamily="18" charset="0"/>
              </a:rPr>
              <a:t>release</a:t>
            </a:r>
            <a:r>
              <a:rPr kumimoji="0" lang="en-US" sz="7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is the number of times this version of the software has been packaged.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1" u="none" strike="noStrike" cap="none" normalizeH="0" baseline="0" dirty="0" smtClean="0">
                <a:ln>
                  <a:noFill/>
                </a:ln>
                <a:solidFill>
                  <a:srgbClr val="000000"/>
                </a:solidFill>
                <a:effectLst/>
                <a:latin typeface="Arial Unicode MS" pitchFamily="34" charset="-128"/>
                <a:cs typeface="Times New Roman" pitchFamily="18" charset="0"/>
              </a:rPr>
              <a:t>architecture</a:t>
            </a:r>
            <a:r>
              <a:rPr kumimoji="0" lang="en-US" sz="7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is a shorthand name describing the type of computer hardware</a:t>
            </a:r>
          </a:p>
          <a:p>
            <a:pPr marL="0" marR="0" lvl="0" indent="0" algn="l" defTabSz="914400" rtl="0" eaLnBrk="0" fontAlgn="base" latinLnBrk="0" hangingPunct="0">
              <a:lnSpc>
                <a:spcPct val="100000"/>
              </a:lnSpc>
              <a:spcBef>
                <a:spcPct val="0"/>
              </a:spcBef>
              <a:spcAft>
                <a:spcPct val="0"/>
              </a:spcAft>
              <a:buClrTx/>
              <a:buSzTx/>
              <a:tabLst/>
            </a:pPr>
            <a:r>
              <a:rPr lang="en-US" dirty="0" smtClean="0">
                <a:solidFill>
                  <a:srgbClr val="000000"/>
                </a:solidFill>
                <a:latin typeface="Times New Roman" pitchFamily="18" charset="0"/>
                <a:cs typeface="Times New Roman" pitchFamily="18" charset="0"/>
              </a:rPr>
              <a:t>            </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 the packaged software is meant to run on.</a:t>
            </a:r>
          </a:p>
          <a:p>
            <a:pPr marL="0" marR="0" lvl="0" indent="0" algn="l" defTabSz="914400" rtl="0" eaLnBrk="0" fontAlgn="base" latinLnBrk="0" hangingPunct="0">
              <a:lnSpc>
                <a:spcPct val="100000"/>
              </a:lnSpc>
              <a:spcBef>
                <a:spcPct val="0"/>
              </a:spcBef>
              <a:spcAft>
                <a:spcPct val="0"/>
              </a:spcAft>
              <a:buClrTx/>
              <a:buSzTx/>
              <a:tabLst/>
            </a:pPr>
            <a:endParaRPr lang="en-US" dirty="0">
              <a:solidFill>
                <a:srgbClr val="000000"/>
              </a:solidFill>
              <a:latin typeface="Times New Roman" pitchFamily="18" charset="0"/>
              <a:cs typeface="Times New Roman" pitchFamily="18" charset="0"/>
            </a:endParaRPr>
          </a:p>
          <a:p>
            <a:r>
              <a:rPr lang="en-US" dirty="0"/>
              <a:t>The architecture </a:t>
            </a:r>
            <a:r>
              <a:rPr lang="en-US" dirty="0" err="1"/>
              <a:t>specifier</a:t>
            </a:r>
            <a:r>
              <a:rPr lang="en-US" dirty="0"/>
              <a:t> is a string that indicates what hardware the package has been built for. </a:t>
            </a:r>
            <a:endParaRPr lang="en-US" dirty="0" smtClean="0"/>
          </a:p>
          <a:p>
            <a:r>
              <a:rPr lang="en-US" dirty="0" smtClean="0"/>
              <a:t>There </a:t>
            </a:r>
            <a:r>
              <a:rPr lang="en-US" dirty="0"/>
              <a:t>are a number of architectures defined:</a:t>
            </a:r>
          </a:p>
          <a:p>
            <a:r>
              <a:rPr lang="en-US" dirty="0"/>
              <a:t>i386 — The Intel x86 family of microprocessors, starting with the 80386.</a:t>
            </a:r>
          </a:p>
          <a:p>
            <a:r>
              <a:rPr lang="en-US" dirty="0"/>
              <a:t>alpha — The Digital Alpha/AXP series of microprocessors.</a:t>
            </a:r>
          </a:p>
          <a:p>
            <a:r>
              <a:rPr lang="en-US" dirty="0" err="1"/>
              <a:t>sparc</a:t>
            </a:r>
            <a:r>
              <a:rPr lang="en-US" dirty="0"/>
              <a:t> — Sun Microsystem's SPARC series of chips.</a:t>
            </a:r>
          </a:p>
          <a:p>
            <a:r>
              <a:rPr lang="en-US" dirty="0" err="1"/>
              <a:t>mips</a:t>
            </a:r>
            <a:r>
              <a:rPr lang="en-US" dirty="0"/>
              <a:t> — MIPS Technologies' processors.</a:t>
            </a:r>
          </a:p>
          <a:p>
            <a:r>
              <a:rPr lang="en-US" dirty="0" err="1"/>
              <a:t>ppc</a:t>
            </a:r>
            <a:r>
              <a:rPr lang="en-US" dirty="0"/>
              <a:t> — The Power PC microprocessor family.</a:t>
            </a:r>
          </a:p>
          <a:p>
            <a:r>
              <a:rPr lang="en-US" dirty="0"/>
              <a:t>m68k — Motorola's 68000 series of CISC microprocessors.</a:t>
            </a:r>
          </a:p>
          <a:p>
            <a:r>
              <a:rPr lang="en-US" dirty="0"/>
              <a:t>SGI — Equivalent to "MIPS".</a:t>
            </a: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68863752"/>
              </p:ext>
            </p:extLst>
          </p:nvPr>
        </p:nvGraphicFramePr>
        <p:xfrm>
          <a:off x="381000" y="1295400"/>
          <a:ext cx="8229600" cy="365760"/>
        </p:xfrm>
        <a:graphic>
          <a:graphicData uri="http://schemas.openxmlformats.org/drawingml/2006/table">
            <a:tbl>
              <a:tblPr/>
              <a:tblGrid>
                <a:gridCol w="8229600"/>
              </a:tblGrid>
              <a:tr h="0">
                <a:tc>
                  <a:txBody>
                    <a:bodyPr/>
                    <a:lstStyle/>
                    <a:p>
                      <a:r>
                        <a:rPr lang="en-US" i="1" dirty="0"/>
                        <a:t>name</a:t>
                      </a:r>
                      <a:r>
                        <a:rPr lang="en-US" dirty="0"/>
                        <a:t>-</a:t>
                      </a:r>
                      <a:r>
                        <a:rPr lang="en-US" i="1" dirty="0"/>
                        <a:t>version</a:t>
                      </a:r>
                      <a:r>
                        <a:rPr lang="en-US" dirty="0"/>
                        <a:t>-</a:t>
                      </a:r>
                      <a:r>
                        <a:rPr lang="en-US" i="1" dirty="0" err="1"/>
                        <a:t>release</a:t>
                      </a:r>
                      <a:r>
                        <a:rPr lang="en-US" dirty="0" err="1"/>
                        <a:t>.</a:t>
                      </a:r>
                      <a:r>
                        <a:rPr lang="en-US" i="1" dirty="0" err="1"/>
                        <a:t>architecture</a:t>
                      </a:r>
                      <a:r>
                        <a:rPr lang="en-US" dirty="0" err="1"/>
                        <a:t>.rpm</a:t>
                      </a:r>
                      <a:r>
                        <a:rPr lang="en-US" dirty="0"/>
                        <a:t> </a:t>
                      </a:r>
                    </a:p>
                  </a:txBody>
                  <a:tcPr anchor="ctr">
                    <a:lnL>
                      <a:noFill/>
                    </a:lnL>
                    <a:lnR>
                      <a:noFill/>
                    </a:lnR>
                    <a:lnT>
                      <a:noFill/>
                    </a:lnT>
                    <a:lnB>
                      <a:noFill/>
                    </a:lnB>
                    <a:solidFill>
                      <a:srgbClr val="E0E0E0"/>
                    </a:solidFill>
                  </a:tcPr>
                </a:tc>
              </a:tr>
            </a:tbl>
          </a:graphicData>
        </a:graphic>
      </p:graphicFrame>
    </p:spTree>
    <p:extLst>
      <p:ext uri="{BB962C8B-B14F-4D97-AF65-F5344CB8AC3E}">
        <p14:creationId xmlns:p14="http://schemas.microsoft.com/office/powerpoint/2010/main" val="41815502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US" sz="2400" dirty="0" smtClean="0"/>
              <a:t>8. </a:t>
            </a:r>
            <a:r>
              <a:rPr lang="en-US" sz="2400" dirty="0"/>
              <a:t>Check for Available Updates using Yum</a:t>
            </a:r>
            <a:br>
              <a:rPr lang="en-US" sz="2400" dirty="0"/>
            </a:br>
            <a:r>
              <a:rPr lang="en-US" sz="2400" dirty="0"/>
              <a:t/>
            </a:r>
            <a:br>
              <a:rPr lang="en-US" sz="2400" dirty="0"/>
            </a:br>
            <a:endParaRPr lang="en-US" sz="2400" dirty="0"/>
          </a:p>
        </p:txBody>
      </p:sp>
      <p:sp>
        <p:nvSpPr>
          <p:cNvPr id="3" name="Content Placeholder 2"/>
          <p:cNvSpPr>
            <a:spLocks noGrp="1"/>
          </p:cNvSpPr>
          <p:nvPr>
            <p:ph idx="1"/>
          </p:nvPr>
        </p:nvSpPr>
        <p:spPr/>
        <p:txBody>
          <a:bodyPr/>
          <a:lstStyle/>
          <a:p>
            <a:r>
              <a:rPr lang="en-US" sz="2000" dirty="0"/>
              <a:t>To find how many of installed packages on your system have updates available, to check use the following </a:t>
            </a:r>
            <a:r>
              <a:rPr lang="en-US" sz="2000" dirty="0" smtClean="0"/>
              <a:t>command</a:t>
            </a:r>
          </a:p>
          <a:p>
            <a:r>
              <a:rPr lang="en-US" b="1" dirty="0"/>
              <a:t>yum check-update</a:t>
            </a:r>
            <a:endParaRPr lang="en-US" dirty="0"/>
          </a:p>
        </p:txBody>
      </p:sp>
    </p:spTree>
    <p:extLst>
      <p:ext uri="{BB962C8B-B14F-4D97-AF65-F5344CB8AC3E}">
        <p14:creationId xmlns:p14="http://schemas.microsoft.com/office/powerpoint/2010/main" val="41663316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a:t>
            </a:r>
            <a:r>
              <a:rPr lang="en-US" dirty="0"/>
              <a:t> Update System using Yum</a:t>
            </a:r>
            <a:br>
              <a:rPr lang="en-US" dirty="0"/>
            </a:br>
            <a:endParaRPr lang="en-US" dirty="0"/>
          </a:p>
        </p:txBody>
      </p:sp>
      <p:sp>
        <p:nvSpPr>
          <p:cNvPr id="3" name="Content Placeholder 2"/>
          <p:cNvSpPr>
            <a:spLocks noGrp="1"/>
          </p:cNvSpPr>
          <p:nvPr>
            <p:ph idx="1"/>
          </p:nvPr>
        </p:nvSpPr>
        <p:spPr>
          <a:xfrm>
            <a:off x="609600" y="990600"/>
            <a:ext cx="8229600" cy="4525963"/>
          </a:xfrm>
        </p:spPr>
        <p:txBody>
          <a:bodyPr/>
          <a:lstStyle/>
          <a:p>
            <a:r>
              <a:rPr lang="en-US" sz="2400" dirty="0"/>
              <a:t>To keep your system up-to-date with all security and binary package updates, run the following command. </a:t>
            </a:r>
            <a:endParaRPr lang="en-US" sz="2400" dirty="0" smtClean="0"/>
          </a:p>
          <a:p>
            <a:r>
              <a:rPr lang="en-US" sz="2400" dirty="0" smtClean="0"/>
              <a:t>It </a:t>
            </a:r>
            <a:r>
              <a:rPr lang="en-US" sz="2400" dirty="0"/>
              <a:t>will install all latest patches and security updates to your system</a:t>
            </a:r>
            <a:r>
              <a:rPr lang="en-US" sz="2400" dirty="0" smtClean="0"/>
              <a:t>.</a:t>
            </a:r>
          </a:p>
          <a:p>
            <a:r>
              <a:rPr lang="en-US" b="1" dirty="0"/>
              <a:t>yum update</a:t>
            </a:r>
            <a:endParaRPr lang="en-US" dirty="0"/>
          </a:p>
        </p:txBody>
      </p:sp>
    </p:spTree>
    <p:extLst>
      <p:ext uri="{BB962C8B-B14F-4D97-AF65-F5344CB8AC3E}">
        <p14:creationId xmlns:p14="http://schemas.microsoft.com/office/powerpoint/2010/main" val="11059980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10.</a:t>
            </a:r>
            <a:r>
              <a:rPr lang="en-US" sz="3200" dirty="0"/>
              <a:t> List all available Group Packages</a:t>
            </a:r>
            <a:br>
              <a:rPr lang="en-US" sz="3200" dirty="0"/>
            </a:br>
            <a:endParaRPr lang="en-US" sz="3200" dirty="0"/>
          </a:p>
        </p:txBody>
      </p:sp>
      <p:sp>
        <p:nvSpPr>
          <p:cNvPr id="3" name="Content Placeholder 2"/>
          <p:cNvSpPr>
            <a:spLocks noGrp="1"/>
          </p:cNvSpPr>
          <p:nvPr>
            <p:ph idx="1"/>
          </p:nvPr>
        </p:nvSpPr>
        <p:spPr/>
        <p:txBody>
          <a:bodyPr/>
          <a:lstStyle/>
          <a:p>
            <a:r>
              <a:rPr lang="en-US" b="1" dirty="0"/>
              <a:t>yum </a:t>
            </a:r>
            <a:r>
              <a:rPr lang="en-US" b="1" dirty="0" err="1" smtClean="0"/>
              <a:t>grouplist</a:t>
            </a:r>
            <a:endParaRPr lang="en-US" b="1" dirty="0" smtClean="0"/>
          </a:p>
          <a:p>
            <a:r>
              <a:rPr lang="en-US" dirty="0"/>
              <a:t>Install a Group Packages</a:t>
            </a:r>
          </a:p>
          <a:p>
            <a:r>
              <a:rPr lang="en-US" dirty="0"/>
              <a:t>To install a particular package group, we use option as </a:t>
            </a:r>
            <a:r>
              <a:rPr lang="en-US" dirty="0" err="1"/>
              <a:t>groupinstall</a:t>
            </a:r>
            <a:r>
              <a:rPr lang="en-US" dirty="0"/>
              <a:t>. </a:t>
            </a:r>
            <a:endParaRPr lang="en-US" dirty="0" smtClean="0"/>
          </a:p>
          <a:p>
            <a:r>
              <a:rPr lang="en-US" dirty="0" smtClean="0"/>
              <a:t>Fore </a:t>
            </a:r>
            <a:r>
              <a:rPr lang="en-US" dirty="0"/>
              <a:t>example, to install “MySQL Database“, just execute the below command</a:t>
            </a:r>
            <a:r>
              <a:rPr lang="en-US" dirty="0" smtClean="0"/>
              <a:t>.</a:t>
            </a:r>
          </a:p>
          <a:p>
            <a:r>
              <a:rPr lang="en-US" b="1" dirty="0"/>
              <a:t>yum </a:t>
            </a:r>
            <a:r>
              <a:rPr lang="en-US" b="1" dirty="0" err="1"/>
              <a:t>groupinstall</a:t>
            </a:r>
            <a:r>
              <a:rPr lang="en-US" b="1" dirty="0"/>
              <a:t> 'MySQL Database'</a:t>
            </a:r>
            <a:endParaRPr lang="en-US" dirty="0"/>
          </a:p>
        </p:txBody>
      </p:sp>
    </p:spTree>
    <p:extLst>
      <p:ext uri="{BB962C8B-B14F-4D97-AF65-F5344CB8AC3E}">
        <p14:creationId xmlns:p14="http://schemas.microsoft.com/office/powerpoint/2010/main" val="3611318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a:t>
            </a:r>
            <a:r>
              <a:rPr lang="en-US" dirty="0"/>
              <a:t> Update a Group Packages</a:t>
            </a:r>
            <a:br>
              <a:rPr lang="en-US" dirty="0"/>
            </a:br>
            <a:endParaRPr lang="en-US" dirty="0"/>
          </a:p>
        </p:txBody>
      </p:sp>
      <p:sp>
        <p:nvSpPr>
          <p:cNvPr id="3" name="Content Placeholder 2"/>
          <p:cNvSpPr>
            <a:spLocks noGrp="1"/>
          </p:cNvSpPr>
          <p:nvPr>
            <p:ph idx="1"/>
          </p:nvPr>
        </p:nvSpPr>
        <p:spPr>
          <a:xfrm>
            <a:off x="457200" y="1066800"/>
            <a:ext cx="8229600" cy="4525963"/>
          </a:xfrm>
        </p:spPr>
        <p:txBody>
          <a:bodyPr/>
          <a:lstStyle/>
          <a:p>
            <a:r>
              <a:rPr lang="en-US" sz="2400" dirty="0"/>
              <a:t>To update any existing installed group packages, just run the following command as shown below</a:t>
            </a:r>
            <a:r>
              <a:rPr lang="en-US" sz="2400" dirty="0" smtClean="0"/>
              <a:t>.</a:t>
            </a:r>
          </a:p>
          <a:p>
            <a:r>
              <a:rPr lang="en-US" b="1" dirty="0"/>
              <a:t>yum </a:t>
            </a:r>
            <a:r>
              <a:rPr lang="en-US" b="1" dirty="0" err="1"/>
              <a:t>groupupdate</a:t>
            </a:r>
            <a:r>
              <a:rPr lang="en-US" b="1" dirty="0"/>
              <a:t> 'DNS Name Server'</a:t>
            </a:r>
            <a:endParaRPr lang="en-US" dirty="0"/>
          </a:p>
        </p:txBody>
      </p:sp>
    </p:spTree>
    <p:extLst>
      <p:ext uri="{BB962C8B-B14F-4D97-AF65-F5344CB8AC3E}">
        <p14:creationId xmlns:p14="http://schemas.microsoft.com/office/powerpoint/2010/main" val="32554033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a:t>
            </a:r>
            <a:r>
              <a:rPr lang="en-US" dirty="0"/>
              <a:t> Remove a Group Packages</a:t>
            </a:r>
            <a:br>
              <a:rPr lang="en-US" dirty="0"/>
            </a:br>
            <a:endParaRPr lang="en-US" dirty="0"/>
          </a:p>
        </p:txBody>
      </p:sp>
      <p:sp>
        <p:nvSpPr>
          <p:cNvPr id="3" name="Content Placeholder 2"/>
          <p:cNvSpPr>
            <a:spLocks noGrp="1"/>
          </p:cNvSpPr>
          <p:nvPr>
            <p:ph idx="1"/>
          </p:nvPr>
        </p:nvSpPr>
        <p:spPr>
          <a:xfrm>
            <a:off x="457200" y="1295400"/>
            <a:ext cx="8229600" cy="4525963"/>
          </a:xfrm>
        </p:spPr>
        <p:txBody>
          <a:bodyPr/>
          <a:lstStyle/>
          <a:p>
            <a:r>
              <a:rPr lang="en-US" sz="2000" dirty="0"/>
              <a:t>To delete or remove any existing installed group from the system, just use below command</a:t>
            </a:r>
            <a:r>
              <a:rPr lang="en-US" sz="2000" dirty="0" smtClean="0"/>
              <a:t>.</a:t>
            </a:r>
          </a:p>
          <a:p>
            <a:r>
              <a:rPr lang="en-US" b="1" dirty="0"/>
              <a:t>yum </a:t>
            </a:r>
            <a:r>
              <a:rPr lang="en-US" b="1" dirty="0" err="1"/>
              <a:t>groupremove</a:t>
            </a:r>
            <a:r>
              <a:rPr lang="en-US" b="1" dirty="0"/>
              <a:t> 'DNS Name </a:t>
            </a:r>
            <a:r>
              <a:rPr lang="en-US" b="1" dirty="0" smtClean="0"/>
              <a:t>Server‘</a:t>
            </a:r>
          </a:p>
          <a:p>
            <a:r>
              <a:rPr lang="en-US" dirty="0"/>
              <a:t>List Enabled Yum Repositories</a:t>
            </a:r>
          </a:p>
          <a:p>
            <a:r>
              <a:rPr lang="en-US" b="1" dirty="0"/>
              <a:t>yum </a:t>
            </a:r>
            <a:r>
              <a:rPr lang="en-US" b="1" dirty="0" err="1"/>
              <a:t>repolist</a:t>
            </a:r>
            <a:endParaRPr lang="en-US" dirty="0"/>
          </a:p>
        </p:txBody>
      </p:sp>
    </p:spTree>
    <p:extLst>
      <p:ext uri="{BB962C8B-B14F-4D97-AF65-F5344CB8AC3E}">
        <p14:creationId xmlns:p14="http://schemas.microsoft.com/office/powerpoint/2010/main" val="26347729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List all Enabled and Disabled Yum Repositories</a:t>
            </a:r>
            <a:br>
              <a:rPr lang="en-US" sz="2800" dirty="0"/>
            </a:br>
            <a:endParaRPr lang="en-US" sz="2800" dirty="0"/>
          </a:p>
        </p:txBody>
      </p:sp>
      <p:sp>
        <p:nvSpPr>
          <p:cNvPr id="3" name="Content Placeholder 2"/>
          <p:cNvSpPr>
            <a:spLocks noGrp="1"/>
          </p:cNvSpPr>
          <p:nvPr>
            <p:ph idx="1"/>
          </p:nvPr>
        </p:nvSpPr>
        <p:spPr>
          <a:xfrm>
            <a:off x="457200" y="990600"/>
            <a:ext cx="8229600" cy="5135563"/>
          </a:xfrm>
        </p:spPr>
        <p:txBody>
          <a:bodyPr>
            <a:normAutofit/>
          </a:bodyPr>
          <a:lstStyle/>
          <a:p>
            <a:pPr fontAlgn="base"/>
            <a:r>
              <a:rPr lang="en-US" sz="2000" dirty="0"/>
              <a:t>The following command will display all enabled and disabled yum repositories on the system.</a:t>
            </a:r>
          </a:p>
          <a:p>
            <a:r>
              <a:rPr lang="en-US" b="1" dirty="0" smtClean="0"/>
              <a:t>yum </a:t>
            </a:r>
            <a:r>
              <a:rPr lang="en-US" b="1" dirty="0" err="1"/>
              <a:t>repolist</a:t>
            </a:r>
            <a:r>
              <a:rPr lang="en-US" b="1" dirty="0"/>
              <a:t> </a:t>
            </a:r>
            <a:r>
              <a:rPr lang="en-US" b="1" dirty="0" smtClean="0"/>
              <a:t>all</a:t>
            </a:r>
          </a:p>
          <a:p>
            <a:r>
              <a:rPr lang="en-US" sz="1800" dirty="0"/>
              <a:t>Clean Yum Cache</a:t>
            </a:r>
          </a:p>
          <a:p>
            <a:r>
              <a:rPr lang="en-US" sz="1800" dirty="0"/>
              <a:t>By default yum keeps all the repository enabled package data in </a:t>
            </a:r>
            <a:r>
              <a:rPr lang="en-US" sz="1800" b="1" dirty="0"/>
              <a:t>/</a:t>
            </a:r>
            <a:r>
              <a:rPr lang="en-US" sz="1800" b="1" dirty="0" err="1"/>
              <a:t>var</a:t>
            </a:r>
            <a:r>
              <a:rPr lang="en-US" sz="1800" b="1" dirty="0"/>
              <a:t>/cache/yum/</a:t>
            </a:r>
            <a:r>
              <a:rPr lang="en-US" sz="1800" dirty="0"/>
              <a:t> with each sub-directory, to clean all cached files from enabled repository, </a:t>
            </a:r>
            <a:endParaRPr lang="en-US" sz="1800" dirty="0" smtClean="0"/>
          </a:p>
          <a:p>
            <a:r>
              <a:rPr lang="en-US" sz="1800" dirty="0" smtClean="0"/>
              <a:t>you </a:t>
            </a:r>
            <a:r>
              <a:rPr lang="en-US" sz="1800" dirty="0"/>
              <a:t>need to run the following command regularly to clean up all the cache and make sure that there is nothing unnecessary space is using. </a:t>
            </a:r>
            <a:endParaRPr lang="en-US" sz="1800" dirty="0" smtClean="0"/>
          </a:p>
          <a:p>
            <a:r>
              <a:rPr lang="en-US" sz="2800" b="1" dirty="0"/>
              <a:t>yum clean all</a:t>
            </a:r>
            <a:endParaRPr lang="en-US" sz="2800" dirty="0"/>
          </a:p>
        </p:txBody>
      </p:sp>
    </p:spTree>
    <p:extLst>
      <p:ext uri="{BB962C8B-B14F-4D97-AF65-F5344CB8AC3E}">
        <p14:creationId xmlns:p14="http://schemas.microsoft.com/office/powerpoint/2010/main" val="18257469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View History of Yum</a:t>
            </a:r>
            <a:br>
              <a:rPr lang="en-US" dirty="0"/>
            </a:br>
            <a:endParaRPr lang="en-US" dirty="0"/>
          </a:p>
        </p:txBody>
      </p:sp>
      <p:sp>
        <p:nvSpPr>
          <p:cNvPr id="3" name="Content Placeholder 2"/>
          <p:cNvSpPr>
            <a:spLocks noGrp="1"/>
          </p:cNvSpPr>
          <p:nvPr>
            <p:ph idx="1"/>
          </p:nvPr>
        </p:nvSpPr>
        <p:spPr/>
        <p:txBody>
          <a:bodyPr/>
          <a:lstStyle/>
          <a:p>
            <a:r>
              <a:rPr lang="en-US" b="1" dirty="0"/>
              <a:t>yum history</a:t>
            </a:r>
            <a:endParaRPr lang="en-US" dirty="0"/>
          </a:p>
        </p:txBody>
      </p:sp>
    </p:spTree>
    <p:extLst>
      <p:ext uri="{BB962C8B-B14F-4D97-AF65-F5344CB8AC3E}">
        <p14:creationId xmlns:p14="http://schemas.microsoft.com/office/powerpoint/2010/main" val="16676072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62325857"/>
              </p:ext>
            </p:extLst>
          </p:nvPr>
        </p:nvGraphicFramePr>
        <p:xfrm>
          <a:off x="457200" y="380999"/>
          <a:ext cx="8153400" cy="6324601"/>
        </p:xfrm>
        <a:graphic>
          <a:graphicData uri="http://schemas.openxmlformats.org/drawingml/2006/table">
            <a:tbl>
              <a:tblPr/>
              <a:tblGrid>
                <a:gridCol w="561561"/>
                <a:gridCol w="3400839"/>
                <a:gridCol w="4191000"/>
              </a:tblGrid>
              <a:tr h="490001">
                <a:tc>
                  <a:txBody>
                    <a:bodyPr/>
                    <a:lstStyle/>
                    <a:p>
                      <a:pPr algn="l" fontAlgn="base"/>
                      <a:r>
                        <a:rPr lang="en-US" sz="1100" b="0" i="0" baseline="0" dirty="0" err="1">
                          <a:effectLst/>
                          <a:latin typeface="Arial" pitchFamily="34" charset="0"/>
                        </a:rPr>
                        <a:t>Sl</a:t>
                      </a:r>
                      <a:r>
                        <a:rPr lang="en-US" sz="1100" b="0" i="0" baseline="0" dirty="0">
                          <a:effectLst/>
                          <a:latin typeface="Arial" pitchFamily="34" charset="0"/>
                        </a:rPr>
                        <a:t> No.</a:t>
                      </a:r>
                    </a:p>
                  </a:txBody>
                  <a:tcPr marL="46297" marR="46297" marT="21605" marB="21605" anchor="ctr">
                    <a:lnL>
                      <a:noFill/>
                    </a:lnL>
                    <a:lnR>
                      <a:noFill/>
                    </a:lnR>
                    <a:lnT>
                      <a:noFill/>
                    </a:lnT>
                    <a:lnB>
                      <a:noFill/>
                    </a:lnB>
                    <a:solidFill>
                      <a:srgbClr val="FFFFFF"/>
                    </a:solidFill>
                  </a:tcPr>
                </a:tc>
                <a:tc>
                  <a:txBody>
                    <a:bodyPr/>
                    <a:lstStyle/>
                    <a:p>
                      <a:pPr algn="l" fontAlgn="base"/>
                      <a:r>
                        <a:rPr lang="en-US" sz="1100" b="0" i="0" baseline="0">
                          <a:effectLst/>
                          <a:latin typeface="Arial" pitchFamily="34" charset="0"/>
                        </a:rPr>
                        <a:t>RPM</a:t>
                      </a:r>
                    </a:p>
                  </a:txBody>
                  <a:tcPr marL="46297" marR="46297" marT="21605" marB="21605" anchor="ctr">
                    <a:lnL>
                      <a:noFill/>
                    </a:lnL>
                    <a:lnR>
                      <a:noFill/>
                    </a:lnR>
                    <a:lnT>
                      <a:noFill/>
                    </a:lnT>
                    <a:lnB>
                      <a:noFill/>
                    </a:lnB>
                    <a:solidFill>
                      <a:srgbClr val="FFFFFF"/>
                    </a:solidFill>
                  </a:tcPr>
                </a:tc>
                <a:tc>
                  <a:txBody>
                    <a:bodyPr/>
                    <a:lstStyle/>
                    <a:p>
                      <a:pPr algn="l" fontAlgn="base"/>
                      <a:r>
                        <a:rPr lang="en-US" sz="1100" b="0" i="0" baseline="0">
                          <a:effectLst/>
                          <a:latin typeface="Arial" pitchFamily="34" charset="0"/>
                        </a:rPr>
                        <a:t>YUM</a:t>
                      </a:r>
                    </a:p>
                  </a:txBody>
                  <a:tcPr marL="46297" marR="46297" marT="21605" marB="21605" anchor="ctr">
                    <a:lnL>
                      <a:noFill/>
                    </a:lnL>
                    <a:lnR>
                      <a:noFill/>
                    </a:lnR>
                    <a:lnT>
                      <a:noFill/>
                    </a:lnT>
                    <a:lnB>
                      <a:noFill/>
                    </a:lnB>
                    <a:solidFill>
                      <a:srgbClr val="FFFFFF"/>
                    </a:solidFill>
                  </a:tcPr>
                </a:tc>
              </a:tr>
              <a:tr h="1876990">
                <a:tc>
                  <a:txBody>
                    <a:bodyPr/>
                    <a:lstStyle/>
                    <a:p>
                      <a:pPr algn="l" fontAlgn="base"/>
                      <a:r>
                        <a:rPr lang="en-US" sz="1100" b="0" i="0" baseline="0">
                          <a:effectLst/>
                          <a:latin typeface="Arial" pitchFamily="34" charset="0"/>
                        </a:rPr>
                        <a:t>1</a:t>
                      </a:r>
                    </a:p>
                  </a:txBody>
                  <a:tcPr marL="46297" marR="46297" marT="21605" marB="21605" anchor="ctr">
                    <a:lnL>
                      <a:noFill/>
                    </a:lnL>
                    <a:lnR>
                      <a:noFill/>
                    </a:lnR>
                    <a:lnT>
                      <a:noFill/>
                    </a:lnT>
                    <a:lnB>
                      <a:noFill/>
                    </a:lnB>
                    <a:solidFill>
                      <a:srgbClr val="FFFFFF"/>
                    </a:solidFill>
                  </a:tcPr>
                </a:tc>
                <a:tc>
                  <a:txBody>
                    <a:bodyPr/>
                    <a:lstStyle/>
                    <a:p>
                      <a:pPr algn="l" fontAlgn="base"/>
                      <a:r>
                        <a:rPr lang="en-US" sz="1100" b="0" i="0" baseline="0" dirty="0">
                          <a:effectLst/>
                          <a:latin typeface="Arial" pitchFamily="34" charset="0"/>
                        </a:rPr>
                        <a:t>If we want to install an application(Ex: apache), rpm need to install all the packages required for this application, these packages may vary from 1 rpm to several rpm’s depending on shared rpm packages.</a:t>
                      </a:r>
                    </a:p>
                  </a:txBody>
                  <a:tcPr marL="46297" marR="46297" marT="21605" marB="21605" anchor="ctr">
                    <a:lnL>
                      <a:noFill/>
                    </a:lnL>
                    <a:lnR>
                      <a:noFill/>
                    </a:lnR>
                    <a:lnT>
                      <a:noFill/>
                    </a:lnT>
                    <a:lnB>
                      <a:noFill/>
                    </a:lnB>
                    <a:solidFill>
                      <a:srgbClr val="FFFFFF"/>
                    </a:solidFill>
                  </a:tcPr>
                </a:tc>
                <a:tc>
                  <a:txBody>
                    <a:bodyPr/>
                    <a:lstStyle/>
                    <a:p>
                      <a:pPr algn="l" fontAlgn="base"/>
                      <a:r>
                        <a:rPr lang="en-US" sz="1100" b="0" i="0" baseline="0">
                          <a:effectLst/>
                          <a:latin typeface="Arial" pitchFamily="34" charset="0"/>
                        </a:rPr>
                        <a:t>Install an application with single command</a:t>
                      </a:r>
                      <a:br>
                        <a:rPr lang="en-US" sz="1100" b="0" i="0" baseline="0">
                          <a:effectLst/>
                          <a:latin typeface="Arial" pitchFamily="34" charset="0"/>
                        </a:rPr>
                      </a:br>
                      <a:r>
                        <a:rPr lang="en-US" sz="1100" b="0" i="0" baseline="0">
                          <a:effectLst/>
                          <a:latin typeface="Arial" pitchFamily="34" charset="0"/>
                        </a:rPr>
                        <a:t>Ex: yum install httpd</a:t>
                      </a:r>
                    </a:p>
                  </a:txBody>
                  <a:tcPr marL="46297" marR="46297" marT="21605" marB="21605" anchor="ctr">
                    <a:lnL>
                      <a:noFill/>
                    </a:lnL>
                    <a:lnR>
                      <a:noFill/>
                    </a:lnR>
                    <a:lnT>
                      <a:noFill/>
                    </a:lnT>
                    <a:lnB>
                      <a:noFill/>
                    </a:lnB>
                    <a:solidFill>
                      <a:srgbClr val="FFFFFF"/>
                    </a:solidFill>
                  </a:tcPr>
                </a:tc>
              </a:tr>
              <a:tr h="648311">
                <a:tc>
                  <a:txBody>
                    <a:bodyPr/>
                    <a:lstStyle/>
                    <a:p>
                      <a:pPr algn="l" fontAlgn="base"/>
                      <a:r>
                        <a:rPr lang="en-US" sz="1100" b="0" i="0" baseline="0">
                          <a:effectLst/>
                          <a:latin typeface="Arial" pitchFamily="34" charset="0"/>
                        </a:rPr>
                        <a:t>2</a:t>
                      </a:r>
                    </a:p>
                  </a:txBody>
                  <a:tcPr marL="46297" marR="46297" marT="21605" marB="21605" anchor="ctr">
                    <a:lnL>
                      <a:noFill/>
                    </a:lnL>
                    <a:lnR>
                      <a:noFill/>
                    </a:lnR>
                    <a:lnT>
                      <a:noFill/>
                    </a:lnT>
                    <a:lnB>
                      <a:noFill/>
                    </a:lnB>
                    <a:solidFill>
                      <a:srgbClr val="FFFFFF"/>
                    </a:solidFill>
                  </a:tcPr>
                </a:tc>
                <a:tc>
                  <a:txBody>
                    <a:bodyPr/>
                    <a:lstStyle/>
                    <a:p>
                      <a:pPr algn="l" fontAlgn="base"/>
                      <a:r>
                        <a:rPr lang="en-US" sz="1100" b="0" i="0" baseline="0">
                          <a:effectLst/>
                          <a:latin typeface="Arial" pitchFamily="34" charset="0"/>
                        </a:rPr>
                        <a:t>RPM package dependencies is bit tough</a:t>
                      </a:r>
                    </a:p>
                  </a:txBody>
                  <a:tcPr marL="46297" marR="46297" marT="21605" marB="21605" anchor="ctr">
                    <a:lnL>
                      <a:noFill/>
                    </a:lnL>
                    <a:lnR>
                      <a:noFill/>
                    </a:lnR>
                    <a:lnT>
                      <a:noFill/>
                    </a:lnT>
                    <a:lnB>
                      <a:noFill/>
                    </a:lnB>
                    <a:solidFill>
                      <a:srgbClr val="FFFFFF"/>
                    </a:solidFill>
                  </a:tcPr>
                </a:tc>
                <a:tc>
                  <a:txBody>
                    <a:bodyPr/>
                    <a:lstStyle/>
                    <a:p>
                      <a:pPr algn="l" fontAlgn="base"/>
                      <a:r>
                        <a:rPr lang="en-US" sz="1100" b="0" i="0" baseline="0">
                          <a:effectLst/>
                          <a:latin typeface="Arial" pitchFamily="34" charset="0"/>
                        </a:rPr>
                        <a:t>YUM resolves dependencies with ease</a:t>
                      </a:r>
                    </a:p>
                  </a:txBody>
                  <a:tcPr marL="46297" marR="46297" marT="21605" marB="21605" anchor="ctr">
                    <a:lnL>
                      <a:noFill/>
                    </a:lnL>
                    <a:lnR>
                      <a:noFill/>
                    </a:lnR>
                    <a:lnT>
                      <a:noFill/>
                    </a:lnT>
                    <a:lnB>
                      <a:noFill/>
                    </a:lnB>
                    <a:solidFill>
                      <a:srgbClr val="FFFFFF"/>
                    </a:solidFill>
                  </a:tcPr>
                </a:tc>
              </a:tr>
              <a:tr h="1030675">
                <a:tc>
                  <a:txBody>
                    <a:bodyPr/>
                    <a:lstStyle/>
                    <a:p>
                      <a:pPr algn="l" fontAlgn="base"/>
                      <a:r>
                        <a:rPr lang="en-US" sz="1100" b="0" i="0" baseline="0">
                          <a:effectLst/>
                          <a:latin typeface="Arial" pitchFamily="34" charset="0"/>
                        </a:rPr>
                        <a:t>3</a:t>
                      </a:r>
                    </a:p>
                  </a:txBody>
                  <a:tcPr marL="46297" marR="46297" marT="21605" marB="21605" anchor="ctr">
                    <a:lnL>
                      <a:noFill/>
                    </a:lnL>
                    <a:lnR>
                      <a:noFill/>
                    </a:lnR>
                    <a:lnT>
                      <a:noFill/>
                    </a:lnT>
                    <a:lnB>
                      <a:noFill/>
                    </a:lnB>
                    <a:solidFill>
                      <a:srgbClr val="FFFFFF"/>
                    </a:solidFill>
                  </a:tcPr>
                </a:tc>
                <a:tc>
                  <a:txBody>
                    <a:bodyPr/>
                    <a:lstStyle/>
                    <a:p>
                      <a:pPr algn="l" fontAlgn="base"/>
                      <a:r>
                        <a:rPr lang="en-US" sz="1100" b="0" i="0" baseline="0">
                          <a:effectLst/>
                          <a:latin typeface="Arial" pitchFamily="34" charset="0"/>
                        </a:rPr>
                        <a:t>Batch installation of applications is possible with one command</a:t>
                      </a:r>
                    </a:p>
                  </a:txBody>
                  <a:tcPr marL="46297" marR="46297" marT="21605" marB="21605" anchor="ctr">
                    <a:lnL>
                      <a:noFill/>
                    </a:lnL>
                    <a:lnR>
                      <a:noFill/>
                    </a:lnR>
                    <a:lnT>
                      <a:noFill/>
                    </a:lnT>
                    <a:lnB>
                      <a:noFill/>
                    </a:lnB>
                    <a:solidFill>
                      <a:srgbClr val="FFFFFF"/>
                    </a:solidFill>
                  </a:tcPr>
                </a:tc>
                <a:tc>
                  <a:txBody>
                    <a:bodyPr/>
                    <a:lstStyle/>
                    <a:p>
                      <a:pPr algn="l" fontAlgn="base"/>
                      <a:r>
                        <a:rPr lang="en-US" sz="1100" b="0" i="0" baseline="0">
                          <a:effectLst/>
                          <a:latin typeface="Arial" pitchFamily="34" charset="0"/>
                        </a:rPr>
                        <a:t>YUM command can install number of applications in one single command</a:t>
                      </a:r>
                      <a:br>
                        <a:rPr lang="en-US" sz="1100" b="0" i="0" baseline="0">
                          <a:effectLst/>
                          <a:latin typeface="Arial" pitchFamily="34" charset="0"/>
                        </a:rPr>
                      </a:br>
                      <a:r>
                        <a:rPr lang="en-US" sz="1100" b="0" i="0" baseline="0">
                          <a:effectLst/>
                          <a:latin typeface="Arial" pitchFamily="34" charset="0"/>
                        </a:rPr>
                        <a:t>Ex: yum install httpd vsftpd</a:t>
                      </a:r>
                    </a:p>
                  </a:txBody>
                  <a:tcPr marL="46297" marR="46297" marT="21605" marB="21605" anchor="ctr">
                    <a:lnL>
                      <a:noFill/>
                    </a:lnL>
                    <a:lnR>
                      <a:noFill/>
                    </a:lnR>
                    <a:lnT>
                      <a:noFill/>
                    </a:lnT>
                    <a:lnB>
                      <a:noFill/>
                    </a:lnB>
                    <a:solidFill>
                      <a:srgbClr val="FFFFFF"/>
                    </a:solidFill>
                  </a:tcPr>
                </a:tc>
              </a:tr>
              <a:tr h="1079348">
                <a:tc>
                  <a:txBody>
                    <a:bodyPr/>
                    <a:lstStyle/>
                    <a:p>
                      <a:pPr algn="l" fontAlgn="base"/>
                      <a:r>
                        <a:rPr lang="en-US" sz="1100" b="0" i="0" baseline="0">
                          <a:effectLst/>
                          <a:latin typeface="Arial" pitchFamily="34" charset="0"/>
                        </a:rPr>
                        <a:t>4</a:t>
                      </a:r>
                    </a:p>
                  </a:txBody>
                  <a:tcPr marL="46297" marR="46297" marT="21605" marB="21605" anchor="ctr">
                    <a:lnL>
                      <a:noFill/>
                    </a:lnL>
                    <a:lnR>
                      <a:noFill/>
                    </a:lnR>
                    <a:lnT>
                      <a:noFill/>
                    </a:lnT>
                    <a:lnB>
                      <a:noFill/>
                    </a:lnB>
                    <a:solidFill>
                      <a:srgbClr val="FFFFFF"/>
                    </a:solidFill>
                  </a:tcPr>
                </a:tc>
                <a:tc>
                  <a:txBody>
                    <a:bodyPr/>
                    <a:lstStyle/>
                    <a:p>
                      <a:pPr algn="l" fontAlgn="base"/>
                      <a:r>
                        <a:rPr lang="en-US" sz="1100" b="0" i="0" baseline="0">
                          <a:effectLst/>
                          <a:latin typeface="Arial" pitchFamily="34" charset="0"/>
                        </a:rPr>
                        <a:t>RPM can not handle updated software installation automatically</a:t>
                      </a:r>
                    </a:p>
                  </a:txBody>
                  <a:tcPr marL="46297" marR="46297" marT="21605" marB="21605" anchor="ctr">
                    <a:lnL>
                      <a:noFill/>
                    </a:lnL>
                    <a:lnR>
                      <a:noFill/>
                    </a:lnR>
                    <a:lnT>
                      <a:noFill/>
                    </a:lnT>
                    <a:lnB>
                      <a:noFill/>
                    </a:lnB>
                    <a:solidFill>
                      <a:srgbClr val="FFFFFF"/>
                    </a:solidFill>
                  </a:tcPr>
                </a:tc>
                <a:tc>
                  <a:txBody>
                    <a:bodyPr/>
                    <a:lstStyle/>
                    <a:p>
                      <a:pPr algn="l" fontAlgn="base"/>
                      <a:r>
                        <a:rPr lang="en-US" sz="1100" b="0" i="0" baseline="0">
                          <a:effectLst/>
                          <a:latin typeface="Arial" pitchFamily="34" charset="0"/>
                        </a:rPr>
                        <a:t>Does YUM install updates of the existing packages by using</a:t>
                      </a:r>
                      <a:br>
                        <a:rPr lang="en-US" sz="1100" b="0" i="0" baseline="0">
                          <a:effectLst/>
                          <a:latin typeface="Arial" pitchFamily="34" charset="0"/>
                        </a:rPr>
                      </a:br>
                      <a:r>
                        <a:rPr lang="en-US" sz="1100" b="0" i="0" baseline="0">
                          <a:effectLst/>
                          <a:latin typeface="Arial" pitchFamily="34" charset="0"/>
                        </a:rPr>
                        <a:t>yum install upgrade</a:t>
                      </a:r>
                    </a:p>
                  </a:txBody>
                  <a:tcPr marL="46297" marR="46297" marT="21605" marB="21605" anchor="ctr">
                    <a:lnL>
                      <a:noFill/>
                    </a:lnL>
                    <a:lnR>
                      <a:noFill/>
                    </a:lnR>
                    <a:lnT>
                      <a:noFill/>
                    </a:lnT>
                    <a:lnB>
                      <a:noFill/>
                    </a:lnB>
                    <a:solidFill>
                      <a:srgbClr val="FFFFFF"/>
                    </a:solidFill>
                  </a:tcPr>
                </a:tc>
              </a:tr>
              <a:tr h="1199276">
                <a:tc>
                  <a:txBody>
                    <a:bodyPr/>
                    <a:lstStyle/>
                    <a:p>
                      <a:pPr algn="l" fontAlgn="base"/>
                      <a:r>
                        <a:rPr lang="en-US" sz="1100" b="0" i="0" baseline="0">
                          <a:effectLst/>
                          <a:latin typeface="Arial" pitchFamily="34" charset="0"/>
                        </a:rPr>
                        <a:t>5</a:t>
                      </a:r>
                    </a:p>
                  </a:txBody>
                  <a:tcPr marL="46297" marR="46297" marT="21605" marB="21605" anchor="ctr">
                    <a:lnL>
                      <a:noFill/>
                    </a:lnL>
                    <a:lnR>
                      <a:noFill/>
                    </a:lnR>
                    <a:lnT>
                      <a:noFill/>
                    </a:lnT>
                    <a:lnB>
                      <a:noFill/>
                    </a:lnB>
                    <a:solidFill>
                      <a:srgbClr val="FFFFFF"/>
                    </a:solidFill>
                  </a:tcPr>
                </a:tc>
                <a:tc>
                  <a:txBody>
                    <a:bodyPr/>
                    <a:lstStyle/>
                    <a:p>
                      <a:pPr algn="l" fontAlgn="base"/>
                      <a:r>
                        <a:rPr lang="en-US" sz="1100" b="0" i="0" baseline="0" dirty="0">
                          <a:effectLst/>
                          <a:latin typeface="Arial" pitchFamily="34" charset="0"/>
                        </a:rPr>
                        <a:t>Can not connect to online repositories</a:t>
                      </a:r>
                    </a:p>
                  </a:txBody>
                  <a:tcPr marL="46297" marR="46297" marT="21605" marB="21605" anchor="ctr">
                    <a:lnL>
                      <a:noFill/>
                    </a:lnL>
                    <a:lnR>
                      <a:noFill/>
                    </a:lnR>
                    <a:lnT>
                      <a:noFill/>
                    </a:lnT>
                    <a:lnB>
                      <a:noFill/>
                    </a:lnB>
                    <a:solidFill>
                      <a:srgbClr val="FFFFFF"/>
                    </a:solidFill>
                  </a:tcPr>
                </a:tc>
                <a:tc>
                  <a:txBody>
                    <a:bodyPr/>
                    <a:lstStyle/>
                    <a:p>
                      <a:pPr algn="l" fontAlgn="base"/>
                      <a:r>
                        <a:rPr lang="en-US" sz="1100" b="0" i="0" baseline="0" dirty="0">
                          <a:effectLst/>
                          <a:latin typeface="Arial" pitchFamily="34" charset="0"/>
                        </a:rPr>
                        <a:t>Can connect to on-line repositories to get latest software before installing the applications</a:t>
                      </a:r>
                    </a:p>
                  </a:txBody>
                  <a:tcPr marL="46297" marR="46297" marT="21605" marB="21605"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053390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Five </a:t>
            </a:r>
            <a:r>
              <a:rPr lang="en-US" sz="3200" dirty="0">
                <a:latin typeface="Times New Roman" pitchFamily="18" charset="0"/>
                <a:cs typeface="Times New Roman" pitchFamily="18" charset="0"/>
              </a:rPr>
              <a:t>basic modes for RPM </a:t>
            </a:r>
            <a:r>
              <a:rPr lang="en-US" sz="3200" dirty="0" smtClean="0">
                <a:latin typeface="Times New Roman" pitchFamily="18" charset="0"/>
                <a:cs typeface="Times New Roman" pitchFamily="18" charset="0"/>
              </a:rPr>
              <a:t>command</a:t>
            </a:r>
            <a:endParaRPr lang="en-US" sz="3200" dirty="0"/>
          </a:p>
        </p:txBody>
      </p:sp>
      <p:sp>
        <p:nvSpPr>
          <p:cNvPr id="3" name="Content Placeholder 2"/>
          <p:cNvSpPr>
            <a:spLocks noGrp="1"/>
          </p:cNvSpPr>
          <p:nvPr>
            <p:ph idx="1"/>
          </p:nvPr>
        </p:nvSpPr>
        <p:spPr/>
        <p:txBody>
          <a:bodyPr>
            <a:normAutofit/>
          </a:bodyPr>
          <a:lstStyle/>
          <a:p>
            <a:pPr algn="just" fontAlgn="base">
              <a:lnSpc>
                <a:spcPct val="200000"/>
              </a:lnSpc>
            </a:pPr>
            <a:r>
              <a:rPr lang="en-US" sz="1600" b="1" dirty="0">
                <a:latin typeface="Times New Roman" pitchFamily="18" charset="0"/>
                <a:cs typeface="Times New Roman" pitchFamily="18" charset="0"/>
              </a:rPr>
              <a:t>Install</a:t>
            </a:r>
            <a:r>
              <a:rPr lang="en-US" sz="1600" dirty="0">
                <a:latin typeface="Times New Roman" pitchFamily="18" charset="0"/>
                <a:cs typeface="Times New Roman" pitchFamily="18" charset="0"/>
              </a:rPr>
              <a:t> : It is used to install any RPM package.</a:t>
            </a:r>
          </a:p>
          <a:p>
            <a:pPr algn="just" fontAlgn="base">
              <a:lnSpc>
                <a:spcPct val="200000"/>
              </a:lnSpc>
            </a:pPr>
            <a:r>
              <a:rPr lang="en-US" sz="1600" b="1" dirty="0">
                <a:latin typeface="Times New Roman" pitchFamily="18" charset="0"/>
                <a:cs typeface="Times New Roman" pitchFamily="18" charset="0"/>
              </a:rPr>
              <a:t>Remove </a:t>
            </a:r>
            <a:r>
              <a:rPr lang="en-US" sz="1600" dirty="0">
                <a:latin typeface="Times New Roman" pitchFamily="18" charset="0"/>
                <a:cs typeface="Times New Roman" pitchFamily="18" charset="0"/>
              </a:rPr>
              <a:t>: It is used to erase, remove or un-install any RPM package.</a:t>
            </a:r>
          </a:p>
          <a:p>
            <a:pPr algn="just" fontAlgn="base">
              <a:lnSpc>
                <a:spcPct val="200000"/>
              </a:lnSpc>
            </a:pPr>
            <a:r>
              <a:rPr lang="en-US" sz="1600" b="1" dirty="0">
                <a:latin typeface="Times New Roman" pitchFamily="18" charset="0"/>
                <a:cs typeface="Times New Roman" pitchFamily="18" charset="0"/>
              </a:rPr>
              <a:t>Upgrade</a:t>
            </a:r>
            <a:r>
              <a:rPr lang="en-US" sz="1600" dirty="0">
                <a:latin typeface="Times New Roman" pitchFamily="18" charset="0"/>
                <a:cs typeface="Times New Roman" pitchFamily="18" charset="0"/>
              </a:rPr>
              <a:t> : It is used to update the existing RPM package.</a:t>
            </a:r>
          </a:p>
          <a:p>
            <a:pPr algn="just" fontAlgn="base">
              <a:lnSpc>
                <a:spcPct val="200000"/>
              </a:lnSpc>
            </a:pPr>
            <a:r>
              <a:rPr lang="en-US" sz="1600" b="1" dirty="0">
                <a:latin typeface="Times New Roman" pitchFamily="18" charset="0"/>
                <a:cs typeface="Times New Roman" pitchFamily="18" charset="0"/>
              </a:rPr>
              <a:t>Verify</a:t>
            </a:r>
            <a:r>
              <a:rPr lang="en-US" sz="1600" dirty="0">
                <a:latin typeface="Times New Roman" pitchFamily="18" charset="0"/>
                <a:cs typeface="Times New Roman" pitchFamily="18" charset="0"/>
              </a:rPr>
              <a:t> : It is used to query about different RPM packages.</a:t>
            </a:r>
          </a:p>
          <a:p>
            <a:pPr algn="just" fontAlgn="base">
              <a:lnSpc>
                <a:spcPct val="200000"/>
              </a:lnSpc>
            </a:pPr>
            <a:r>
              <a:rPr lang="en-US" sz="1600" b="1" dirty="0">
                <a:latin typeface="Times New Roman" pitchFamily="18" charset="0"/>
                <a:cs typeface="Times New Roman" pitchFamily="18" charset="0"/>
              </a:rPr>
              <a:t>Query</a:t>
            </a:r>
            <a:r>
              <a:rPr lang="en-US" sz="1600" dirty="0">
                <a:latin typeface="Times New Roman" pitchFamily="18" charset="0"/>
                <a:cs typeface="Times New Roman" pitchFamily="18" charset="0"/>
              </a:rPr>
              <a:t> : It is used for the verification of any RPM package.</a:t>
            </a:r>
          </a:p>
          <a:p>
            <a:endParaRPr lang="en-US" sz="1600" dirty="0"/>
          </a:p>
        </p:txBody>
      </p:sp>
    </p:spTree>
    <p:extLst>
      <p:ext uri="{BB962C8B-B14F-4D97-AF65-F5344CB8AC3E}">
        <p14:creationId xmlns:p14="http://schemas.microsoft.com/office/powerpoint/2010/main" val="4215962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Where to find RPM </a:t>
            </a:r>
            <a:r>
              <a:rPr lang="en-US" sz="3200" dirty="0" smtClean="0">
                <a:latin typeface="Times New Roman" pitchFamily="18" charset="0"/>
                <a:cs typeface="Times New Roman" pitchFamily="18" charset="0"/>
              </a:rPr>
              <a:t>packages</a:t>
            </a:r>
            <a:endParaRPr lang="en-US" sz="3200" dirty="0"/>
          </a:p>
        </p:txBody>
      </p:sp>
      <p:sp>
        <p:nvSpPr>
          <p:cNvPr id="3" name="Content Placeholder 2"/>
          <p:cNvSpPr>
            <a:spLocks noGrp="1"/>
          </p:cNvSpPr>
          <p:nvPr>
            <p:ph idx="1"/>
          </p:nvPr>
        </p:nvSpPr>
        <p:spPr>
          <a:xfrm>
            <a:off x="533400" y="1524000"/>
            <a:ext cx="8229600" cy="4525963"/>
          </a:xfrm>
        </p:spPr>
        <p:txBody>
          <a:bodyPr>
            <a:normAutofit/>
          </a:bodyPr>
          <a:lstStyle/>
          <a:p>
            <a:pPr fontAlgn="base">
              <a:lnSpc>
                <a:spcPct val="200000"/>
              </a:lnSpc>
            </a:pPr>
            <a:r>
              <a:rPr lang="en-US" sz="1600" dirty="0">
                <a:latin typeface="Times New Roman" pitchFamily="18" charset="0"/>
                <a:cs typeface="Times New Roman" pitchFamily="18" charset="0"/>
              </a:rPr>
              <a:t>Below is the list of rpm sites, where you can find and download all RPM packages.</a:t>
            </a:r>
          </a:p>
          <a:p>
            <a:pPr lvl="1" fontAlgn="base">
              <a:lnSpc>
                <a:spcPct val="200000"/>
              </a:lnSpc>
            </a:pPr>
            <a:r>
              <a:rPr lang="en-US" sz="1600" dirty="0">
                <a:latin typeface="Times New Roman" pitchFamily="18" charset="0"/>
                <a:cs typeface="Times New Roman" pitchFamily="18" charset="0"/>
                <a:hlinkClick r:id="rId2"/>
              </a:rPr>
              <a:t>http://rpmfind.net</a:t>
            </a:r>
            <a:endParaRPr lang="en-US" sz="1600" dirty="0">
              <a:latin typeface="Times New Roman" pitchFamily="18" charset="0"/>
              <a:cs typeface="Times New Roman" pitchFamily="18" charset="0"/>
            </a:endParaRPr>
          </a:p>
          <a:p>
            <a:pPr lvl="1" fontAlgn="base">
              <a:lnSpc>
                <a:spcPct val="200000"/>
              </a:lnSpc>
            </a:pPr>
            <a:r>
              <a:rPr lang="en-US" sz="1600" dirty="0">
                <a:latin typeface="Times New Roman" pitchFamily="18" charset="0"/>
                <a:cs typeface="Times New Roman" pitchFamily="18" charset="0"/>
                <a:hlinkClick r:id="rId3"/>
              </a:rPr>
              <a:t>http://www.redhat.com</a:t>
            </a:r>
            <a:endParaRPr lang="en-US" sz="1600" dirty="0">
              <a:latin typeface="Times New Roman" pitchFamily="18" charset="0"/>
              <a:cs typeface="Times New Roman" pitchFamily="18" charset="0"/>
            </a:endParaRPr>
          </a:p>
          <a:p>
            <a:pPr lvl="1" fontAlgn="base">
              <a:lnSpc>
                <a:spcPct val="200000"/>
              </a:lnSpc>
            </a:pPr>
            <a:r>
              <a:rPr lang="en-US" sz="1600" dirty="0">
                <a:latin typeface="Times New Roman" pitchFamily="18" charset="0"/>
                <a:cs typeface="Times New Roman" pitchFamily="18" charset="0"/>
                <a:hlinkClick r:id="rId4"/>
              </a:rPr>
              <a:t>http://freshrpms.net/</a:t>
            </a:r>
            <a:endParaRPr lang="en-US" sz="1600" dirty="0">
              <a:latin typeface="Times New Roman" pitchFamily="18" charset="0"/>
              <a:cs typeface="Times New Roman" pitchFamily="18" charset="0"/>
            </a:endParaRPr>
          </a:p>
          <a:p>
            <a:pPr lvl="1" fontAlgn="base">
              <a:lnSpc>
                <a:spcPct val="200000"/>
              </a:lnSpc>
            </a:pPr>
            <a:r>
              <a:rPr lang="en-US" sz="1600" dirty="0">
                <a:latin typeface="Times New Roman" pitchFamily="18" charset="0"/>
                <a:cs typeface="Times New Roman" pitchFamily="18" charset="0"/>
                <a:hlinkClick r:id="rId5"/>
              </a:rPr>
              <a:t>http://rpm.pbone.net</a:t>
            </a:r>
            <a:r>
              <a:rPr lang="en-US" sz="1600" dirty="0" smtClean="0">
                <a:latin typeface="Times New Roman" pitchFamily="18" charset="0"/>
                <a:cs typeface="Times New Roman" pitchFamily="18" charset="0"/>
                <a:hlinkClick r:id="rId5"/>
              </a:rPr>
              <a: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525543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200000"/>
              </a:lnSpc>
            </a:pPr>
            <a:r>
              <a:rPr lang="en-US" sz="3600" dirty="0">
                <a:latin typeface="Times New Roman" pitchFamily="18" charset="0"/>
                <a:cs typeface="Times New Roman" pitchFamily="18" charset="0"/>
              </a:rPr>
              <a:t>1</a:t>
            </a:r>
            <a:r>
              <a:rPr lang="en-US" sz="3200" dirty="0">
                <a:latin typeface="Times New Roman" pitchFamily="18" charset="0"/>
                <a:cs typeface="Times New Roman" pitchFamily="18" charset="0"/>
              </a:rPr>
              <a:t>. How to Check an RPM Signature </a:t>
            </a:r>
            <a:r>
              <a:rPr lang="en-US" sz="3200" dirty="0" smtClean="0">
                <a:latin typeface="Times New Roman" pitchFamily="18" charset="0"/>
                <a:cs typeface="Times New Roman" pitchFamily="18" charset="0"/>
              </a:rPr>
              <a:t>Package</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1"/>
            <a:ext cx="8229600" cy="3581400"/>
          </a:xfrm>
        </p:spPr>
        <p:txBody>
          <a:bodyPr>
            <a:normAutofit/>
          </a:bodyPr>
          <a:lstStyle/>
          <a:p>
            <a:pPr algn="just">
              <a:lnSpc>
                <a:spcPct val="200000"/>
              </a:lnSpc>
            </a:pPr>
            <a:r>
              <a:rPr lang="en-US" sz="1600" dirty="0">
                <a:latin typeface="Times New Roman" pitchFamily="18" charset="0"/>
                <a:cs typeface="Times New Roman" pitchFamily="18" charset="0"/>
              </a:rPr>
              <a:t>Always check the </a:t>
            </a:r>
            <a:r>
              <a:rPr lang="en-US" sz="1600" i="1" dirty="0"/>
              <a:t>Gnu Privacy Guard</a:t>
            </a:r>
            <a:r>
              <a:rPr lang="en-US" sz="1600" dirty="0"/>
              <a:t> (or </a:t>
            </a:r>
            <a:r>
              <a:rPr lang="en-US" sz="1600" dirty="0" err="1"/>
              <a:t>GnuPG</a:t>
            </a:r>
            <a:r>
              <a:rPr lang="en-US" sz="1600" dirty="0"/>
              <a:t>) </a:t>
            </a:r>
            <a:r>
              <a:rPr lang="en-US" sz="1600" dirty="0" smtClean="0">
                <a:latin typeface="Times New Roman" pitchFamily="18" charset="0"/>
                <a:cs typeface="Times New Roman" pitchFamily="18" charset="0"/>
              </a:rPr>
              <a:t>signature </a:t>
            </a:r>
            <a:r>
              <a:rPr lang="en-US" sz="1600" dirty="0">
                <a:latin typeface="Times New Roman" pitchFamily="18" charset="0"/>
                <a:cs typeface="Times New Roman" pitchFamily="18" charset="0"/>
              </a:rPr>
              <a:t>of packages before installing them on your Linux systems and make sure its integrity and origin is OK</a:t>
            </a:r>
            <a:r>
              <a:rPr lang="en-US" sz="1600" dirty="0" smtClean="0">
                <a:latin typeface="Times New Roman" pitchFamily="18" charset="0"/>
                <a:cs typeface="Times New Roman" pitchFamily="18" charset="0"/>
              </a:rPr>
              <a:t>.</a:t>
            </a:r>
          </a:p>
          <a:p>
            <a:pPr algn="just">
              <a:lnSpc>
                <a:spcPct val="200000"/>
              </a:lnSpc>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Use the following command with –</a:t>
            </a:r>
            <a:r>
              <a:rPr lang="en-US" sz="1600" dirty="0" err="1">
                <a:latin typeface="Times New Roman" pitchFamily="18" charset="0"/>
                <a:cs typeface="Times New Roman" pitchFamily="18" charset="0"/>
              </a:rPr>
              <a:t>checksig</a:t>
            </a:r>
            <a:r>
              <a:rPr lang="en-US" sz="1600" dirty="0">
                <a:latin typeface="Times New Roman" pitchFamily="18" charset="0"/>
                <a:cs typeface="Times New Roman" pitchFamily="18" charset="0"/>
              </a:rPr>
              <a:t> (check signature) option to check the signature of a package called pidgin</a:t>
            </a:r>
            <a:r>
              <a:rPr lang="en-US" sz="1600" dirty="0" smtClean="0">
                <a:latin typeface="Times New Roman" pitchFamily="18" charset="0"/>
                <a:cs typeface="Times New Roman" pitchFamily="18" charset="0"/>
              </a:rPr>
              <a:t>.</a:t>
            </a:r>
          </a:p>
          <a:p>
            <a:pPr marL="914400" indent="0">
              <a:lnSpc>
                <a:spcPct val="200000"/>
              </a:lnSpc>
              <a:buNone/>
            </a:pP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rpm --</a:t>
            </a:r>
            <a:r>
              <a:rPr lang="en-US" sz="1600" b="1" dirty="0" err="1" smtClean="0">
                <a:latin typeface="Times New Roman" pitchFamily="18" charset="0"/>
                <a:cs typeface="Times New Roman" pitchFamily="18" charset="0"/>
              </a:rPr>
              <a:t>checksig</a:t>
            </a:r>
            <a:r>
              <a:rPr lang="en-US" sz="1600" b="1" dirty="0" smtClean="0">
                <a:latin typeface="Times New Roman" pitchFamily="18" charset="0"/>
                <a:cs typeface="Times New Roman" pitchFamily="18" charset="0"/>
              </a:rPr>
              <a:t> pidgin-2.7.9-5.el6.2.i686.rpm</a:t>
            </a:r>
          </a:p>
          <a:p>
            <a:pPr marL="914400" indent="0">
              <a:lnSpc>
                <a:spcPct val="200000"/>
              </a:lnSpc>
              <a:buNone/>
            </a:pPr>
            <a:r>
              <a:rPr lang="en-US" sz="1600" b="1" dirty="0" smtClean="0">
                <a:latin typeface="Times New Roman" pitchFamily="18" charset="0"/>
                <a:cs typeface="Times New Roman" pitchFamily="18" charset="0"/>
              </a:rPr>
              <a:t> pidgin-2.7.9-5.el6.2.i686.rpm: </a:t>
            </a:r>
            <a:r>
              <a:rPr lang="en-US" sz="1600" b="1" dirty="0" err="1" smtClean="0">
                <a:latin typeface="Times New Roman" pitchFamily="18" charset="0"/>
                <a:cs typeface="Times New Roman" pitchFamily="18" charset="0"/>
              </a:rPr>
              <a:t>rsa</a:t>
            </a:r>
            <a:r>
              <a:rPr lang="en-US" sz="1600" b="1" dirty="0" smtClean="0">
                <a:latin typeface="Times New Roman" pitchFamily="18" charset="0"/>
                <a:cs typeface="Times New Roman" pitchFamily="18" charset="0"/>
              </a:rPr>
              <a:t> sha1 (md5) </a:t>
            </a:r>
            <a:r>
              <a:rPr lang="en-US" sz="1600" b="1" dirty="0" err="1" smtClean="0">
                <a:latin typeface="Times New Roman" pitchFamily="18" charset="0"/>
                <a:cs typeface="Times New Roman" pitchFamily="18" charset="0"/>
              </a:rPr>
              <a:t>pgp</a:t>
            </a:r>
            <a:r>
              <a:rPr lang="en-US" sz="1600" b="1" dirty="0" smtClean="0">
                <a:latin typeface="Times New Roman" pitchFamily="18" charset="0"/>
                <a:cs typeface="Times New Roman" pitchFamily="18" charset="0"/>
              </a:rPr>
              <a:t> md5 OK</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79255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2800" dirty="0">
                <a:latin typeface="Times New Roman" pitchFamily="18" charset="0"/>
                <a:cs typeface="Times New Roman" pitchFamily="18" charset="0"/>
              </a:rPr>
              <a:t>2. How to Install an RPM Package</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4800600"/>
          </a:xfrm>
        </p:spPr>
        <p:txBody>
          <a:bodyPr>
            <a:noAutofit/>
          </a:bodyPr>
          <a:lstStyle/>
          <a:p>
            <a:pPr algn="just">
              <a:lnSpc>
                <a:spcPct val="200000"/>
              </a:lnSpc>
            </a:pPr>
            <a:r>
              <a:rPr lang="en-US" sz="1600" dirty="0">
                <a:latin typeface="Times New Roman" pitchFamily="18" charset="0"/>
                <a:cs typeface="Times New Roman" pitchFamily="18" charset="0"/>
              </a:rPr>
              <a:t>For installing an rpm software package, use the following command with -i option. </a:t>
            </a:r>
            <a:endParaRPr lang="en-US" sz="1600" dirty="0" smtClean="0">
              <a:latin typeface="Times New Roman" pitchFamily="18" charset="0"/>
              <a:cs typeface="Times New Roman" pitchFamily="18" charset="0"/>
            </a:endParaRPr>
          </a:p>
          <a:p>
            <a:pPr algn="just">
              <a:lnSpc>
                <a:spcPct val="200000"/>
              </a:lnSpc>
            </a:pPr>
            <a:r>
              <a:rPr lang="en-US" sz="1600" dirty="0" smtClean="0">
                <a:latin typeface="Times New Roman" pitchFamily="18" charset="0"/>
                <a:cs typeface="Times New Roman" pitchFamily="18" charset="0"/>
              </a:rPr>
              <a:t>For </a:t>
            </a:r>
            <a:r>
              <a:rPr lang="en-US" sz="1600" dirty="0">
                <a:latin typeface="Times New Roman" pitchFamily="18" charset="0"/>
                <a:cs typeface="Times New Roman" pitchFamily="18" charset="0"/>
              </a:rPr>
              <a:t>example, to install an rpm package called pidgin-2.7.9-5.el6.2.i686.rpm</a:t>
            </a:r>
            <a:r>
              <a:rPr lang="en-US" sz="1600" dirty="0" smtClean="0">
                <a:latin typeface="Times New Roman" pitchFamily="18" charset="0"/>
                <a:cs typeface="Times New Roman" pitchFamily="18" charset="0"/>
              </a:rPr>
              <a:t>.</a:t>
            </a:r>
          </a:p>
          <a:p>
            <a:pPr marL="857250" indent="0">
              <a:lnSpc>
                <a:spcPct val="200000"/>
              </a:lnSpc>
              <a:buNone/>
            </a:pP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rpm -</a:t>
            </a:r>
            <a:r>
              <a:rPr lang="en-US" sz="1600" b="1" dirty="0" err="1" smtClean="0">
                <a:latin typeface="Times New Roman" pitchFamily="18" charset="0"/>
                <a:cs typeface="Times New Roman" pitchFamily="18" charset="0"/>
              </a:rPr>
              <a:t>ivh</a:t>
            </a:r>
            <a:r>
              <a:rPr lang="en-US" sz="1600" b="1" dirty="0" smtClean="0">
                <a:latin typeface="Times New Roman" pitchFamily="18" charset="0"/>
                <a:cs typeface="Times New Roman" pitchFamily="18" charset="0"/>
              </a:rPr>
              <a:t> pidgin-2.7.9-5.el6.2.i686.rpm </a:t>
            </a:r>
          </a:p>
          <a:p>
            <a:pPr marL="857250" indent="0" fontAlgn="base">
              <a:lnSpc>
                <a:spcPct val="210000"/>
              </a:lnSpc>
              <a:buNone/>
            </a:pPr>
            <a:r>
              <a:rPr lang="en-US" sz="1600" b="1" dirty="0" smtClean="0">
                <a:latin typeface="Times New Roman" pitchFamily="18" charset="0"/>
                <a:cs typeface="Times New Roman" pitchFamily="18" charset="0"/>
              </a:rPr>
              <a:t>Preparing... ########################################### [100%]</a:t>
            </a:r>
          </a:p>
          <a:p>
            <a:pPr marL="857250" indent="0" fontAlgn="base">
              <a:lnSpc>
                <a:spcPct val="210000"/>
              </a:lnSpc>
              <a:buNone/>
            </a:pPr>
            <a:r>
              <a:rPr lang="en-US" sz="1600" b="1" dirty="0" smtClean="0">
                <a:latin typeface="Times New Roman" pitchFamily="18" charset="0"/>
                <a:cs typeface="Times New Roman" pitchFamily="18" charset="0"/>
              </a:rPr>
              <a:t>1:pidgin ########################################### [100%]</a:t>
            </a:r>
          </a:p>
          <a:p>
            <a:pPr algn="just" fontAlgn="base">
              <a:lnSpc>
                <a:spcPct val="200000"/>
              </a:lnSpc>
            </a:pPr>
            <a:r>
              <a:rPr lang="en-US" sz="1200" dirty="0" smtClean="0">
                <a:solidFill>
                  <a:srgbClr val="FF0000"/>
                </a:solidFill>
                <a:latin typeface="Times New Roman" pitchFamily="18" charset="0"/>
                <a:cs typeface="Times New Roman" pitchFamily="18" charset="0"/>
              </a:rPr>
              <a:t>RPM </a:t>
            </a:r>
            <a:r>
              <a:rPr lang="en-US" sz="1200" dirty="0">
                <a:solidFill>
                  <a:srgbClr val="FF0000"/>
                </a:solidFill>
                <a:latin typeface="Times New Roman" pitchFamily="18" charset="0"/>
                <a:cs typeface="Times New Roman" pitchFamily="18" charset="0"/>
              </a:rPr>
              <a:t>command and options</a:t>
            </a:r>
          </a:p>
          <a:p>
            <a:pPr lvl="1" algn="just" fontAlgn="base">
              <a:lnSpc>
                <a:spcPct val="200000"/>
              </a:lnSpc>
            </a:pPr>
            <a:r>
              <a:rPr lang="en-US" sz="1200" dirty="0">
                <a:solidFill>
                  <a:srgbClr val="FF0000"/>
                </a:solidFill>
                <a:latin typeface="Times New Roman" pitchFamily="18" charset="0"/>
                <a:cs typeface="Times New Roman" pitchFamily="18" charset="0"/>
              </a:rPr>
              <a:t>-i : install a package</a:t>
            </a:r>
          </a:p>
          <a:p>
            <a:pPr lvl="1" algn="just" fontAlgn="base">
              <a:lnSpc>
                <a:spcPct val="200000"/>
              </a:lnSpc>
            </a:pPr>
            <a:r>
              <a:rPr lang="en-US" sz="1200" dirty="0">
                <a:solidFill>
                  <a:srgbClr val="FF0000"/>
                </a:solidFill>
                <a:latin typeface="Times New Roman" pitchFamily="18" charset="0"/>
                <a:cs typeface="Times New Roman" pitchFamily="18" charset="0"/>
              </a:rPr>
              <a:t>-v : verbose for a nicer display</a:t>
            </a:r>
          </a:p>
          <a:p>
            <a:pPr lvl="1" algn="just" fontAlgn="base">
              <a:lnSpc>
                <a:spcPct val="200000"/>
              </a:lnSpc>
            </a:pPr>
            <a:r>
              <a:rPr lang="en-US" sz="1200" dirty="0">
                <a:solidFill>
                  <a:srgbClr val="FF0000"/>
                </a:solidFill>
                <a:latin typeface="Times New Roman" pitchFamily="18" charset="0"/>
                <a:cs typeface="Times New Roman" pitchFamily="18" charset="0"/>
              </a:rPr>
              <a:t>-h: print hash marks as the package archive is unpacked</a:t>
            </a:r>
            <a:r>
              <a:rPr lang="en-US" sz="1600" dirty="0">
                <a:latin typeface="Times New Roman" pitchFamily="18" charset="0"/>
                <a:cs typeface="Times New Roman" pitchFamily="18" charset="0"/>
              </a:rPr>
              <a:t>.</a:t>
            </a:r>
          </a:p>
          <a:p>
            <a:pPr algn="just">
              <a:lnSpc>
                <a:spcPct val="200000"/>
              </a:lnSpc>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377978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Times New Roman" pitchFamily="18" charset="0"/>
                <a:cs typeface="Times New Roman" pitchFamily="18" charset="0"/>
              </a:rPr>
              <a:t>3. How to check dependencies of RPM Package before Installing</a:t>
            </a:r>
            <a:endParaRPr lang="en-US" sz="2800" dirty="0"/>
          </a:p>
        </p:txBody>
      </p:sp>
      <p:sp>
        <p:nvSpPr>
          <p:cNvPr id="3" name="Content Placeholder 2"/>
          <p:cNvSpPr>
            <a:spLocks noGrp="1"/>
          </p:cNvSpPr>
          <p:nvPr>
            <p:ph idx="1"/>
          </p:nvPr>
        </p:nvSpPr>
        <p:spPr>
          <a:xfrm>
            <a:off x="457200" y="1371600"/>
            <a:ext cx="8229600" cy="4800600"/>
          </a:xfrm>
        </p:spPr>
        <p:txBody>
          <a:bodyPr>
            <a:noAutofit/>
          </a:bodyPr>
          <a:lstStyle/>
          <a:p>
            <a:pPr algn="just" fontAlgn="base">
              <a:lnSpc>
                <a:spcPct val="200000"/>
              </a:lnSpc>
            </a:pPr>
            <a:r>
              <a:rPr lang="en-US" sz="1400" dirty="0" smtClean="0">
                <a:latin typeface="Times New Roman" pitchFamily="18" charset="0"/>
                <a:cs typeface="Times New Roman" pitchFamily="18" charset="0"/>
              </a:rPr>
              <a:t>Let’s </a:t>
            </a:r>
            <a:r>
              <a:rPr lang="en-US" sz="1400" dirty="0">
                <a:latin typeface="Times New Roman" pitchFamily="18" charset="0"/>
                <a:cs typeface="Times New Roman" pitchFamily="18" charset="0"/>
              </a:rPr>
              <a:t>say you would like to do a dependency check before installing or upgrading a package. </a:t>
            </a:r>
            <a:endParaRPr lang="en-US" sz="1400" dirty="0" smtClean="0">
              <a:latin typeface="Times New Roman" pitchFamily="18" charset="0"/>
              <a:cs typeface="Times New Roman" pitchFamily="18" charset="0"/>
            </a:endParaRPr>
          </a:p>
          <a:p>
            <a:pPr algn="just" fontAlgn="base">
              <a:lnSpc>
                <a:spcPct val="200000"/>
              </a:lnSpc>
            </a:pPr>
            <a:r>
              <a:rPr lang="en-US" sz="1400" dirty="0" smtClean="0">
                <a:latin typeface="Times New Roman" pitchFamily="18" charset="0"/>
                <a:cs typeface="Times New Roman" pitchFamily="18" charset="0"/>
              </a:rPr>
              <a:t>For </a:t>
            </a:r>
            <a:r>
              <a:rPr lang="en-US" sz="1400" dirty="0">
                <a:latin typeface="Times New Roman" pitchFamily="18" charset="0"/>
                <a:cs typeface="Times New Roman" pitchFamily="18" charset="0"/>
              </a:rPr>
              <a:t>example, use the following command to check the dependencies of BitTorrent-5.2.2-1-Python2.4.noarch.rpm </a:t>
            </a:r>
            <a:r>
              <a:rPr lang="en-US" sz="1400" dirty="0" smtClean="0">
                <a:latin typeface="Times New Roman" pitchFamily="18" charset="0"/>
                <a:cs typeface="Times New Roman" pitchFamily="18" charset="0"/>
              </a:rPr>
              <a:t>package.</a:t>
            </a:r>
          </a:p>
          <a:p>
            <a:pPr algn="just" fontAlgn="base">
              <a:lnSpc>
                <a:spcPct val="200000"/>
              </a:lnSpc>
            </a:pPr>
            <a:r>
              <a:rPr lang="en-US" sz="1400" dirty="0" smtClean="0">
                <a:latin typeface="Times New Roman" pitchFamily="18" charset="0"/>
                <a:cs typeface="Times New Roman" pitchFamily="18" charset="0"/>
              </a:rPr>
              <a:t>It </a:t>
            </a:r>
            <a:r>
              <a:rPr lang="en-US" sz="1400" dirty="0">
                <a:latin typeface="Times New Roman" pitchFamily="18" charset="0"/>
                <a:cs typeface="Times New Roman" pitchFamily="18" charset="0"/>
              </a:rPr>
              <a:t>will display the list of dependencies of package.</a:t>
            </a:r>
          </a:p>
          <a:p>
            <a:pPr marL="914400" indent="0" algn="just" fontAlgn="base">
              <a:lnSpc>
                <a:spcPct val="200000"/>
              </a:lnSpc>
              <a:buNone/>
            </a:pPr>
            <a:r>
              <a:rPr lang="en-US" sz="1400" b="1" dirty="0" smtClean="0">
                <a:latin typeface="Times New Roman" pitchFamily="18" charset="0"/>
                <a:cs typeface="Times New Roman" pitchFamily="18" charset="0"/>
              </a:rPr>
              <a:t>[</a:t>
            </a:r>
            <a:r>
              <a:rPr lang="en-US" sz="1400" b="1" dirty="0" err="1" smtClean="0">
                <a:latin typeface="Times New Roman" pitchFamily="18" charset="0"/>
                <a:cs typeface="Times New Roman" pitchFamily="18" charset="0"/>
              </a:rPr>
              <a:t>root@karthik</a:t>
            </a:r>
            <a:r>
              <a:rPr lang="en-US" sz="1400" b="1" dirty="0" smtClean="0">
                <a:latin typeface="Times New Roman" pitchFamily="18" charset="0"/>
                <a:cs typeface="Times New Roman" pitchFamily="18" charset="0"/>
              </a:rPr>
              <a:t>]# rpm -</a:t>
            </a:r>
            <a:r>
              <a:rPr lang="en-US" sz="1400" b="1" dirty="0" err="1" smtClean="0">
                <a:latin typeface="Times New Roman" pitchFamily="18" charset="0"/>
                <a:cs typeface="Times New Roman" pitchFamily="18" charset="0"/>
              </a:rPr>
              <a:t>qpR</a:t>
            </a:r>
            <a:r>
              <a:rPr lang="en-US" sz="1400" b="1" dirty="0" smtClean="0">
                <a:latin typeface="Times New Roman" pitchFamily="18" charset="0"/>
                <a:cs typeface="Times New Roman" pitchFamily="18" charset="0"/>
              </a:rPr>
              <a:t> BitTorrent-5.2.2-1-Python2.4.noarch.rpm</a:t>
            </a:r>
          </a:p>
          <a:p>
            <a:pPr marL="914400" indent="0" algn="just" fontAlgn="base">
              <a:lnSpc>
                <a:spcPct val="200000"/>
              </a:lnSpc>
              <a:buNone/>
            </a:pP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usr</a:t>
            </a:r>
            <a:r>
              <a:rPr lang="en-US" sz="1400" b="1" dirty="0" smtClean="0">
                <a:latin typeface="Times New Roman" pitchFamily="18" charset="0"/>
                <a:cs typeface="Times New Roman" pitchFamily="18" charset="0"/>
              </a:rPr>
              <a:t>/bin/python2.4 python &gt;= 2.3</a:t>
            </a:r>
          </a:p>
          <a:p>
            <a:pPr marL="914400" indent="0" algn="just" fontAlgn="base">
              <a:lnSpc>
                <a:spcPct val="200000"/>
              </a:lnSpc>
              <a:buNone/>
            </a:pPr>
            <a:r>
              <a:rPr lang="en-US" sz="1400" b="1" dirty="0" smtClean="0">
                <a:latin typeface="Times New Roman" pitchFamily="18" charset="0"/>
                <a:cs typeface="Times New Roman" pitchFamily="18" charset="0"/>
              </a:rPr>
              <a:t> python(</a:t>
            </a:r>
            <a:r>
              <a:rPr lang="en-US" sz="1400" b="1" dirty="0" err="1" smtClean="0">
                <a:latin typeface="Times New Roman" pitchFamily="18" charset="0"/>
                <a:cs typeface="Times New Roman" pitchFamily="18" charset="0"/>
              </a:rPr>
              <a:t>abi</a:t>
            </a:r>
            <a:r>
              <a:rPr lang="en-US" sz="1400" b="1" dirty="0" smtClean="0">
                <a:latin typeface="Times New Roman" pitchFamily="18" charset="0"/>
                <a:cs typeface="Times New Roman" pitchFamily="18" charset="0"/>
              </a:rPr>
              <a:t>) = 2.4</a:t>
            </a:r>
          </a:p>
          <a:p>
            <a:pPr marL="914400" indent="0" algn="just" fontAlgn="base">
              <a:lnSpc>
                <a:spcPct val="200000"/>
              </a:lnSpc>
              <a:buNone/>
            </a:pPr>
            <a:r>
              <a:rPr lang="en-US" sz="1400" b="1" dirty="0" smtClean="0">
                <a:latin typeface="Times New Roman" pitchFamily="18" charset="0"/>
                <a:cs typeface="Times New Roman" pitchFamily="18" charset="0"/>
              </a:rPr>
              <a:t> python-crypto &gt;= 2.0</a:t>
            </a:r>
          </a:p>
          <a:p>
            <a:pPr marL="914400" indent="0" algn="just" fontAlgn="base">
              <a:lnSpc>
                <a:spcPct val="200000"/>
              </a:lnSpc>
              <a:buNone/>
            </a:pPr>
            <a:r>
              <a:rPr lang="en-US" sz="1400" b="1" dirty="0" smtClean="0">
                <a:latin typeface="Times New Roman" pitchFamily="18" charset="0"/>
                <a:cs typeface="Times New Roman" pitchFamily="18" charset="0"/>
              </a:rPr>
              <a:t> python-</a:t>
            </a:r>
            <a:r>
              <a:rPr lang="en-US" sz="1400" b="1" dirty="0" err="1" smtClean="0">
                <a:latin typeface="Times New Roman" pitchFamily="18" charset="0"/>
                <a:cs typeface="Times New Roman" pitchFamily="18" charset="0"/>
              </a:rPr>
              <a:t>psyco</a:t>
            </a:r>
            <a:endParaRPr lang="en-US" sz="14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3373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TotalTime>
  <Words>1216</Words>
  <Application>Microsoft Office PowerPoint</Application>
  <PresentationFormat>On-screen Show (4:3)</PresentationFormat>
  <Paragraphs>290</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RPM Commands in Linux </vt:lpstr>
      <vt:lpstr>RPM (Red Hat Package Manager) </vt:lpstr>
      <vt:lpstr>Facts about RPM </vt:lpstr>
      <vt:lpstr>rpm file naming convention </vt:lpstr>
      <vt:lpstr> Five basic modes for RPM command</vt:lpstr>
      <vt:lpstr>Where to find RPM packages</vt:lpstr>
      <vt:lpstr>1. How to Check an RPM Signature Package</vt:lpstr>
      <vt:lpstr>2. How to Install an RPM Package </vt:lpstr>
      <vt:lpstr>3. How to check dependencies of RPM Package before Installing</vt:lpstr>
      <vt:lpstr>PowerPoint Presentation</vt:lpstr>
      <vt:lpstr>4. How to Install a RPM Package Without Dependencies </vt:lpstr>
      <vt:lpstr>4. How to Install a RPM Package Without Dependencies</vt:lpstr>
      <vt:lpstr>5. How to check an Installed RPM Package</vt:lpstr>
      <vt:lpstr>6. How to List all files of an installed RPM package</vt:lpstr>
      <vt:lpstr>7. How to List Recently Installed RPM Packages</vt:lpstr>
      <vt:lpstr>8. How to List All Installed RPM Packages</vt:lpstr>
      <vt:lpstr>9. How to Upgrade a RPM Package</vt:lpstr>
      <vt:lpstr>10. How to Remove a RPM Package</vt:lpstr>
      <vt:lpstr>11. How to Remove an RPM Package Without Dependencies</vt:lpstr>
      <vt:lpstr>12. How to Query a file that belongs which RPM Package</vt:lpstr>
      <vt:lpstr>13. How to Query a Information of Installed RPM Package</vt:lpstr>
      <vt:lpstr>PowerPoint Presentation</vt:lpstr>
      <vt:lpstr>14. Get the Information of RPM Package Before Installing</vt:lpstr>
      <vt:lpstr>PowerPoint Presentation</vt:lpstr>
      <vt:lpstr>15. How to Query documentation of Installed RPM Package</vt:lpstr>
      <vt:lpstr>16. How to Verify a RPM Package</vt:lpstr>
      <vt:lpstr>17. How to Verify all RPM Packages</vt:lpstr>
      <vt:lpstr>18. How to Import an RPM GPG key</vt:lpstr>
      <vt:lpstr>19. How to List all Imported RPM GPG keys</vt:lpstr>
      <vt:lpstr>20. How To rebuild Corrupted RPM Database</vt:lpstr>
      <vt:lpstr>What is YUM? </vt:lpstr>
      <vt:lpstr>1. Install a Package with YUM </vt:lpstr>
      <vt:lpstr>2. Removing a Package with YUM </vt:lpstr>
      <vt:lpstr>3. Updating a Package using YUM </vt:lpstr>
      <vt:lpstr>4. List a Package using YUM </vt:lpstr>
      <vt:lpstr> 5.Search for a Package using YUM </vt:lpstr>
      <vt:lpstr>6. Get Information of a Package using YUM </vt:lpstr>
      <vt:lpstr>7. List all Available Packages using YUM </vt:lpstr>
      <vt:lpstr>PowerPoint Presentation</vt:lpstr>
      <vt:lpstr>8. Check for Available Updates using Yum  </vt:lpstr>
      <vt:lpstr>9. Update System using Yum </vt:lpstr>
      <vt:lpstr>10. List all available Group Packages </vt:lpstr>
      <vt:lpstr>11. Update a Group Packages </vt:lpstr>
      <vt:lpstr>12. Remove a Group Packages </vt:lpstr>
      <vt:lpstr>List all Enabled and Disabled Yum Repositories </vt:lpstr>
      <vt:lpstr>View History of Yum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RPM Commands in Linux</dc:title>
  <dc:creator>Karthikeyan</dc:creator>
  <cp:lastModifiedBy>Karthikeyan</cp:lastModifiedBy>
  <cp:revision>23</cp:revision>
  <dcterms:created xsi:type="dcterms:W3CDTF">2015-07-07T03:54:44Z</dcterms:created>
  <dcterms:modified xsi:type="dcterms:W3CDTF">2021-05-24T16:57:46Z</dcterms:modified>
</cp:coreProperties>
</file>