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1" r:id="rId6"/>
    <p:sldId id="262" r:id="rId7"/>
    <p:sldId id="264" r:id="rId8"/>
    <p:sldId id="263" r:id="rId9"/>
    <p:sldId id="265" r:id="rId10"/>
    <p:sldId id="266" r:id="rId11"/>
    <p:sldId id="267" r:id="rId12"/>
    <p:sldId id="270" r:id="rId13"/>
    <p:sldId id="268" r:id="rId14"/>
    <p:sldId id="269" r:id="rId15"/>
    <p:sldId id="271" r:id="rId16"/>
    <p:sldId id="272" r:id="rId17"/>
    <p:sldId id="273" r:id="rId18"/>
    <p:sldId id="274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6496" autoAdjust="0"/>
  </p:normalViewPr>
  <p:slideViewPr>
    <p:cSldViewPr snapToGrid="0">
      <p:cViewPr varScale="1">
        <p:scale>
          <a:sx n="64" d="100"/>
          <a:sy n="64" d="100"/>
        </p:scale>
        <p:origin x="74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CE1D0D-7463-4179-A697-AFA716B1F4DA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6B4FDAF-8901-47DD-9B77-67CA871967A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3355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6B4FDAF-8901-47DD-9B77-67CA871967A6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05920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7997A-74F1-3DC9-2856-62279A5014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1ECBF3-79CD-2FB2-7DF3-A9B2A5B0B4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09617E-DA3D-E1C1-3D11-5C394A854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4A28-1F71-441D-9F7A-510B8DBE1030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C9DA5E-6B08-C432-9965-688893AC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1BDB8-2F0E-2803-AEE7-60C03A2A7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9FB5-523D-4DA3-B104-74455C0DD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55289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382D36-8158-EC9E-A326-A4A7D197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1E3213-D090-9ED5-5E88-2C803CF647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6702E3-A310-FDDC-3726-8EBE733A18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4A28-1F71-441D-9F7A-510B8DBE1030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C0A5CA-1914-9169-49CA-473F47DC93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77E8D2-8666-2A50-9747-24F243A0A3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9FB5-523D-4DA3-B104-74455C0DD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23282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A1A6BAF-436B-9DC0-DFA5-8724F6FEDE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789497F-756A-7C79-21E5-4AD259866DD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D1F258-F67B-A2BD-45A5-931BFCE54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4A28-1F71-441D-9F7A-510B8DBE1030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AB3CB9-A3DB-BD77-22EF-D71542010A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41A1C0-4610-8F6E-7C6B-2A91F75F2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9FB5-523D-4DA3-B104-74455C0DD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248379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588E2E-F664-9B7A-571D-FA9AA3FE0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278FD2-0AF6-5A96-9A2A-2B27C1CE4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186D1D-E727-898A-90D3-492AC7E997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4A28-1F71-441D-9F7A-510B8DBE1030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20BC6E-1A51-6BD4-61F1-C0CA3FFAB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B16A73-18EF-FF3D-5245-9A75148DAF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9FB5-523D-4DA3-B104-74455C0DD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2146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298CA2-E0A4-25AE-4214-C2F73A19C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E575F8-39D0-C60F-BFA6-33E29095D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535AF-8A46-06E6-01CB-D4E37F6FDE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4A28-1F71-441D-9F7A-510B8DBE1030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12F0C4-ACA9-7C9C-242B-A1612CFB74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02FC34-3571-3A1B-B4FD-3549B84E8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9FB5-523D-4DA3-B104-74455C0DD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436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5893F0-13E1-FE2D-8977-64C95489A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B5B866-044B-FC87-08CD-02F14D9D94B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4D2A30-53C2-4E72-4C23-7555CB0287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DC4F0D1-412B-0527-BE9B-3AAD48298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4A28-1F71-441D-9F7A-510B8DBE1030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A78359-3ED1-8CD8-E8BE-08C8D2B1D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3BBAA4-683A-BC57-C929-E89F59A838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9FB5-523D-4DA3-B104-74455C0DD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965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6F0142-1777-C0BB-A8F5-9BF1B6496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4C5BC6-9A64-9518-D4B9-2038C1B409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1A727-28C5-B6E4-F78F-6AEB93CEB61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6238541-082F-E0AE-BF0D-24D0411081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319B746-631F-E95C-6925-34C1694943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AC7AE5-390F-E099-8B5E-8F5EF68D8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4A28-1F71-441D-9F7A-510B8DBE1030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BB4034-8696-349B-95DD-68532E335A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294FFF2-F709-B074-7C13-712718B24A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9FB5-523D-4DA3-B104-74455C0DD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426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028C8-D5C2-18BF-A9F6-7C2DFCCE1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E4FAEDC-993F-6CE0-D731-9C9A6805A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4A28-1F71-441D-9F7A-510B8DBE1030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BA8EFB-1686-F13C-0BD5-23C876826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2B42D0-AD91-79E7-C0A6-31006377B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9FB5-523D-4DA3-B104-74455C0DD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4439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378392-8A1E-FCB9-A4EA-116D1BCA38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4A28-1F71-441D-9F7A-510B8DBE1030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D1ACB-4A18-9573-A254-E7D1B5E952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DC2FDB-99B3-20B4-6984-4FC5F8B2B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9FB5-523D-4DA3-B104-74455C0DD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804042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FB0209-165C-DA30-B267-A3DD64D41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F64BCB-0C86-276C-9409-74A9E8B0D2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F62BD67-8640-0365-E20D-766AB61B4A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923E26-6E96-A898-4658-ABC874842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4A28-1F71-441D-9F7A-510B8DBE1030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0C2651-C781-0FB7-1657-77460420A5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CC6A312-2667-33C8-3B9B-3A48F69D26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9FB5-523D-4DA3-B104-74455C0DD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024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6A92BA-01D4-99E8-D9B0-ADD3C35AD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C81FBA-E3C1-7B9C-010E-BE36112D01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0382C-4758-3135-2921-C83524E78A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C6645A2-7B1C-8A37-F3EB-EFA11EAD2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8D4A28-1F71-441D-9F7A-510B8DBE1030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931C8E-189D-AAAB-152B-24D9310F97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85325F-6A8A-B0AF-FF78-27A5F164A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3D9FB5-523D-4DA3-B104-74455C0DD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3661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821826-F3DD-DA7D-EC1E-BF8D13A019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482D59-C2A0-0A94-561E-7315DEF0B3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0FE5C9-5A04-0562-5BF3-C21117A6DA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8D4A28-1F71-441D-9F7A-510B8DBE1030}" type="datetimeFigureOut">
              <a:rPr lang="en-IN" smtClean="0"/>
              <a:t>24-10-2025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4C9FE7-E321-C695-CADF-C413E507EC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FC2B03-0843-856C-0B5D-F00BF23CF3E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3D9FB5-523D-4DA3-B104-74455C0DDDC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80035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19F054-CAA9-CA13-A5D5-B72F3EBB035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b="1" dirty="0"/>
              <a:t>LLM</a:t>
            </a:r>
          </a:p>
        </p:txBody>
      </p:sp>
    </p:spTree>
    <p:extLst>
      <p:ext uri="{BB962C8B-B14F-4D97-AF65-F5344CB8AC3E}">
        <p14:creationId xmlns:p14="http://schemas.microsoft.com/office/powerpoint/2010/main" val="11766904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28784-F878-7333-4FC9-F773E274D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5BAB22-E721-9F88-5980-3ACAF0077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Examples of Embedding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F09E26-11AA-B466-DAAC-539593DA52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text-embedding-3-small, text-embedding-3-large (OpenAI)</a:t>
            </a:r>
          </a:p>
          <a:p>
            <a:r>
              <a:rPr lang="en-IN" dirty="0"/>
              <a:t>all-MiniLM-L6-v2 (</a:t>
            </a:r>
            <a:r>
              <a:rPr lang="en-IN" dirty="0" err="1"/>
              <a:t>SentenceTransformers</a:t>
            </a:r>
            <a:r>
              <a:rPr lang="en-IN" dirty="0"/>
              <a:t>)</a:t>
            </a:r>
          </a:p>
          <a:p>
            <a:r>
              <a:rPr lang="en-IN" dirty="0"/>
              <a:t>nomic-embed-text, </a:t>
            </a:r>
            <a:r>
              <a:rPr lang="en-IN" dirty="0" err="1"/>
              <a:t>bge</a:t>
            </a:r>
            <a:r>
              <a:rPr lang="en-IN" dirty="0"/>
              <a:t>-large-</a:t>
            </a:r>
            <a:r>
              <a:rPr lang="en-IN" dirty="0" err="1"/>
              <a:t>en</a:t>
            </a:r>
            <a:r>
              <a:rPr lang="en-IN" dirty="0"/>
              <a:t> (</a:t>
            </a:r>
            <a:r>
              <a:rPr lang="en-IN" dirty="0" err="1"/>
              <a:t>Ollama</a:t>
            </a:r>
            <a:r>
              <a:rPr lang="en-IN" dirty="0"/>
              <a:t> / </a:t>
            </a:r>
            <a:r>
              <a:rPr lang="en-IN" dirty="0" err="1"/>
              <a:t>HuggingFace</a:t>
            </a:r>
            <a:r>
              <a:rPr lang="en-IN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8230451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8C003-985C-758B-080D-995972C47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Embedding Model vs LLM Model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2769993-CDA5-4C49-C079-10C8F46109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85059873"/>
              </p:ext>
            </p:extLst>
          </p:nvPr>
        </p:nvGraphicFramePr>
        <p:xfrm>
          <a:off x="636104" y="1690687"/>
          <a:ext cx="11261034" cy="4802184"/>
        </p:xfrm>
        <a:graphic>
          <a:graphicData uri="http://schemas.openxmlformats.org/drawingml/2006/table">
            <a:tbl>
              <a:tblPr/>
              <a:tblGrid>
                <a:gridCol w="3753678">
                  <a:extLst>
                    <a:ext uri="{9D8B030D-6E8A-4147-A177-3AD203B41FA5}">
                      <a16:colId xmlns:a16="http://schemas.microsoft.com/office/drawing/2014/main" val="304036270"/>
                    </a:ext>
                  </a:extLst>
                </a:gridCol>
                <a:gridCol w="3753678">
                  <a:extLst>
                    <a:ext uri="{9D8B030D-6E8A-4147-A177-3AD203B41FA5}">
                      <a16:colId xmlns:a16="http://schemas.microsoft.com/office/drawing/2014/main" val="1868996919"/>
                    </a:ext>
                  </a:extLst>
                </a:gridCol>
                <a:gridCol w="3753678">
                  <a:extLst>
                    <a:ext uri="{9D8B030D-6E8A-4147-A177-3AD203B41FA5}">
                      <a16:colId xmlns:a16="http://schemas.microsoft.com/office/drawing/2014/main" val="2569908565"/>
                    </a:ext>
                  </a:extLst>
                </a:gridCol>
              </a:tblGrid>
              <a:tr h="5054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Feature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Embedding Model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LLM Model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0233267"/>
                  </a:ext>
                </a:extLst>
              </a:tr>
              <a:tr h="5054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Purpose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Converts text → vector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Converts text → 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8759705"/>
                  </a:ext>
                </a:extLst>
              </a:tr>
              <a:tr h="5054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Output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Embedding vector (list of numbers)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Natural language sentence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83156015"/>
                  </a:ext>
                </a:extLst>
              </a:tr>
              <a:tr h="5054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Training Objective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Semantic similarity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Next-word prediction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4783067"/>
                  </a:ext>
                </a:extLst>
              </a:tr>
              <a:tr h="8846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Use Cases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Search, similarity, clustering, retrieval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Chat, writing, summarizing, reasoning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56544532"/>
                  </a:ext>
                </a:extLst>
              </a:tr>
              <a:tr h="8846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Example Input/Output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“AI is great” → </a:t>
                      </a:r>
                      <a:r>
                        <a:rPr lang="en-US">
                          <a:latin typeface="Courier New" panose="02070309020205020404" pitchFamily="49" charset="0"/>
                        </a:rPr>
                        <a:t>[0.12, -0.88, ...]</a:t>
                      </a:r>
                      <a:endParaRPr lang="en-US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“Explain AI” → “AI stands for Artificial Intelligence…”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07518457"/>
                  </a:ext>
                </a:extLst>
              </a:tr>
              <a:tr h="5054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Complexity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Smaller, faster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Larger, more powerful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61077134"/>
                  </a:ext>
                </a:extLst>
              </a:tr>
              <a:tr h="50549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Used In</a:t>
                      </a: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RAG pipelines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Generative AI apps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17957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38040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37512-44BC-D959-C5E9-6E41369D84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Embedding Model vs LLM Model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29037E41-C0C3-EE05-5F91-231C1258AD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989230"/>
              </p:ext>
            </p:extLst>
          </p:nvPr>
        </p:nvGraphicFramePr>
        <p:xfrm>
          <a:off x="838200" y="1570383"/>
          <a:ext cx="10515600" cy="3528192"/>
        </p:xfrm>
        <a:graphic>
          <a:graphicData uri="http://schemas.openxmlformats.org/drawingml/2006/table">
            <a:tbl>
              <a:tblPr/>
              <a:tblGrid>
                <a:gridCol w="3505200">
                  <a:extLst>
                    <a:ext uri="{9D8B030D-6E8A-4147-A177-3AD203B41FA5}">
                      <a16:colId xmlns:a16="http://schemas.microsoft.com/office/drawing/2014/main" val="2205423888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2297677845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1882789794"/>
                    </a:ext>
                  </a:extLst>
                </a:gridCol>
              </a:tblGrid>
              <a:tr h="5880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/>
                        <a:t>Task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Embedding Model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b="1" dirty="0"/>
                        <a:t>LLM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1426531"/>
                  </a:ext>
                </a:extLst>
              </a:tr>
              <a:tr h="5880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Text-to-Vector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✅ 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✅ Internally (but hidden)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979332"/>
                  </a:ext>
                </a:extLst>
              </a:tr>
              <a:tr h="5880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Semantic Similarity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✅ 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⚠️ Possible, but inefficient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40877531"/>
                  </a:ext>
                </a:extLst>
              </a:tr>
              <a:tr h="5880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Text Generation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❌ 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✅ 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1993798"/>
                  </a:ext>
                </a:extLst>
              </a:tr>
              <a:tr h="5880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Retrieval/Search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✅ 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✅ Used with embeddings (RAG)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44198494"/>
                  </a:ext>
                </a:extLst>
              </a:tr>
              <a:tr h="5880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Q&amp;A Generation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❌ No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✅ Yes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895253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55447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44D7-B775-C9E2-C7E4-3FEBF2C4D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How They Work Together (RAG Example)</a:t>
            </a:r>
            <a:endParaRPr lang="en-IN" b="1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B272248-0BEF-EE62-A6C7-75E64409C10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387" y="2160573"/>
            <a:ext cx="11579225" cy="2111059"/>
          </a:xfrm>
        </p:spPr>
      </p:pic>
    </p:spTree>
    <p:extLst>
      <p:ext uri="{BB962C8B-B14F-4D97-AF65-F5344CB8AC3E}">
        <p14:creationId xmlns:p14="http://schemas.microsoft.com/office/powerpoint/2010/main" val="33776863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BC033F-1004-3BF5-38F0-4313F9B5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Embedding model use case activities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EB9EF-5AF2-872B-2889-37A9C6E3C0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IN" dirty="0"/>
              <a:t>Text Similarity</a:t>
            </a:r>
          </a:p>
          <a:p>
            <a:pPr marL="0" indent="0">
              <a:buNone/>
            </a:pPr>
            <a:r>
              <a:rPr lang="en-IN" dirty="0"/>
              <a:t>Semantic Search</a:t>
            </a: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734172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19B2F-E00B-F5BE-144B-4C07618B9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LangChain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6456BD-331C-F0BB-77F4-FA644A5DD3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 err="1"/>
              <a:t>LangChain</a:t>
            </a:r>
            <a:r>
              <a:rPr lang="en-US" dirty="0"/>
              <a:t> is a </a:t>
            </a:r>
            <a:r>
              <a:rPr lang="en-US" b="1" dirty="0"/>
              <a:t>Python framework</a:t>
            </a:r>
            <a:r>
              <a:rPr lang="en-US" dirty="0"/>
              <a:t> </a:t>
            </a:r>
          </a:p>
          <a:p>
            <a:r>
              <a:rPr lang="en-US" dirty="0"/>
              <a:t>Its designed to build applications powered by </a:t>
            </a:r>
            <a:r>
              <a:rPr lang="en-US" b="1" dirty="0"/>
              <a:t>Large Language Models (LLMs)</a:t>
            </a:r>
            <a:r>
              <a:rPr lang="en-US" dirty="0"/>
              <a:t> (like GPT, </a:t>
            </a:r>
            <a:r>
              <a:rPr lang="en-US" dirty="0" err="1"/>
              <a:t>LLaMA</a:t>
            </a:r>
            <a:r>
              <a:rPr lang="en-US" dirty="0"/>
              <a:t>, Mistral, etc.).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Note </a:t>
            </a:r>
          </a:p>
          <a:p>
            <a:r>
              <a:rPr lang="en-US" dirty="0">
                <a:solidFill>
                  <a:srgbClr val="FF0000"/>
                </a:solidFill>
              </a:rPr>
              <a:t>It’s not an LLM itself — it’s a </a:t>
            </a:r>
            <a:r>
              <a:rPr lang="en-US" b="1" dirty="0">
                <a:solidFill>
                  <a:srgbClr val="FF0000"/>
                </a:solidFill>
              </a:rPr>
              <a:t>toolkit that helps you connect your LLM</a:t>
            </a:r>
            <a:r>
              <a:rPr lang="en-US" dirty="0">
                <a:solidFill>
                  <a:srgbClr val="FF0000"/>
                </a:solidFill>
              </a:rPr>
              <a:t> with External </a:t>
            </a:r>
            <a:r>
              <a:rPr lang="en-US" dirty="0" err="1">
                <a:solidFill>
                  <a:srgbClr val="FF0000"/>
                </a:solidFill>
              </a:rPr>
              <a:t>data,APIs</a:t>
            </a:r>
            <a:r>
              <a:rPr lang="en-US" dirty="0">
                <a:solidFill>
                  <a:srgbClr val="FF0000"/>
                </a:solidFill>
              </a:rPr>
              <a:t> </a:t>
            </a: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53736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65D92D-E732-F6F7-C22C-E74028080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LangChain</a:t>
            </a:r>
            <a:r>
              <a:rPr lang="en-IN" b="1" dirty="0"/>
              <a:t> Core Components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932A3-B8A7-32B0-F2DC-4A4744EE9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dirty="0"/>
              <a:t>LLMs </a:t>
            </a:r>
          </a:p>
          <a:p>
            <a:r>
              <a:rPr lang="en-IN" dirty="0"/>
              <a:t>Prompt Templates</a:t>
            </a:r>
          </a:p>
          <a:p>
            <a:r>
              <a:rPr lang="en-IN" dirty="0"/>
              <a:t>Chains</a:t>
            </a:r>
          </a:p>
          <a:p>
            <a:r>
              <a:rPr lang="en-IN" dirty="0"/>
              <a:t>Document Loaders</a:t>
            </a:r>
          </a:p>
          <a:p>
            <a:r>
              <a:rPr lang="en-IN" dirty="0"/>
              <a:t>Text Splitters</a:t>
            </a:r>
          </a:p>
          <a:p>
            <a:r>
              <a:rPr lang="en-IN" dirty="0"/>
              <a:t>Embeddings</a:t>
            </a:r>
          </a:p>
          <a:p>
            <a:r>
              <a:rPr lang="en-IN" dirty="0"/>
              <a:t>Vector Stores</a:t>
            </a:r>
          </a:p>
          <a:p>
            <a:r>
              <a:rPr lang="en-IN" dirty="0" err="1"/>
              <a:t>RetrievalQA</a:t>
            </a:r>
            <a:r>
              <a:rPr lang="en-IN" dirty="0"/>
              <a:t> (RAG)</a:t>
            </a:r>
          </a:p>
          <a:p>
            <a:r>
              <a:rPr lang="en-IN" dirty="0"/>
              <a:t>Agents</a:t>
            </a:r>
          </a:p>
          <a:p>
            <a:r>
              <a:rPr lang="en-IN" dirty="0"/>
              <a:t>Memory</a:t>
            </a:r>
          </a:p>
        </p:txBody>
      </p:sp>
    </p:spTree>
    <p:extLst>
      <p:ext uri="{BB962C8B-B14F-4D97-AF65-F5344CB8AC3E}">
        <p14:creationId xmlns:p14="http://schemas.microsoft.com/office/powerpoint/2010/main" val="5238478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00278-22D3-2B71-AA3E-21B7CF81A1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LangChain</a:t>
            </a:r>
            <a:r>
              <a:rPr lang="en-IN" b="1" dirty="0"/>
              <a:t> Ecosystem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D3767-2A41-3407-59B9-C7D6E31A53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LLMs</a:t>
            </a:r>
          </a:p>
          <a:p>
            <a:r>
              <a:rPr lang="en-US" dirty="0"/>
              <a:t>Data sources</a:t>
            </a:r>
          </a:p>
          <a:p>
            <a:r>
              <a:rPr lang="en-US" dirty="0"/>
              <a:t>Tools</a:t>
            </a:r>
          </a:p>
          <a:p>
            <a:r>
              <a:rPr lang="en-US" dirty="0"/>
              <a:t>Memory</a:t>
            </a:r>
          </a:p>
          <a:p>
            <a:r>
              <a:rPr lang="en-US" dirty="0"/>
              <a:t>Agents</a:t>
            </a:r>
          </a:p>
          <a:p>
            <a:r>
              <a:rPr lang="en-US" dirty="0"/>
              <a:t>Storage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4754641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C6FDB-6198-EBE0-EA6D-337F0ECE88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221284"/>
          </a:xfrm>
        </p:spPr>
        <p:txBody>
          <a:bodyPr>
            <a:normAutofit fontScale="90000"/>
          </a:bodyPr>
          <a:lstStyle/>
          <a:p>
            <a:r>
              <a:rPr lang="en-US" dirty="0"/>
              <a:t>Lang chain Ecosystem</a:t>
            </a:r>
            <a:endParaRPr lang="en-IN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111C5BD-EEA1-6C2B-DF40-5FC0E30BC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372" y="745433"/>
            <a:ext cx="11161103" cy="56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2448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CDEAE-0138-2B88-53D6-82ACDA92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LLM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6F07B-15B8-D3DA-B463-007C0EF5E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b="1" dirty="0"/>
              <a:t>LLM</a:t>
            </a:r>
            <a:r>
              <a:rPr lang="en-IN" dirty="0"/>
              <a:t> stands for </a:t>
            </a:r>
            <a:r>
              <a:rPr lang="en-IN" b="1" dirty="0"/>
              <a:t>Large Language Model</a:t>
            </a:r>
            <a:r>
              <a:rPr lang="en-IN" dirty="0"/>
              <a:t>.</a:t>
            </a:r>
          </a:p>
          <a:p>
            <a:r>
              <a:rPr lang="en-US" dirty="0"/>
              <a:t>LLM is designed to </a:t>
            </a:r>
            <a:r>
              <a:rPr lang="en-US" b="1" dirty="0"/>
              <a:t>understand, generate, and reason with human language</a:t>
            </a:r>
            <a:r>
              <a:rPr lang="en-US" dirty="0"/>
              <a:t> (text).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90030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8D06D-A093-3A0E-5035-9559DA6EA7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LLM 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FC3333-8662-F3E9-A981-9EE220ABD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Examples:</a:t>
            </a:r>
          </a:p>
          <a:p>
            <a:pPr marL="0" indent="0">
              <a:buNone/>
            </a:pPr>
            <a:r>
              <a:rPr lang="en-US" b="1" dirty="0"/>
              <a:t>   GPT-4, GPT-5</a:t>
            </a:r>
            <a:r>
              <a:rPr lang="en-US" dirty="0"/>
              <a:t> (by OpenAI)</a:t>
            </a:r>
          </a:p>
          <a:p>
            <a:pPr marL="0" indent="0">
              <a:buNone/>
            </a:pPr>
            <a:r>
              <a:rPr lang="en-US" b="1" dirty="0"/>
              <a:t>   Gemma, Llama, Mistral, Claude, Falcon, etc.</a:t>
            </a:r>
            <a:endParaRPr lang="en-US" dirty="0"/>
          </a:p>
          <a:p>
            <a:r>
              <a:rPr lang="en-US" dirty="0"/>
              <a:t>These models are called </a:t>
            </a:r>
            <a:r>
              <a:rPr lang="en-US" i="1" dirty="0"/>
              <a:t>large</a:t>
            </a:r>
            <a:r>
              <a:rPr lang="en-US" dirty="0"/>
              <a:t> because they have:</a:t>
            </a:r>
          </a:p>
          <a:p>
            <a:pPr lvl="1"/>
            <a:r>
              <a:rPr lang="en-US" b="1" dirty="0"/>
              <a:t>Billions (or even trillions)</a:t>
            </a:r>
            <a:r>
              <a:rPr lang="en-US" dirty="0"/>
              <a:t> of parameters (like neurons in the brain)</a:t>
            </a:r>
          </a:p>
          <a:p>
            <a:pPr lvl="1"/>
            <a:r>
              <a:rPr lang="en-US" dirty="0"/>
              <a:t>Trained on </a:t>
            </a:r>
            <a:r>
              <a:rPr lang="en-US" b="1" dirty="0"/>
              <a:t>huge text datasets</a:t>
            </a:r>
            <a:r>
              <a:rPr lang="en-US" dirty="0"/>
              <a:t> (books, articles, code, web pages)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63885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771A9D-C2DE-8E09-2AA0-7241C02F48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b="1" dirty="0"/>
            </a:br>
            <a:r>
              <a:rPr lang="en-US" b="1" dirty="0"/>
              <a:t>How does an LLM work?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080E07-D119-0989-4313-4667B84DE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AutoNum type="arabicPeriod"/>
            </a:pPr>
            <a:r>
              <a:rPr lang="en-IN" b="1" dirty="0"/>
              <a:t>Training Data Collection</a:t>
            </a:r>
          </a:p>
          <a:p>
            <a:pPr marL="514350" indent="-514350">
              <a:buAutoNum type="arabicPeriod" startAt="2"/>
            </a:pPr>
            <a:r>
              <a:rPr lang="en-IN" b="1" dirty="0"/>
              <a:t>Tokenization</a:t>
            </a:r>
          </a:p>
          <a:p>
            <a:pPr marL="514350" indent="-514350">
              <a:buAutoNum type="arabicPeriod" startAt="2"/>
            </a:pPr>
            <a:r>
              <a:rPr lang="en-US" b="1" dirty="0"/>
              <a:t>Neural Network Learning (Transformer Architecture)</a:t>
            </a:r>
          </a:p>
          <a:p>
            <a:pPr marL="514350" indent="-514350">
              <a:buAutoNum type="arabicPeriod" startAt="2"/>
            </a:pPr>
            <a:r>
              <a:rPr lang="en-US" b="1" dirty="0"/>
              <a:t>Training Objective — Next Word Prediction</a:t>
            </a:r>
          </a:p>
          <a:p>
            <a:pPr marL="514350" indent="-514350">
              <a:buAutoNum type="arabicPeriod" startAt="2"/>
            </a:pPr>
            <a:r>
              <a:rPr lang="en-US" b="1" dirty="0"/>
              <a:t>Inference (When You Use It)</a:t>
            </a:r>
            <a:endParaRPr lang="en-IN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67603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626CFA-6125-236A-06AF-D1C1CBC03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Where It’s Used</a:t>
            </a:r>
            <a:br>
              <a:rPr lang="en-US" b="1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364B5-24A3-BDC1-8C33-EF24C46FB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Chatbots (like ChatGPT)</a:t>
            </a:r>
          </a:p>
          <a:p>
            <a:r>
              <a:rPr lang="en-US" dirty="0"/>
              <a:t>Translation systems</a:t>
            </a:r>
          </a:p>
          <a:p>
            <a:r>
              <a:rPr lang="en-US" dirty="0"/>
              <a:t>Text summarization</a:t>
            </a:r>
          </a:p>
          <a:p>
            <a:r>
              <a:rPr lang="en-US" dirty="0"/>
              <a:t>Code generation</a:t>
            </a:r>
          </a:p>
          <a:p>
            <a:r>
              <a:rPr lang="en-US" dirty="0"/>
              <a:t>Sentiment analysis</a:t>
            </a:r>
          </a:p>
          <a:p>
            <a:r>
              <a:rPr lang="en-US" dirty="0"/>
              <a:t>Knowledge extraction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08317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41F03-0906-685B-D8B7-520D0AE0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Embedding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86E238-85A9-FA8D-AA10-108810DB5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b="1" dirty="0"/>
              <a:t>embedding model</a:t>
            </a:r>
            <a:r>
              <a:rPr lang="en-US" dirty="0"/>
              <a:t> converts text into </a:t>
            </a:r>
            <a:r>
              <a:rPr lang="en-US" b="1" dirty="0"/>
              <a:t>vectors (numbers)</a:t>
            </a:r>
            <a:r>
              <a:rPr lang="en-US" dirty="0"/>
              <a:t> that represent </a:t>
            </a:r>
            <a:r>
              <a:rPr lang="en-US" b="1" dirty="0"/>
              <a:t>semantic meaning</a:t>
            </a:r>
            <a:r>
              <a:rPr lang="en-US" dirty="0"/>
              <a:t>.</a:t>
            </a:r>
          </a:p>
          <a:p>
            <a:r>
              <a:rPr lang="en-US" dirty="0">
                <a:solidFill>
                  <a:srgbClr val="00B050"/>
                </a:solidFill>
              </a:rPr>
              <a:t>It doesn’t generate text — it </a:t>
            </a:r>
            <a:r>
              <a:rPr lang="en-US" i="1" dirty="0">
                <a:solidFill>
                  <a:srgbClr val="00B050"/>
                </a:solidFill>
              </a:rPr>
              <a:t>understands</a:t>
            </a:r>
            <a:r>
              <a:rPr lang="en-US" dirty="0">
                <a:solidFill>
                  <a:srgbClr val="00B050"/>
                </a:solidFill>
              </a:rPr>
              <a:t> and </a:t>
            </a:r>
            <a:r>
              <a:rPr lang="en-US" i="1" dirty="0">
                <a:solidFill>
                  <a:srgbClr val="00B050"/>
                </a:solidFill>
              </a:rPr>
              <a:t>represents</a:t>
            </a:r>
            <a:r>
              <a:rPr lang="en-US" dirty="0">
                <a:solidFill>
                  <a:srgbClr val="00B050"/>
                </a:solidFill>
              </a:rPr>
              <a:t> meaning.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443780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DFCCB8-8F82-E096-657A-A94A2B2835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B1F983-087B-631A-10A5-278F0FD99E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Embedding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31835-128A-9789-4E19-3D35A70E61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0687"/>
            <a:ext cx="10515600" cy="4656276"/>
          </a:xfrm>
        </p:spPr>
        <p:txBody>
          <a:bodyPr>
            <a:normAutofit/>
          </a:bodyPr>
          <a:lstStyle/>
          <a:p>
            <a:r>
              <a:rPr lang="en-US" b="1" dirty="0"/>
              <a:t>Input text:</a:t>
            </a:r>
            <a:endParaRPr lang="en-US" dirty="0"/>
          </a:p>
          <a:p>
            <a:r>
              <a:rPr lang="en-US" dirty="0"/>
              <a:t>"Apple is a technology company."</a:t>
            </a:r>
          </a:p>
          <a:p>
            <a:r>
              <a:rPr lang="en-US" b="1" dirty="0"/>
              <a:t>Output (vector):</a:t>
            </a:r>
            <a:endParaRPr lang="en-US" dirty="0"/>
          </a:p>
          <a:p>
            <a:r>
              <a:rPr lang="en-US" dirty="0"/>
              <a:t>[0.21, -0.98, 0.45, ..., 0.72] ← hundreds or thousands of numbers</a:t>
            </a:r>
          </a:p>
          <a:p>
            <a:r>
              <a:rPr lang="en-US" dirty="0"/>
              <a:t>This vector captures </a:t>
            </a:r>
            <a:r>
              <a:rPr lang="en-US" b="1" dirty="0"/>
              <a:t>semantic similarity</a:t>
            </a:r>
            <a:r>
              <a:rPr lang="en-US" dirty="0"/>
              <a:t>:</a:t>
            </a:r>
          </a:p>
          <a:p>
            <a:r>
              <a:rPr lang="en-US" dirty="0"/>
              <a:t>"Apple Inc." and "Google" → have </a:t>
            </a:r>
            <a:r>
              <a:rPr lang="en-US" b="1" dirty="0"/>
              <a:t>similar vectors</a:t>
            </a:r>
            <a:endParaRPr lang="en-US" dirty="0"/>
          </a:p>
          <a:p>
            <a:r>
              <a:rPr lang="en-US" dirty="0"/>
              <a:t>"Apple" (fruit) → has a </a:t>
            </a:r>
            <a:r>
              <a:rPr lang="en-US" b="1" dirty="0"/>
              <a:t>different vector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977354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1702C-6289-51C0-CC7A-125AA14C8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Embeddings are used for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5865D-A490-325F-2025-DFE9C5C925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Semantic search</a:t>
            </a:r>
          </a:p>
          <a:p>
            <a:r>
              <a:rPr lang="en-US" dirty="0"/>
              <a:t>Text similarity</a:t>
            </a:r>
          </a:p>
          <a:p>
            <a:r>
              <a:rPr lang="en-US" dirty="0"/>
              <a:t>Document clustering</a:t>
            </a:r>
          </a:p>
          <a:p>
            <a:r>
              <a:rPr lang="en-US" dirty="0"/>
              <a:t>Retrieval-Augmented Generation (RAG)</a:t>
            </a:r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916668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F81E8-715C-F22F-A0C2-FA3613D10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How it works </a:t>
            </a:r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F6B729E-7BDA-727D-D33C-D49824BD5A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71273717"/>
              </p:ext>
            </p:extLst>
          </p:nvPr>
        </p:nvGraphicFramePr>
        <p:xfrm>
          <a:off x="705678" y="1461052"/>
          <a:ext cx="10648122" cy="3591801"/>
        </p:xfrm>
        <a:graphic>
          <a:graphicData uri="http://schemas.openxmlformats.org/drawingml/2006/table">
            <a:tbl>
              <a:tblPr/>
              <a:tblGrid>
                <a:gridCol w="3677479">
                  <a:extLst>
                    <a:ext uri="{9D8B030D-6E8A-4147-A177-3AD203B41FA5}">
                      <a16:colId xmlns:a16="http://schemas.microsoft.com/office/drawing/2014/main" val="3592629686"/>
                    </a:ext>
                  </a:extLst>
                </a:gridCol>
                <a:gridCol w="6970643">
                  <a:extLst>
                    <a:ext uri="{9D8B030D-6E8A-4147-A177-3AD203B41FA5}">
                      <a16:colId xmlns:a16="http://schemas.microsoft.com/office/drawing/2014/main" val="3931032513"/>
                    </a:ext>
                  </a:extLst>
                </a:gridCol>
              </a:tblGrid>
              <a:tr h="624661"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2000" b="1">
                          <a:solidFill>
                            <a:schemeClr val="tx1"/>
                          </a:solidFill>
                        </a:rPr>
                        <a:t>Step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>
                        <a:buNone/>
                      </a:pPr>
                      <a:r>
                        <a:rPr lang="en-IN" sz="2000" b="1" dirty="0">
                          <a:solidFill>
                            <a:schemeClr val="tx1"/>
                          </a:solidFill>
                        </a:rPr>
                        <a:t>Process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17931148"/>
                  </a:ext>
                </a:extLst>
              </a:tr>
              <a:tr h="6246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Tokenize input text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72890131"/>
                  </a:ext>
                </a:extLst>
              </a:tr>
              <a:tr h="10931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Pass tokens into a small transformer (embedding model)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7745106"/>
                  </a:ext>
                </a:extLst>
              </a:tr>
              <a:tr h="6246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Output = dense vector (embedding)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53544570"/>
                  </a:ext>
                </a:extLst>
              </a:tr>
              <a:tr h="62466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Use these vectors for comparison or search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035161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044384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</TotalTime>
  <Words>552</Words>
  <Application>Microsoft Office PowerPoint</Application>
  <PresentationFormat>Widescreen</PresentationFormat>
  <Paragraphs>129</Paragraphs>
  <Slides>18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Calibri Light</vt:lpstr>
      <vt:lpstr>Courier New</vt:lpstr>
      <vt:lpstr>Office Theme</vt:lpstr>
      <vt:lpstr>LLM</vt:lpstr>
      <vt:lpstr>LLM</vt:lpstr>
      <vt:lpstr>LLM </vt:lpstr>
      <vt:lpstr> How does an LLM work? </vt:lpstr>
      <vt:lpstr>Where It’s Used </vt:lpstr>
      <vt:lpstr>Embedding Model</vt:lpstr>
      <vt:lpstr>Embedding Model</vt:lpstr>
      <vt:lpstr>Embeddings are used for</vt:lpstr>
      <vt:lpstr>How it works </vt:lpstr>
      <vt:lpstr>Examples of Embedding Models</vt:lpstr>
      <vt:lpstr>Embedding Model vs LLM Model</vt:lpstr>
      <vt:lpstr>Embedding Model vs LLM Model</vt:lpstr>
      <vt:lpstr>How They Work Together (RAG Example)</vt:lpstr>
      <vt:lpstr>Embedding model use case activities </vt:lpstr>
      <vt:lpstr>LangChain</vt:lpstr>
      <vt:lpstr>LangChain Core Components</vt:lpstr>
      <vt:lpstr>LangChain Ecosystem Overview</vt:lpstr>
      <vt:lpstr>Lang chain Ecosystem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kartheeba15@outlook.com</dc:creator>
  <cp:lastModifiedBy>kartheeba15@outlook.com</cp:lastModifiedBy>
  <cp:revision>3</cp:revision>
  <dcterms:created xsi:type="dcterms:W3CDTF">2025-10-24T10:32:53Z</dcterms:created>
  <dcterms:modified xsi:type="dcterms:W3CDTF">2025-10-24T12:35:34Z</dcterms:modified>
</cp:coreProperties>
</file>