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9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8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1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03B2-7E9A-4BFC-95C0-C2C54D60AD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2829-0F4C-417E-B7D0-C0BA018E9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 </a:t>
            </a:r>
          </a:p>
        </p:txBody>
      </p:sp>
    </p:spTree>
    <p:extLst>
      <p:ext uri="{BB962C8B-B14F-4D97-AF65-F5344CB8AC3E}">
        <p14:creationId xmlns:p14="http://schemas.microsoft.com/office/powerpoint/2010/main" val="82755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p.loc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&lt;pandas.core.indexing._</a:t>
            </a:r>
            <a:r>
              <a:rPr lang="en-US" sz="2400" dirty="0" err="1"/>
              <a:t>LocIndexer</a:t>
            </a:r>
            <a:r>
              <a:rPr lang="en-US" sz="2400" dirty="0"/>
              <a:t> object at 0x0691FFC0&gt;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p.loc</a:t>
            </a:r>
            <a:r>
              <a:rPr lang="en-US" sz="2400" dirty="0"/>
              <a:t>['</a:t>
            </a:r>
            <a:r>
              <a:rPr lang="en-US" sz="2400" dirty="0" err="1"/>
              <a:t>userC</a:t>
            </a:r>
            <a:r>
              <a:rPr lang="en-US" sz="2400" dirty="0"/>
              <a:t>']</a:t>
            </a:r>
          </a:p>
          <a:p>
            <a:pPr marL="0" indent="0">
              <a:buNone/>
            </a:pPr>
            <a:r>
              <a:rPr lang="en-US" sz="2400" dirty="0"/>
              <a:t>items    103</a:t>
            </a:r>
          </a:p>
          <a:p>
            <a:pPr marL="0" indent="0">
              <a:buNone/>
            </a:pPr>
            <a:r>
              <a:rPr lang="en-US" sz="2400" dirty="0"/>
              <a:t>count    300</a:t>
            </a:r>
          </a:p>
          <a:p>
            <a:pPr marL="0" indent="0">
              <a:buNone/>
            </a:pPr>
            <a:r>
              <a:rPr lang="en-US" sz="2400" dirty="0"/>
              <a:t>Name: </a:t>
            </a:r>
            <a:r>
              <a:rPr lang="en-US" sz="2400" dirty="0" err="1"/>
              <a:t>userC</a:t>
            </a:r>
            <a:r>
              <a:rPr lang="en-US" sz="2400" dirty="0"/>
              <a:t>, </a:t>
            </a: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p.loc</a:t>
            </a:r>
            <a:r>
              <a:rPr lang="en-US" sz="2400" dirty="0"/>
              <a:t>['</a:t>
            </a:r>
            <a:r>
              <a:rPr lang="en-US" sz="2400" dirty="0" err="1"/>
              <a:t>userA</a:t>
            </a:r>
            <a:r>
              <a:rPr lang="en-US" sz="2400" dirty="0"/>
              <a:t>']</a:t>
            </a:r>
          </a:p>
          <a:p>
            <a:pPr marL="0" indent="0">
              <a:buNone/>
            </a:pPr>
            <a:r>
              <a:rPr lang="en-US" sz="2400" dirty="0"/>
              <a:t>items    101</a:t>
            </a:r>
          </a:p>
          <a:p>
            <a:pPr marL="0" indent="0">
              <a:buNone/>
            </a:pPr>
            <a:r>
              <a:rPr lang="en-US" sz="2400" dirty="0"/>
              <a:t>count    150</a:t>
            </a:r>
          </a:p>
          <a:p>
            <a:pPr marL="0" indent="0">
              <a:buNone/>
            </a:pPr>
            <a:r>
              <a:rPr lang="en-US" sz="2400" dirty="0"/>
              <a:t>Name: </a:t>
            </a:r>
            <a:r>
              <a:rPr lang="en-US" sz="2400" dirty="0" err="1"/>
              <a:t>userA</a:t>
            </a:r>
            <a:r>
              <a:rPr lang="en-US" sz="2400" dirty="0"/>
              <a:t>, </a:t>
            </a: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&gt;&gt;&gt; </a:t>
            </a:r>
            <a:r>
              <a:rPr lang="en-US" sz="2400" dirty="0" err="1">
                <a:solidFill>
                  <a:srgbClr val="FF0000"/>
                </a:solidFill>
              </a:rPr>
              <a:t>p.loc</a:t>
            </a:r>
            <a:r>
              <a:rPr lang="en-US" sz="2400" dirty="0">
                <a:solidFill>
                  <a:srgbClr val="FF0000"/>
                </a:solidFill>
              </a:rPr>
              <a:t>['</a:t>
            </a:r>
            <a:r>
              <a:rPr lang="en-US" sz="2400" dirty="0" err="1">
                <a:solidFill>
                  <a:srgbClr val="FF0000"/>
                </a:solidFill>
              </a:rPr>
              <a:t>userF</a:t>
            </a:r>
            <a:r>
              <a:rPr lang="en-US" sz="2400" dirty="0">
                <a:solidFill>
                  <a:srgbClr val="FF0000"/>
                </a:solidFill>
              </a:rPr>
              <a:t>'] – Exception occurred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27432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             items  count</a:t>
            </a:r>
          </a:p>
          <a:p>
            <a:r>
              <a:rPr lang="en-US" b="1" dirty="0" err="1"/>
              <a:t>userA</a:t>
            </a:r>
            <a:r>
              <a:rPr lang="en-US" b="1" dirty="0"/>
              <a:t>    101    150</a:t>
            </a:r>
          </a:p>
          <a:p>
            <a:r>
              <a:rPr lang="en-US" b="1" dirty="0" err="1"/>
              <a:t>userB</a:t>
            </a:r>
            <a:r>
              <a:rPr lang="en-US" b="1" dirty="0"/>
              <a:t>    102    250</a:t>
            </a:r>
          </a:p>
          <a:p>
            <a:r>
              <a:rPr lang="en-US" b="1" dirty="0" err="1"/>
              <a:t>userC</a:t>
            </a:r>
            <a:r>
              <a:rPr lang="en-US" b="1" dirty="0"/>
              <a:t>    103    300</a:t>
            </a:r>
          </a:p>
          <a:p>
            <a:r>
              <a:rPr lang="en-US" b="1" dirty="0" err="1"/>
              <a:t>userD</a:t>
            </a:r>
            <a:r>
              <a:rPr lang="en-US" b="1" dirty="0"/>
              <a:t>    104   1000</a:t>
            </a:r>
          </a:p>
          <a:p>
            <a:r>
              <a:rPr lang="en-US" b="1" dirty="0" err="1"/>
              <a:t>userE</a:t>
            </a:r>
            <a:r>
              <a:rPr lang="en-US" b="1" dirty="0"/>
              <a:t>    105    400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6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How to read in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 load data from various file formats into a DataFrame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&gt;&gt;&gt; </a:t>
            </a:r>
            <a:r>
              <a:rPr lang="en-US" b="1" dirty="0" err="1"/>
              <a:t>pandas.read_csv</a:t>
            </a:r>
            <a:r>
              <a:rPr lang="en-US" b="1" dirty="0"/>
              <a:t>('emp.csv')</a:t>
            </a:r>
          </a:p>
          <a:p>
            <a:pPr marL="400050" lvl="1" indent="0">
              <a:buNone/>
            </a:pPr>
            <a:r>
              <a:rPr lang="en-US" dirty="0"/>
              <a:t>   101   </a:t>
            </a:r>
            <a:r>
              <a:rPr lang="en-US" dirty="0" err="1"/>
              <a:t>arun</a:t>
            </a:r>
            <a:r>
              <a:rPr lang="en-US" dirty="0"/>
              <a:t>  sales       </a:t>
            </a:r>
            <a:r>
              <a:rPr lang="en-US" dirty="0" err="1"/>
              <a:t>pune</a:t>
            </a:r>
            <a:r>
              <a:rPr lang="en-US" dirty="0"/>
              <a:t>   1000</a:t>
            </a:r>
          </a:p>
          <a:p>
            <a:pPr marL="400050" lvl="1" indent="0">
              <a:buNone/>
            </a:pPr>
            <a:r>
              <a:rPr lang="en-US" dirty="0"/>
              <a:t>0  234  </a:t>
            </a:r>
            <a:r>
              <a:rPr lang="en-US" dirty="0" err="1"/>
              <a:t>vijay</a:t>
            </a:r>
            <a:r>
              <a:rPr lang="en-US" dirty="0"/>
              <a:t>   prod     </a:t>
            </a:r>
            <a:r>
              <a:rPr lang="en-US" dirty="0" err="1"/>
              <a:t>bglore</a:t>
            </a:r>
            <a:r>
              <a:rPr lang="en-US" dirty="0"/>
              <a:t>   2345</a:t>
            </a:r>
          </a:p>
          <a:p>
            <a:pPr marL="400050" lvl="1" indent="0">
              <a:buNone/>
            </a:pPr>
            <a:r>
              <a:rPr lang="en-US" dirty="0"/>
              <a:t>1  444  </a:t>
            </a:r>
            <a:r>
              <a:rPr lang="en-US" dirty="0" err="1"/>
              <a:t>xerox</a:t>
            </a:r>
            <a:r>
              <a:rPr lang="en-US" dirty="0"/>
              <a:t>  sales     </a:t>
            </a:r>
            <a:r>
              <a:rPr lang="en-US" dirty="0" err="1"/>
              <a:t>mumbai</a:t>
            </a:r>
            <a:r>
              <a:rPr lang="en-US" dirty="0"/>
              <a:t>   2433</a:t>
            </a:r>
          </a:p>
          <a:p>
            <a:pPr marL="400050" lvl="1" indent="0">
              <a:buNone/>
            </a:pPr>
            <a:r>
              <a:rPr lang="en-US" dirty="0"/>
              <a:t>2  844    </a:t>
            </a:r>
            <a:r>
              <a:rPr lang="en-US" dirty="0" err="1"/>
              <a:t>anu</a:t>
            </a:r>
            <a:r>
              <a:rPr lang="en-US" dirty="0"/>
              <a:t>     HR  </a:t>
            </a:r>
            <a:r>
              <a:rPr lang="en-US" dirty="0" err="1"/>
              <a:t>hyderabad</a:t>
            </a:r>
            <a:r>
              <a:rPr lang="en-US" dirty="0"/>
              <a:t>  33455</a:t>
            </a:r>
          </a:p>
          <a:p>
            <a:pPr marL="914400" lvl="1" indent="-514350">
              <a:buAutoNum type="arabicPlain" startAt="3"/>
            </a:pPr>
            <a:r>
              <a:rPr lang="en-US" dirty="0"/>
              <a:t>723  </a:t>
            </a:r>
            <a:r>
              <a:rPr lang="en-US" dirty="0" err="1"/>
              <a:t>theeb</a:t>
            </a:r>
            <a:r>
              <a:rPr lang="en-US" dirty="0"/>
              <a:t>  sales       </a:t>
            </a:r>
            <a:r>
              <a:rPr lang="en-US" dirty="0" err="1"/>
              <a:t>pune</a:t>
            </a:r>
            <a:r>
              <a:rPr lang="en-US" dirty="0"/>
              <a:t>  23455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b="1" dirty="0"/>
              <a:t>&gt;&gt;&gt;</a:t>
            </a:r>
            <a:r>
              <a:rPr lang="en-US" dirty="0"/>
              <a:t> </a:t>
            </a:r>
            <a:r>
              <a:rPr lang="en-US" b="1" dirty="0" err="1"/>
              <a:t>pandas.read_csv</a:t>
            </a:r>
            <a:r>
              <a:rPr lang="en-US" b="1" dirty="0"/>
              <a:t>('network_conf.txt')  </a:t>
            </a:r>
            <a:r>
              <a:rPr lang="en-US" dirty="0"/>
              <a:t>## this is not </a:t>
            </a:r>
            <a:r>
              <a:rPr lang="en-US" dirty="0" err="1"/>
              <a:t>csv</a:t>
            </a:r>
            <a:r>
              <a:rPr lang="en-US" dirty="0"/>
              <a:t> file </a:t>
            </a:r>
          </a:p>
          <a:p>
            <a:pPr marL="400050" lvl="1" indent="0">
              <a:buNone/>
            </a:pPr>
            <a:r>
              <a:rPr lang="en-US" dirty="0"/>
              <a:t>           interface=eth0</a:t>
            </a:r>
          </a:p>
          <a:p>
            <a:pPr marL="400050" lvl="1" indent="0">
              <a:buNone/>
            </a:pPr>
            <a:r>
              <a:rPr lang="en-US" dirty="0"/>
              <a:t>0             </a:t>
            </a:r>
            <a:r>
              <a:rPr lang="en-US" dirty="0" err="1"/>
              <a:t>onboot</a:t>
            </a:r>
            <a:r>
              <a:rPr lang="en-US" dirty="0"/>
              <a:t>=None</a:t>
            </a:r>
          </a:p>
          <a:p>
            <a:pPr marL="400050" lvl="1" indent="0">
              <a:buNone/>
            </a:pPr>
            <a:r>
              <a:rPr lang="en-US" dirty="0"/>
              <a:t>1      IPADDR=10.20.30.40</a:t>
            </a:r>
          </a:p>
          <a:p>
            <a:pPr marL="400050" lvl="1" indent="0">
              <a:buNone/>
            </a:pPr>
            <a:r>
              <a:rPr lang="en-US" dirty="0"/>
              <a:t>2               PREFIX=24</a:t>
            </a:r>
          </a:p>
          <a:p>
            <a:pPr marL="400050" lvl="1" indent="0">
              <a:buNone/>
            </a:pPr>
            <a:r>
              <a:rPr lang="en-US" dirty="0"/>
              <a:t>3          </a:t>
            </a:r>
            <a:r>
              <a:rPr lang="en-US" dirty="0" err="1"/>
              <a:t>bootproto</a:t>
            </a:r>
            <a:r>
              <a:rPr lang="en-US" dirty="0"/>
              <a:t>=</a:t>
            </a:r>
            <a:r>
              <a:rPr lang="en-US" dirty="0" err="1"/>
              <a:t>dhcp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4      domain=example.com</a:t>
            </a:r>
          </a:p>
          <a:p>
            <a:pPr marL="400050" lvl="1" indent="0">
              <a:buNone/>
            </a:pPr>
            <a:r>
              <a:rPr lang="en-US" dirty="0"/>
              <a:t>5  DNS1="124.556.554.234"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index_col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CSVs don't have indexes like our </a:t>
            </a:r>
            <a:r>
              <a:rPr lang="en-US" dirty="0" err="1"/>
              <a:t>DataFrames</a:t>
            </a:r>
            <a:r>
              <a:rPr lang="en-US" dirty="0"/>
              <a:t>, so all we need to do is just designate the </a:t>
            </a:r>
            <a:r>
              <a:rPr lang="en-US" dirty="0" err="1"/>
              <a:t>index_col</a:t>
            </a:r>
            <a:r>
              <a:rPr lang="en-US" dirty="0"/>
              <a:t> when reading:</a:t>
            </a:r>
          </a:p>
          <a:p>
            <a:endParaRPr lang="en-US" dirty="0"/>
          </a:p>
          <a:p>
            <a:r>
              <a:rPr lang="en-US" b="1" dirty="0"/>
              <a:t>import pandas as </a:t>
            </a:r>
            <a:r>
              <a:rPr lang="en-US" b="1" dirty="0" err="1"/>
              <a:t>pd</a:t>
            </a:r>
            <a:endParaRPr lang="en-US" b="1" dirty="0"/>
          </a:p>
          <a:p>
            <a:r>
              <a:rPr lang="en-US" b="1" dirty="0" err="1"/>
              <a:t>pd.read_csv</a:t>
            </a:r>
            <a:r>
              <a:rPr lang="en-US" b="1" dirty="0"/>
              <a:t>(‘input_file.</a:t>
            </a:r>
            <a:r>
              <a:rPr lang="en-US" b="1" dirty="0" err="1"/>
              <a:t>csv</a:t>
            </a:r>
            <a:r>
              <a:rPr lang="en-US" b="1" dirty="0"/>
              <a:t>’,</a:t>
            </a:r>
            <a:r>
              <a:rPr lang="en-US" b="1" dirty="0" err="1"/>
              <a:t>index_col</a:t>
            </a:r>
            <a:r>
              <a:rPr lang="en-US" b="1" dirty="0"/>
              <a:t>=0)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7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59737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/>
              <a:t>&gt;&gt;&gt; </a:t>
            </a:r>
            <a:r>
              <a:rPr lang="en-US" sz="4900" b="1" dirty="0" err="1"/>
              <a:t>pd.read_csv</a:t>
            </a:r>
            <a:r>
              <a:rPr lang="en-US" sz="4900" b="1" dirty="0"/>
              <a:t>("e1.csv")</a:t>
            </a:r>
          </a:p>
          <a:p>
            <a:pPr marL="0" indent="0">
              <a:buNone/>
            </a:pPr>
            <a:r>
              <a:rPr lang="en-US" sz="4900" dirty="0"/>
              <a:t>    ID   NAME   DEPT  COST</a:t>
            </a:r>
          </a:p>
          <a:p>
            <a:pPr marL="0" indent="0">
              <a:buNone/>
            </a:pPr>
            <a:r>
              <a:rPr lang="en-US" sz="4900" dirty="0"/>
              <a:t>0  101   </a:t>
            </a:r>
            <a:r>
              <a:rPr lang="en-US" sz="4900" dirty="0" err="1"/>
              <a:t>arun</a:t>
            </a:r>
            <a:r>
              <a:rPr lang="en-US" sz="4900" dirty="0"/>
              <a:t>  sales  1000</a:t>
            </a:r>
          </a:p>
          <a:p>
            <a:pPr marL="0" indent="0">
              <a:buNone/>
            </a:pPr>
            <a:r>
              <a:rPr lang="en-US" sz="4900" dirty="0"/>
              <a:t>1  102  </a:t>
            </a:r>
            <a:r>
              <a:rPr lang="en-US" sz="4900" dirty="0" err="1"/>
              <a:t>vijay</a:t>
            </a:r>
            <a:r>
              <a:rPr lang="en-US" sz="4900" dirty="0"/>
              <a:t>   prod  2000</a:t>
            </a:r>
          </a:p>
          <a:p>
            <a:pPr marL="0" indent="0">
              <a:buNone/>
            </a:pPr>
            <a:r>
              <a:rPr lang="en-US" sz="4900" dirty="0"/>
              <a:t>2  103    </a:t>
            </a:r>
            <a:r>
              <a:rPr lang="en-US" sz="4900" dirty="0" err="1"/>
              <a:t>anu</a:t>
            </a:r>
            <a:r>
              <a:rPr lang="en-US" sz="4900" dirty="0"/>
              <a:t>     HR  3000</a:t>
            </a:r>
          </a:p>
          <a:p>
            <a:pPr marL="0" indent="0">
              <a:buNone/>
            </a:pPr>
            <a:r>
              <a:rPr lang="en-US" sz="4900" dirty="0"/>
              <a:t>3  104   </a:t>
            </a:r>
            <a:r>
              <a:rPr lang="en-US" sz="4900" dirty="0" err="1"/>
              <a:t>paul</a:t>
            </a:r>
            <a:r>
              <a:rPr lang="en-US" sz="4900" dirty="0"/>
              <a:t>  sales  4000</a:t>
            </a:r>
          </a:p>
          <a:p>
            <a:pPr marL="0" indent="0">
              <a:buNone/>
            </a:pPr>
            <a:r>
              <a:rPr lang="en-US" sz="4900" dirty="0"/>
              <a:t>4  105  </a:t>
            </a:r>
            <a:r>
              <a:rPr lang="en-US" sz="4900" dirty="0" err="1"/>
              <a:t>theeb</a:t>
            </a:r>
            <a:r>
              <a:rPr lang="en-US" sz="4900" dirty="0"/>
              <a:t>   prod  5000</a:t>
            </a:r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r>
              <a:rPr lang="en-US" sz="7200" dirty="0"/>
              <a:t>&gt;&gt;&gt; </a:t>
            </a:r>
            <a:r>
              <a:rPr lang="en-US" sz="7200" b="1" dirty="0" err="1"/>
              <a:t>pd.read_csv</a:t>
            </a:r>
            <a:r>
              <a:rPr lang="en-US" sz="7200" b="1" dirty="0"/>
              <a:t>("e1.csv",index_col=0)</a:t>
            </a:r>
          </a:p>
          <a:p>
            <a:pPr marL="0" indent="0">
              <a:buNone/>
            </a:pPr>
            <a:r>
              <a:rPr lang="en-US" sz="7200" dirty="0"/>
              <a:t>      NAME   DEPT  COST</a:t>
            </a:r>
          </a:p>
          <a:p>
            <a:pPr marL="0" indent="0">
              <a:buNone/>
            </a:pPr>
            <a:r>
              <a:rPr lang="en-US" sz="7200" dirty="0"/>
              <a:t>ID</a:t>
            </a:r>
          </a:p>
          <a:p>
            <a:pPr marL="0" indent="0">
              <a:buNone/>
            </a:pPr>
            <a:r>
              <a:rPr lang="en-US" sz="7200" dirty="0"/>
              <a:t>101   </a:t>
            </a:r>
            <a:r>
              <a:rPr lang="en-US" sz="7200" dirty="0" err="1"/>
              <a:t>arun</a:t>
            </a:r>
            <a:r>
              <a:rPr lang="en-US" sz="7200" dirty="0"/>
              <a:t>  sales  1000</a:t>
            </a:r>
          </a:p>
          <a:p>
            <a:pPr marL="0" indent="0">
              <a:buNone/>
            </a:pPr>
            <a:r>
              <a:rPr lang="en-US" sz="7200" dirty="0"/>
              <a:t>102  </a:t>
            </a:r>
            <a:r>
              <a:rPr lang="en-US" sz="7200" dirty="0" err="1"/>
              <a:t>vijay</a:t>
            </a:r>
            <a:r>
              <a:rPr lang="en-US" sz="7200" dirty="0"/>
              <a:t>   prod  2000</a:t>
            </a:r>
          </a:p>
          <a:p>
            <a:pPr marL="0" indent="0">
              <a:buNone/>
            </a:pPr>
            <a:r>
              <a:rPr lang="en-US" sz="7200" dirty="0"/>
              <a:t>103    </a:t>
            </a:r>
            <a:r>
              <a:rPr lang="en-US" sz="7200" dirty="0" err="1"/>
              <a:t>anu</a:t>
            </a:r>
            <a:r>
              <a:rPr lang="en-US" sz="7200" dirty="0"/>
              <a:t>     HR  3000</a:t>
            </a:r>
          </a:p>
          <a:p>
            <a:pPr marL="0" indent="0">
              <a:buNone/>
            </a:pPr>
            <a:r>
              <a:rPr lang="en-US" sz="7200" dirty="0"/>
              <a:t>104   </a:t>
            </a:r>
            <a:r>
              <a:rPr lang="en-US" sz="7200" dirty="0" err="1"/>
              <a:t>paul</a:t>
            </a:r>
            <a:r>
              <a:rPr lang="en-US" sz="7200" dirty="0"/>
              <a:t>  sales  4000</a:t>
            </a:r>
          </a:p>
          <a:p>
            <a:pPr marL="0" indent="0">
              <a:buNone/>
            </a:pPr>
            <a:r>
              <a:rPr lang="en-US" sz="7200" dirty="0"/>
              <a:t>105  </a:t>
            </a:r>
            <a:r>
              <a:rPr lang="en-US" sz="7200" dirty="0" err="1"/>
              <a:t>theeb</a:t>
            </a:r>
            <a:r>
              <a:rPr lang="en-US" sz="7200" dirty="0"/>
              <a:t>   prod  5000</a:t>
            </a:r>
          </a:p>
          <a:p>
            <a:pPr marL="0" indent="0">
              <a:buNone/>
            </a:pPr>
            <a:r>
              <a:rPr lang="en-US" sz="7200" dirty="0"/>
              <a:t>&gt;&gt;&gt;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152400"/>
            <a:ext cx="457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&gt;&gt;&gt; </a:t>
            </a:r>
            <a:r>
              <a:rPr lang="en-US" sz="2000" b="1" dirty="0" err="1"/>
              <a:t>pd.read_csv</a:t>
            </a:r>
            <a:r>
              <a:rPr lang="en-US" sz="2000" b="1" dirty="0"/>
              <a:t>("e1.csv",index_col=1)</a:t>
            </a:r>
          </a:p>
          <a:p>
            <a:r>
              <a:rPr lang="en-US" sz="2000" dirty="0"/>
              <a:t>         ID   DEPT  COST</a:t>
            </a:r>
          </a:p>
          <a:p>
            <a:r>
              <a:rPr lang="en-US" sz="2000" dirty="0"/>
              <a:t>NAME</a:t>
            </a:r>
          </a:p>
          <a:p>
            <a:r>
              <a:rPr lang="en-US" sz="2000" dirty="0" err="1"/>
              <a:t>arun</a:t>
            </a:r>
            <a:r>
              <a:rPr lang="en-US" sz="2000" dirty="0"/>
              <a:t>   101  sales  1000</a:t>
            </a:r>
          </a:p>
          <a:p>
            <a:r>
              <a:rPr lang="en-US" sz="2000" dirty="0" err="1"/>
              <a:t>vijay</a:t>
            </a:r>
            <a:r>
              <a:rPr lang="en-US" sz="2000" dirty="0"/>
              <a:t>  102   prod  2000</a:t>
            </a:r>
          </a:p>
          <a:p>
            <a:r>
              <a:rPr lang="en-US" sz="2000" dirty="0" err="1"/>
              <a:t>anu</a:t>
            </a:r>
            <a:r>
              <a:rPr lang="en-US" sz="2000" dirty="0"/>
              <a:t>    103     HR  3000</a:t>
            </a:r>
          </a:p>
          <a:p>
            <a:r>
              <a:rPr lang="en-US" sz="2000" dirty="0" err="1"/>
              <a:t>paul</a:t>
            </a:r>
            <a:r>
              <a:rPr lang="en-US" sz="2000" dirty="0"/>
              <a:t>   104  sales  4000</a:t>
            </a:r>
          </a:p>
          <a:p>
            <a:r>
              <a:rPr lang="en-US" sz="2000" dirty="0" err="1"/>
              <a:t>theeb</a:t>
            </a:r>
            <a:r>
              <a:rPr lang="en-US" sz="2000" dirty="0"/>
              <a:t>  105   prod  5000</a:t>
            </a:r>
          </a:p>
          <a:p>
            <a:r>
              <a:rPr lang="en-US" sz="2000" dirty="0"/>
              <a:t>&gt;&gt;&gt; </a:t>
            </a:r>
            <a:r>
              <a:rPr lang="en-US" sz="2000" b="1" dirty="0" err="1"/>
              <a:t>pd.read_csv</a:t>
            </a:r>
            <a:r>
              <a:rPr lang="en-US" sz="2000" b="1" dirty="0"/>
              <a:t>("e1.csv",index_col=2)</a:t>
            </a:r>
          </a:p>
          <a:p>
            <a:r>
              <a:rPr lang="en-US" sz="2000" dirty="0"/>
              <a:t>        ID   NAME  COST</a:t>
            </a:r>
          </a:p>
          <a:p>
            <a:r>
              <a:rPr lang="en-US" sz="2000" dirty="0"/>
              <a:t>DEPT</a:t>
            </a:r>
          </a:p>
          <a:p>
            <a:r>
              <a:rPr lang="en-US" sz="2000" dirty="0"/>
              <a:t>sales  101   </a:t>
            </a:r>
            <a:r>
              <a:rPr lang="en-US" sz="2000" dirty="0" err="1"/>
              <a:t>arun</a:t>
            </a:r>
            <a:r>
              <a:rPr lang="en-US" sz="2000" dirty="0"/>
              <a:t>  1000</a:t>
            </a:r>
          </a:p>
          <a:p>
            <a:r>
              <a:rPr lang="en-US" sz="2000" dirty="0"/>
              <a:t>prod   102  </a:t>
            </a:r>
            <a:r>
              <a:rPr lang="en-US" sz="2000" dirty="0" err="1"/>
              <a:t>vijay</a:t>
            </a:r>
            <a:r>
              <a:rPr lang="en-US" sz="2000" dirty="0"/>
              <a:t>  2000</a:t>
            </a:r>
          </a:p>
          <a:p>
            <a:r>
              <a:rPr lang="en-US" sz="2000" dirty="0"/>
              <a:t>HR     103    </a:t>
            </a:r>
            <a:r>
              <a:rPr lang="en-US" sz="2000" dirty="0" err="1"/>
              <a:t>anu</a:t>
            </a:r>
            <a:r>
              <a:rPr lang="en-US" sz="2000" dirty="0"/>
              <a:t>  3000</a:t>
            </a:r>
          </a:p>
          <a:p>
            <a:r>
              <a:rPr lang="en-US" sz="2000" dirty="0"/>
              <a:t>sales  104   </a:t>
            </a:r>
            <a:r>
              <a:rPr lang="en-US" sz="2000" dirty="0" err="1"/>
              <a:t>paul</a:t>
            </a:r>
            <a:r>
              <a:rPr lang="en-US" sz="2000" dirty="0"/>
              <a:t>  4000</a:t>
            </a:r>
          </a:p>
          <a:p>
            <a:r>
              <a:rPr lang="en-US" sz="2000" dirty="0"/>
              <a:t>prod   105  </a:t>
            </a:r>
            <a:r>
              <a:rPr lang="en-US" sz="2000" dirty="0" err="1"/>
              <a:t>theeb</a:t>
            </a:r>
            <a:r>
              <a:rPr lang="en-US" sz="2000" dirty="0"/>
              <a:t>  5000</a:t>
            </a:r>
          </a:p>
        </p:txBody>
      </p:sp>
    </p:spTree>
    <p:extLst>
      <p:ext uri="{BB962C8B-B14F-4D97-AF65-F5344CB8AC3E}">
        <p14:creationId xmlns:p14="http://schemas.microsoft.com/office/powerpoint/2010/main" val="306794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Reading external source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 fontScale="92500"/>
          </a:bodyPr>
          <a:lstStyle/>
          <a:p>
            <a:r>
              <a:rPr lang="en-US" dirty="0"/>
              <a:t>Reading data from </a:t>
            </a:r>
            <a:r>
              <a:rPr lang="en-US" dirty="0" err="1"/>
              <a:t>json</a:t>
            </a:r>
            <a:r>
              <a:rPr lang="en-US" dirty="0"/>
              <a:t> </a:t>
            </a:r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pd.read_json</a:t>
            </a:r>
            <a:r>
              <a:rPr lang="en-US" b="1" dirty="0"/>
              <a:t>(‘D:\\test1.json')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US" dirty="0"/>
              <a:t>Reading data from a SQL database</a:t>
            </a:r>
          </a:p>
          <a:p>
            <a:pPr marL="0" indent="0">
              <a:buNone/>
            </a:pPr>
            <a:r>
              <a:rPr lang="it-IT" dirty="0"/>
              <a:t>import sqlite3 </a:t>
            </a:r>
          </a:p>
          <a:p>
            <a:pPr marL="0" indent="0">
              <a:buNone/>
            </a:pPr>
            <a:r>
              <a:rPr lang="it-IT" b="1" dirty="0"/>
              <a:t>con = sqlite3.connect("emp.db")</a:t>
            </a:r>
          </a:p>
          <a:p>
            <a:pPr marL="0" indent="0">
              <a:buNone/>
            </a:pPr>
            <a:r>
              <a:rPr lang="en-US" dirty="0"/>
              <a:t>By passing a SELECT query and our </a:t>
            </a:r>
            <a:r>
              <a:rPr lang="en-US" b="1" dirty="0"/>
              <a:t>con</a:t>
            </a:r>
            <a:r>
              <a:rPr lang="en-US" dirty="0"/>
              <a:t>, we can read from the employee table:</a:t>
            </a:r>
          </a:p>
          <a:p>
            <a:pPr marL="0" indent="0">
              <a:buNone/>
            </a:pPr>
            <a:r>
              <a:rPr lang="en-US" sz="3000" b="1" dirty="0" err="1"/>
              <a:t>df</a:t>
            </a:r>
            <a:r>
              <a:rPr lang="en-US" sz="3000" b="1" dirty="0"/>
              <a:t> = </a:t>
            </a:r>
            <a:r>
              <a:rPr lang="en-US" sz="3000" b="1" dirty="0" err="1"/>
              <a:t>pd.read_sql_query</a:t>
            </a:r>
            <a:r>
              <a:rPr lang="en-US" sz="3000" b="1" dirty="0"/>
              <a:t>("SELECT * FROM employee", con)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9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Converting back to a CSV, JSON, </a:t>
            </a:r>
            <a:br>
              <a:rPr lang="en-US" b="1" dirty="0"/>
            </a:br>
            <a:r>
              <a:rPr lang="en-US" b="1" dirty="0"/>
              <a:t>or SQL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229600" cy="4525963"/>
          </a:xfrm>
        </p:spPr>
        <p:txBody>
          <a:bodyPr/>
          <a:lstStyle/>
          <a:p>
            <a:r>
              <a:rPr lang="en-US" dirty="0" err="1"/>
              <a:t>df.to_csv</a:t>
            </a:r>
            <a:r>
              <a:rPr lang="en-US" dirty="0"/>
              <a:t>('new_emp.csv') </a:t>
            </a:r>
          </a:p>
          <a:p>
            <a:r>
              <a:rPr lang="en-US" dirty="0" err="1"/>
              <a:t>df.to_json</a:t>
            </a:r>
            <a:r>
              <a:rPr lang="en-US" dirty="0"/>
              <a:t>('new_test1.json') </a:t>
            </a:r>
          </a:p>
          <a:p>
            <a:r>
              <a:rPr lang="en-US" dirty="0" err="1"/>
              <a:t>df.to_sql</a:t>
            </a:r>
            <a:r>
              <a:rPr lang="en-US" dirty="0"/>
              <a:t>('</a:t>
            </a:r>
            <a:r>
              <a:rPr lang="en-US" dirty="0" err="1"/>
              <a:t>new_employee</a:t>
            </a:r>
            <a:r>
              <a:rPr lang="en-US" dirty="0"/>
              <a:t>', con)</a:t>
            </a:r>
          </a:p>
        </p:txBody>
      </p:sp>
    </p:spTree>
    <p:extLst>
      <p:ext uri="{BB962C8B-B14F-4D97-AF65-F5344CB8AC3E}">
        <p14:creationId xmlns:p14="http://schemas.microsoft.com/office/powerpoint/2010/main" val="88147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br>
              <a:rPr lang="en-US" sz="3200" b="1" dirty="0"/>
            </a:br>
            <a:r>
              <a:rPr lang="en-US" sz="3200" b="1" dirty="0"/>
              <a:t>important DataFrame operations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810000" cy="4983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b="1" dirty="0"/>
              <a:t>'e1.csv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ID   NAME   DEPT  COST</a:t>
            </a:r>
          </a:p>
          <a:p>
            <a:pPr marL="0" indent="0">
              <a:buNone/>
            </a:pPr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pPr marL="0" indent="0">
              <a:buNone/>
            </a:pPr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0" indent="0">
              <a:buNone/>
            </a:pPr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0" indent="0">
              <a:buNone/>
            </a:pPr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pPr marL="0" indent="0">
              <a:buNone/>
            </a:pPr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1219200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('e1.csv',</a:t>
            </a:r>
            <a:r>
              <a:rPr lang="en-US" b="1" dirty="0"/>
              <a:t>index_col='NAME'</a:t>
            </a:r>
            <a:r>
              <a:rPr lang="en-US" dirty="0"/>
              <a:t>)</a:t>
            </a:r>
          </a:p>
          <a:p>
            <a:r>
              <a:rPr lang="en-US" dirty="0"/>
              <a:t>        ID   DEPT  COST</a:t>
            </a:r>
          </a:p>
          <a:p>
            <a:r>
              <a:rPr lang="en-US" dirty="0"/>
              <a:t>NAME</a:t>
            </a:r>
          </a:p>
          <a:p>
            <a:r>
              <a:rPr lang="en-US" dirty="0" err="1"/>
              <a:t>arun</a:t>
            </a:r>
            <a:r>
              <a:rPr lang="en-US" dirty="0"/>
              <a:t>   101  sales  1000</a:t>
            </a:r>
          </a:p>
          <a:p>
            <a:r>
              <a:rPr lang="en-US" dirty="0" err="1"/>
              <a:t>vijay</a:t>
            </a:r>
            <a:r>
              <a:rPr lang="en-US" dirty="0"/>
              <a:t>  102   prod  2000</a:t>
            </a:r>
          </a:p>
          <a:p>
            <a:r>
              <a:rPr lang="en-US" dirty="0" err="1"/>
              <a:t>anu</a:t>
            </a:r>
            <a:r>
              <a:rPr lang="en-US" dirty="0"/>
              <a:t>    103     HR  3000</a:t>
            </a:r>
          </a:p>
          <a:p>
            <a:r>
              <a:rPr lang="en-US" dirty="0" err="1"/>
              <a:t>paul</a:t>
            </a:r>
            <a:r>
              <a:rPr lang="en-US" dirty="0"/>
              <a:t>   104  sales  4000</a:t>
            </a:r>
          </a:p>
          <a:p>
            <a:r>
              <a:rPr lang="en-US" dirty="0" err="1"/>
              <a:t>theeb</a:t>
            </a:r>
            <a:r>
              <a:rPr lang="en-US" dirty="0"/>
              <a:t>  105   prod  5000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('e1.csv',</a:t>
            </a:r>
            <a:r>
              <a:rPr lang="en-US" b="1" dirty="0"/>
              <a:t>index_col=1</a:t>
            </a:r>
            <a:r>
              <a:rPr lang="en-US" dirty="0"/>
              <a:t>)</a:t>
            </a:r>
          </a:p>
          <a:p>
            <a:r>
              <a:rPr lang="en-US" dirty="0"/>
              <a:t>        ID   DEPT  COST</a:t>
            </a:r>
          </a:p>
          <a:p>
            <a:r>
              <a:rPr lang="en-US" dirty="0"/>
              <a:t>NAME</a:t>
            </a:r>
          </a:p>
          <a:p>
            <a:r>
              <a:rPr lang="en-US" dirty="0" err="1"/>
              <a:t>arun</a:t>
            </a:r>
            <a:r>
              <a:rPr lang="en-US" dirty="0"/>
              <a:t>   101  sales  1000</a:t>
            </a:r>
          </a:p>
          <a:p>
            <a:r>
              <a:rPr lang="en-US" dirty="0" err="1"/>
              <a:t>vijay</a:t>
            </a:r>
            <a:r>
              <a:rPr lang="en-US" dirty="0"/>
              <a:t>  102   prod  2000</a:t>
            </a:r>
          </a:p>
          <a:p>
            <a:r>
              <a:rPr lang="en-US" dirty="0" err="1"/>
              <a:t>anu</a:t>
            </a:r>
            <a:r>
              <a:rPr lang="en-US" dirty="0"/>
              <a:t>    103     HR  3000</a:t>
            </a:r>
          </a:p>
          <a:p>
            <a:r>
              <a:rPr lang="en-US" dirty="0" err="1"/>
              <a:t>paul</a:t>
            </a:r>
            <a:r>
              <a:rPr lang="en-US" dirty="0"/>
              <a:t>   104  sales  4000</a:t>
            </a:r>
          </a:p>
          <a:p>
            <a:r>
              <a:rPr lang="en-US" dirty="0" err="1"/>
              <a:t>theeb</a:t>
            </a:r>
            <a:r>
              <a:rPr lang="en-US" dirty="0"/>
              <a:t>  105   prod  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01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head() – Viewing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ID       NAME   DEPT   COST</a:t>
            </a:r>
          </a:p>
          <a:p>
            <a:pPr marL="0" indent="0">
              <a:buNone/>
            </a:pPr>
            <a:r>
              <a:rPr lang="en-US" dirty="0"/>
              <a:t>0   101       </a:t>
            </a:r>
            <a:r>
              <a:rPr lang="en-US" dirty="0" err="1"/>
              <a:t>arun</a:t>
            </a:r>
            <a:r>
              <a:rPr lang="en-US" dirty="0"/>
              <a:t>  sales   1000</a:t>
            </a:r>
          </a:p>
          <a:p>
            <a:pPr marL="0" indent="0">
              <a:buNone/>
            </a:pPr>
            <a:r>
              <a:rPr lang="en-US" dirty="0"/>
              <a:t>1   102      </a:t>
            </a:r>
            <a:r>
              <a:rPr lang="en-US" dirty="0" err="1"/>
              <a:t>vijay</a:t>
            </a:r>
            <a:r>
              <a:rPr lang="en-US" dirty="0"/>
              <a:t>   prod   2000</a:t>
            </a:r>
          </a:p>
          <a:p>
            <a:pPr marL="0" indent="0">
              <a:buNone/>
            </a:pPr>
            <a:r>
              <a:rPr lang="en-US" dirty="0"/>
              <a:t>2   103        </a:t>
            </a:r>
            <a:r>
              <a:rPr lang="en-US" dirty="0" err="1"/>
              <a:t>anu</a:t>
            </a:r>
            <a:r>
              <a:rPr lang="en-US" dirty="0"/>
              <a:t>     HR   3000</a:t>
            </a:r>
          </a:p>
          <a:p>
            <a:pPr marL="0" indent="0">
              <a:buNone/>
            </a:pPr>
            <a:r>
              <a:rPr lang="en-US" dirty="0"/>
              <a:t>3   104       </a:t>
            </a:r>
            <a:r>
              <a:rPr lang="en-US" dirty="0" err="1"/>
              <a:t>paul</a:t>
            </a:r>
            <a:r>
              <a:rPr lang="en-US" dirty="0"/>
              <a:t>  sales   4000</a:t>
            </a:r>
          </a:p>
          <a:p>
            <a:pPr marL="0" indent="0">
              <a:buNone/>
            </a:pPr>
            <a:r>
              <a:rPr lang="en-US" dirty="0"/>
              <a:t>4   105      </a:t>
            </a:r>
            <a:r>
              <a:rPr lang="en-US" dirty="0" err="1"/>
              <a:t>theeb</a:t>
            </a:r>
            <a:r>
              <a:rPr lang="en-US" dirty="0"/>
              <a:t>   prod   5000</a:t>
            </a:r>
          </a:p>
          <a:p>
            <a:pPr marL="0" indent="0">
              <a:buNone/>
            </a:pPr>
            <a:r>
              <a:rPr lang="en-US" dirty="0"/>
              <a:t>5   106     </a:t>
            </a:r>
            <a:r>
              <a:rPr lang="en-US" dirty="0" err="1"/>
              <a:t>geroge</a:t>
            </a:r>
            <a:r>
              <a:rPr lang="en-US" dirty="0"/>
              <a:t>  admin   6000</a:t>
            </a:r>
          </a:p>
          <a:p>
            <a:pPr marL="0" indent="0">
              <a:buNone/>
            </a:pPr>
            <a:r>
              <a:rPr lang="en-US" dirty="0"/>
              <a:t>6   107      </a:t>
            </a:r>
            <a:r>
              <a:rPr lang="en-US" dirty="0" err="1"/>
              <a:t>xerox</a:t>
            </a:r>
            <a:r>
              <a:rPr lang="en-US" dirty="0"/>
              <a:t>     QA   7000</a:t>
            </a:r>
          </a:p>
          <a:p>
            <a:pPr marL="0" indent="0">
              <a:buNone/>
            </a:pPr>
            <a:r>
              <a:rPr lang="en-US" dirty="0"/>
              <a:t>7   108     </a:t>
            </a:r>
            <a:r>
              <a:rPr lang="en-US" dirty="0" err="1"/>
              <a:t>ahamed</a:t>
            </a:r>
            <a:r>
              <a:rPr lang="en-US" dirty="0"/>
              <a:t>  sales   8000</a:t>
            </a:r>
          </a:p>
          <a:p>
            <a:pPr marL="0" indent="0">
              <a:buNone/>
            </a:pPr>
            <a:r>
              <a:rPr lang="en-US" dirty="0"/>
              <a:t>8   109        </a:t>
            </a:r>
            <a:r>
              <a:rPr lang="en-US" dirty="0" err="1"/>
              <a:t>leo</a:t>
            </a:r>
            <a:r>
              <a:rPr lang="en-US" dirty="0"/>
              <a:t>   prod   9000</a:t>
            </a:r>
          </a:p>
          <a:p>
            <a:pPr marL="0" indent="0">
              <a:buNone/>
            </a:pPr>
            <a:r>
              <a:rPr lang="en-US" dirty="0"/>
              <a:t>9   110  </a:t>
            </a:r>
            <a:r>
              <a:rPr lang="en-US" dirty="0" err="1"/>
              <a:t>sangeetha</a:t>
            </a:r>
            <a:r>
              <a:rPr lang="en-US" dirty="0"/>
              <a:t>     HR  10000</a:t>
            </a:r>
          </a:p>
          <a:p>
            <a:pPr marL="0" indent="0">
              <a:buNone/>
            </a:pPr>
            <a:r>
              <a:rPr lang="en-US" dirty="0"/>
              <a:t>10  111       </a:t>
            </a:r>
            <a:r>
              <a:rPr lang="en-US" dirty="0" err="1"/>
              <a:t>emil</a:t>
            </a:r>
            <a:r>
              <a:rPr lang="en-US" dirty="0"/>
              <a:t>     QA  11000</a:t>
            </a:r>
          </a:p>
          <a:p>
            <a:pPr marL="0" indent="0">
              <a:buNone/>
            </a:pPr>
            <a:r>
              <a:rPr lang="en-US" dirty="0"/>
              <a:t>11  112     </a:t>
            </a:r>
            <a:r>
              <a:rPr lang="en-US" dirty="0" err="1"/>
              <a:t>vishnu</a:t>
            </a:r>
            <a:r>
              <a:rPr lang="en-US" dirty="0"/>
              <a:t>  admin  12000</a:t>
            </a:r>
          </a:p>
          <a:p>
            <a:pPr marL="0" indent="0">
              <a:buNone/>
            </a:pPr>
            <a:r>
              <a:rPr lang="en-US" dirty="0"/>
              <a:t>12  113       </a:t>
            </a:r>
            <a:r>
              <a:rPr lang="en-US" dirty="0" err="1"/>
              <a:t>alok</a:t>
            </a:r>
            <a:r>
              <a:rPr lang="en-US" dirty="0"/>
              <a:t>   prod  13000</a:t>
            </a:r>
          </a:p>
          <a:p>
            <a:pPr marL="0" indent="0">
              <a:buNone/>
            </a:pPr>
            <a:r>
              <a:rPr lang="en-US" dirty="0"/>
              <a:t>13  114      </a:t>
            </a:r>
            <a:r>
              <a:rPr lang="en-US" dirty="0" err="1"/>
              <a:t>rajan</a:t>
            </a:r>
            <a:r>
              <a:rPr lang="en-US" dirty="0"/>
              <a:t>    DBA  14000</a:t>
            </a:r>
          </a:p>
          <a:p>
            <a:pPr marL="0" indent="0">
              <a:buNone/>
            </a:pPr>
            <a:r>
              <a:rPr lang="en-US" dirty="0"/>
              <a:t>14  115  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pPr marL="0" indent="0">
              <a:buNone/>
            </a:pPr>
            <a:r>
              <a:rPr lang="en-US" dirty="0"/>
              <a:t>15  116  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pPr marL="0" indent="0">
              <a:buNone/>
            </a:pPr>
            <a:r>
              <a:rPr lang="en-US" dirty="0"/>
              <a:t>16  117  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pPr marL="0" indent="0">
              <a:buNone/>
            </a:pPr>
            <a:r>
              <a:rPr lang="en-US" dirty="0"/>
              <a:t>17  118        Tom   prod  18000</a:t>
            </a:r>
          </a:p>
          <a:p>
            <a:pPr marL="0" indent="0">
              <a:buNone/>
            </a:pPr>
            <a:r>
              <a:rPr lang="en-US" dirty="0"/>
              <a:t>18  119      Peter     QA  19000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0278" y="37338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()</a:t>
            </a:r>
            <a:r>
              <a:rPr lang="en-US" dirty="0"/>
              <a:t> –    </a:t>
            </a:r>
            <a:r>
              <a:rPr lang="en-US" sz="1200" dirty="0"/>
              <a:t>outputs the </a:t>
            </a:r>
            <a:r>
              <a:rPr lang="en-US" sz="1200" b="1" dirty="0"/>
              <a:t>first</a:t>
            </a:r>
            <a:r>
              <a:rPr lang="en-US" sz="1200" dirty="0"/>
              <a:t> </a:t>
            </a:r>
            <a:r>
              <a:rPr lang="en-US" sz="1200" b="1" dirty="0"/>
              <a:t>five</a:t>
            </a:r>
            <a:r>
              <a:rPr lang="en-US" sz="1200" dirty="0"/>
              <a:t> </a:t>
            </a:r>
            <a:r>
              <a:rPr lang="en-US" sz="1200" b="1" dirty="0"/>
              <a:t>rows</a:t>
            </a:r>
            <a:r>
              <a:rPr lang="en-US" sz="1200" dirty="0"/>
              <a:t> of your DataFrame by default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3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35846"/>
            <a:ext cx="800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(3)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342900" indent="-342900">
              <a:buAutoNum type="arabicPlain" startAt="2"/>
            </a:pPr>
            <a:r>
              <a:rPr lang="en-US" dirty="0"/>
              <a:t>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342900" indent="-342900">
              <a:buAutoNum type="arabicPlain" startAt="2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&gt;&gt;&gt; </a:t>
            </a:r>
            <a:r>
              <a:rPr lang="en-US" b="1" dirty="0" err="1"/>
              <a:t>df.head</a:t>
            </a:r>
            <a:r>
              <a:rPr lang="en-US" b="1" dirty="0"/>
              <a:t>(7)</a:t>
            </a:r>
          </a:p>
          <a:p>
            <a:r>
              <a:rPr lang="en-US" dirty="0"/>
              <a:t>    ID    NAME   DEPT  COST</a:t>
            </a:r>
          </a:p>
          <a:p>
            <a:r>
              <a:rPr lang="en-US" dirty="0"/>
              <a:t>0  101 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r>
              <a:rPr lang="en-US" dirty="0"/>
              <a:t>5  106  </a:t>
            </a:r>
            <a:r>
              <a:rPr lang="en-US" dirty="0" err="1"/>
              <a:t>geroge</a:t>
            </a:r>
            <a:r>
              <a:rPr lang="en-US" dirty="0"/>
              <a:t>  admin  6000</a:t>
            </a:r>
          </a:p>
          <a:p>
            <a:r>
              <a:rPr lang="en-US" dirty="0"/>
              <a:t>6  107   </a:t>
            </a:r>
            <a:r>
              <a:rPr lang="en-US" dirty="0" err="1"/>
              <a:t>xerox</a:t>
            </a:r>
            <a:r>
              <a:rPr lang="en-US" dirty="0"/>
              <a:t>     QA  7000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9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see the </a:t>
            </a:r>
            <a:r>
              <a:rPr lang="en-US" b="1" dirty="0"/>
              <a:t>last</a:t>
            </a:r>
            <a:r>
              <a:rPr lang="en-US" dirty="0"/>
              <a:t> five rows use </a:t>
            </a:r>
            <a:r>
              <a:rPr lang="en-US" b="1" dirty="0"/>
              <a:t>tail()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    ID       NAME   DEPT   COST</a:t>
            </a:r>
          </a:p>
          <a:p>
            <a:pPr marL="400050" lvl="1" indent="0">
              <a:buNone/>
            </a:pPr>
            <a:r>
              <a:rPr lang="en-US" dirty="0"/>
              <a:t>0   101       </a:t>
            </a:r>
            <a:r>
              <a:rPr lang="en-US" dirty="0" err="1"/>
              <a:t>arun</a:t>
            </a:r>
            <a:r>
              <a:rPr lang="en-US" dirty="0"/>
              <a:t>  sales   1000</a:t>
            </a:r>
          </a:p>
          <a:p>
            <a:pPr marL="400050" lvl="1" indent="0">
              <a:buNone/>
            </a:pPr>
            <a:r>
              <a:rPr lang="en-US" dirty="0"/>
              <a:t>1   102      </a:t>
            </a:r>
            <a:r>
              <a:rPr lang="en-US" dirty="0" err="1"/>
              <a:t>vijay</a:t>
            </a:r>
            <a:r>
              <a:rPr lang="en-US" dirty="0"/>
              <a:t>   prod   2000</a:t>
            </a:r>
          </a:p>
          <a:p>
            <a:pPr marL="400050" lvl="1" indent="0">
              <a:buNone/>
            </a:pPr>
            <a:r>
              <a:rPr lang="en-US" dirty="0"/>
              <a:t>2   103        </a:t>
            </a:r>
            <a:r>
              <a:rPr lang="en-US" dirty="0" err="1"/>
              <a:t>anu</a:t>
            </a:r>
            <a:r>
              <a:rPr lang="en-US" dirty="0"/>
              <a:t>     HR   3000</a:t>
            </a:r>
          </a:p>
          <a:p>
            <a:pPr marL="400050" lvl="1" indent="0">
              <a:buNone/>
            </a:pPr>
            <a:r>
              <a:rPr lang="en-US" dirty="0"/>
              <a:t>3   104       </a:t>
            </a:r>
            <a:r>
              <a:rPr lang="en-US" dirty="0" err="1"/>
              <a:t>paul</a:t>
            </a:r>
            <a:r>
              <a:rPr lang="en-US" dirty="0"/>
              <a:t>  sales   4000</a:t>
            </a:r>
          </a:p>
          <a:p>
            <a:pPr marL="400050" lvl="1" indent="0">
              <a:buNone/>
            </a:pPr>
            <a:r>
              <a:rPr lang="en-US" dirty="0"/>
              <a:t>4   105      </a:t>
            </a:r>
            <a:r>
              <a:rPr lang="en-US" dirty="0" err="1"/>
              <a:t>theeb</a:t>
            </a:r>
            <a:r>
              <a:rPr lang="en-US" dirty="0"/>
              <a:t>   prod   5000</a:t>
            </a:r>
          </a:p>
          <a:p>
            <a:pPr marL="400050" lvl="1" indent="0">
              <a:buNone/>
            </a:pPr>
            <a:r>
              <a:rPr lang="en-US" dirty="0"/>
              <a:t>5   106     </a:t>
            </a:r>
            <a:r>
              <a:rPr lang="en-US" dirty="0" err="1"/>
              <a:t>geroge</a:t>
            </a:r>
            <a:r>
              <a:rPr lang="en-US" dirty="0"/>
              <a:t>  admin   6000</a:t>
            </a:r>
          </a:p>
          <a:p>
            <a:pPr marL="400050" lvl="1" indent="0">
              <a:buNone/>
            </a:pPr>
            <a:r>
              <a:rPr lang="en-US" dirty="0"/>
              <a:t>6   107      </a:t>
            </a:r>
            <a:r>
              <a:rPr lang="en-US" dirty="0" err="1"/>
              <a:t>xerox</a:t>
            </a:r>
            <a:r>
              <a:rPr lang="en-US" dirty="0"/>
              <a:t>     QA   7000</a:t>
            </a:r>
          </a:p>
          <a:p>
            <a:pPr marL="400050" lvl="1" indent="0">
              <a:buNone/>
            </a:pPr>
            <a:r>
              <a:rPr lang="en-US" dirty="0"/>
              <a:t>7   108     </a:t>
            </a:r>
            <a:r>
              <a:rPr lang="en-US" dirty="0" err="1"/>
              <a:t>ahamed</a:t>
            </a:r>
            <a:r>
              <a:rPr lang="en-US" dirty="0"/>
              <a:t>  sales   8000</a:t>
            </a:r>
          </a:p>
          <a:p>
            <a:pPr marL="400050" lvl="1" indent="0">
              <a:buNone/>
            </a:pPr>
            <a:r>
              <a:rPr lang="en-US" dirty="0"/>
              <a:t>8   109        </a:t>
            </a:r>
            <a:r>
              <a:rPr lang="en-US" dirty="0" err="1"/>
              <a:t>leo</a:t>
            </a:r>
            <a:r>
              <a:rPr lang="en-US" dirty="0"/>
              <a:t>   prod   9000</a:t>
            </a:r>
          </a:p>
          <a:p>
            <a:pPr marL="400050" lvl="1" indent="0">
              <a:buNone/>
            </a:pPr>
            <a:r>
              <a:rPr lang="en-US" dirty="0"/>
              <a:t>9   110  </a:t>
            </a:r>
            <a:r>
              <a:rPr lang="en-US" dirty="0" err="1"/>
              <a:t>sangeetha</a:t>
            </a:r>
            <a:r>
              <a:rPr lang="en-US" dirty="0"/>
              <a:t>     HR  10000</a:t>
            </a:r>
          </a:p>
          <a:p>
            <a:pPr marL="400050" lvl="1" indent="0">
              <a:buNone/>
            </a:pPr>
            <a:r>
              <a:rPr lang="en-US" dirty="0"/>
              <a:t>10  111       </a:t>
            </a:r>
            <a:r>
              <a:rPr lang="en-US" dirty="0" err="1"/>
              <a:t>emil</a:t>
            </a:r>
            <a:r>
              <a:rPr lang="en-US" dirty="0"/>
              <a:t>     QA  11000</a:t>
            </a:r>
          </a:p>
          <a:p>
            <a:pPr marL="400050" lvl="1" indent="0">
              <a:buNone/>
            </a:pPr>
            <a:r>
              <a:rPr lang="en-US" dirty="0"/>
              <a:t>11  112     </a:t>
            </a:r>
            <a:r>
              <a:rPr lang="en-US" dirty="0" err="1"/>
              <a:t>vishnu</a:t>
            </a:r>
            <a:r>
              <a:rPr lang="en-US" dirty="0"/>
              <a:t>  admin  12000</a:t>
            </a:r>
          </a:p>
          <a:p>
            <a:pPr marL="400050" lvl="1" indent="0">
              <a:buNone/>
            </a:pPr>
            <a:r>
              <a:rPr lang="en-US" dirty="0"/>
              <a:t>12  113       </a:t>
            </a:r>
            <a:r>
              <a:rPr lang="en-US" dirty="0" err="1"/>
              <a:t>alok</a:t>
            </a:r>
            <a:r>
              <a:rPr lang="en-US" dirty="0"/>
              <a:t>   prod  13000</a:t>
            </a:r>
          </a:p>
          <a:p>
            <a:pPr marL="400050" lvl="1" indent="0">
              <a:buNone/>
            </a:pPr>
            <a:r>
              <a:rPr lang="en-US" dirty="0"/>
              <a:t>13  114      </a:t>
            </a:r>
            <a:r>
              <a:rPr lang="en-US" dirty="0" err="1"/>
              <a:t>rajan</a:t>
            </a:r>
            <a:r>
              <a:rPr lang="en-US" dirty="0"/>
              <a:t>    DBA  14000</a:t>
            </a:r>
          </a:p>
          <a:p>
            <a:pPr marL="400050" lvl="1" indent="0">
              <a:buNone/>
            </a:pPr>
            <a:r>
              <a:rPr lang="en-US" dirty="0"/>
              <a:t>14  115  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pPr marL="400050" lvl="1" indent="0">
              <a:buNone/>
            </a:pPr>
            <a:r>
              <a:rPr lang="en-US" dirty="0"/>
              <a:t>15  116  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pPr marL="400050" lvl="1" indent="0">
              <a:buNone/>
            </a:pPr>
            <a:r>
              <a:rPr lang="en-US" dirty="0"/>
              <a:t>16  117  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pPr marL="400050" lvl="1" indent="0">
              <a:buNone/>
            </a:pPr>
            <a:r>
              <a:rPr lang="en-US" dirty="0"/>
              <a:t>17  118        Tom   prod  18000</a:t>
            </a:r>
          </a:p>
          <a:p>
            <a:pPr marL="400050" lvl="1" indent="0">
              <a:buNone/>
            </a:pPr>
            <a:r>
              <a:rPr lang="en-US" dirty="0"/>
              <a:t>18  119      Peter     QA  19000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df.head</a:t>
            </a:r>
            <a:r>
              <a:rPr lang="en-US" dirty="0"/>
              <a:t>()</a:t>
            </a:r>
          </a:p>
          <a:p>
            <a:pPr marL="400050" lvl="1" indent="0">
              <a:buNone/>
            </a:pPr>
            <a:r>
              <a:rPr lang="en-US" dirty="0"/>
              <a:t>    ID   NAME   DEPT  COST</a:t>
            </a:r>
          </a:p>
          <a:p>
            <a:pPr marL="400050" lvl="1" indent="0">
              <a:buNone/>
            </a:pPr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pPr marL="400050" lvl="1" indent="0">
              <a:buNone/>
            </a:pPr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pPr marL="400050" lvl="1" indent="0">
              <a:buNone/>
            </a:pPr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pPr marL="400050" lvl="1" indent="0">
              <a:buNone/>
            </a:pPr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pPr marL="400050" lvl="1" indent="0">
              <a:buNone/>
            </a:pPr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1828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&gt;&gt;&gt; </a:t>
            </a:r>
            <a:r>
              <a:rPr lang="en-US" b="1" dirty="0" err="1"/>
              <a:t>df.tail</a:t>
            </a:r>
            <a:r>
              <a:rPr lang="en-US" b="1" dirty="0"/>
              <a:t>()</a:t>
            </a:r>
          </a:p>
          <a:p>
            <a:r>
              <a:rPr lang="en-US" dirty="0"/>
              <a:t>     ID     NAME   DEPT   COST</a:t>
            </a:r>
          </a:p>
          <a:p>
            <a:r>
              <a:rPr lang="en-US" dirty="0"/>
              <a:t>14  115  </a:t>
            </a:r>
            <a:r>
              <a:rPr lang="en-US" dirty="0" err="1"/>
              <a:t>santosh</a:t>
            </a:r>
            <a:r>
              <a:rPr lang="en-US" dirty="0"/>
              <a:t>  admin  15000</a:t>
            </a:r>
          </a:p>
          <a:p>
            <a:r>
              <a:rPr lang="en-US" dirty="0"/>
              <a:t>15  116    </a:t>
            </a:r>
            <a:r>
              <a:rPr lang="en-US" dirty="0" err="1"/>
              <a:t>arjun</a:t>
            </a:r>
            <a:r>
              <a:rPr lang="en-US" dirty="0"/>
              <a:t>    DBA  16000</a:t>
            </a:r>
          </a:p>
          <a:p>
            <a:r>
              <a:rPr lang="en-US" dirty="0"/>
              <a:t>16  117     </a:t>
            </a:r>
            <a:r>
              <a:rPr lang="en-US" dirty="0" err="1"/>
              <a:t>asha</a:t>
            </a:r>
            <a:r>
              <a:rPr lang="en-US" dirty="0"/>
              <a:t>  sales  17000</a:t>
            </a:r>
          </a:p>
          <a:p>
            <a:r>
              <a:rPr lang="en-US" dirty="0"/>
              <a:t>17  118      Tom   prod  18000</a:t>
            </a:r>
          </a:p>
          <a:p>
            <a:r>
              <a:rPr lang="en-US" dirty="0"/>
              <a:t>18  119    Peter     QA  19000</a:t>
            </a:r>
          </a:p>
          <a:p>
            <a:r>
              <a:rPr lang="en-US" dirty="0"/>
              <a:t>&gt;&gt;&gt;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582" y="43434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df.tail</a:t>
            </a:r>
            <a:r>
              <a:rPr lang="en-US" dirty="0"/>
              <a:t>(2)    </a:t>
            </a:r>
            <a:r>
              <a:rPr lang="en-US" sz="1600" b="1" dirty="0"/>
              <a:t># last two lines </a:t>
            </a:r>
            <a:endParaRPr lang="en-US" b="1" dirty="0"/>
          </a:p>
          <a:p>
            <a:r>
              <a:rPr lang="en-US" dirty="0"/>
              <a:t>     ID   NAME  DEPT   COST</a:t>
            </a:r>
          </a:p>
          <a:p>
            <a:r>
              <a:rPr lang="en-US" dirty="0"/>
              <a:t>17  118    Tom  prod  18000</a:t>
            </a:r>
          </a:p>
          <a:p>
            <a:r>
              <a:rPr lang="en-US" dirty="0"/>
              <a:t>18  119  Peter    QA  19000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71483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 high-level data manipulation tool developed by Wes McKinney. </a:t>
            </a:r>
          </a:p>
          <a:p>
            <a:r>
              <a:rPr lang="en-US" dirty="0"/>
              <a:t>It is built on the </a:t>
            </a:r>
            <a:r>
              <a:rPr lang="en-US" dirty="0" err="1"/>
              <a:t>Numpy</a:t>
            </a:r>
            <a:r>
              <a:rPr lang="en-US" dirty="0"/>
              <a:t> package and its key data structure is called the </a:t>
            </a:r>
            <a:r>
              <a:rPr lang="en-US" b="1" dirty="0"/>
              <a:t>DataFrame</a:t>
            </a:r>
            <a:r>
              <a:rPr lang="en-US" dirty="0"/>
              <a:t>. </a:t>
            </a:r>
          </a:p>
          <a:p>
            <a:r>
              <a:rPr lang="en-US" dirty="0" err="1"/>
              <a:t>DataFrames</a:t>
            </a:r>
            <a:r>
              <a:rPr lang="en-US" dirty="0"/>
              <a:t> allow you to store and manipulate tabular data in rows of observations and columns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204686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Getting info about your data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info()</a:t>
            </a:r>
            <a:r>
              <a:rPr lang="en-US" dirty="0"/>
              <a:t> should be one of the very first commands you run after loading your data.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effectLst/>
              </a:rPr>
              <a:t>&gt;&gt;&gt; df.info()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&lt;class '</a:t>
            </a:r>
            <a:r>
              <a:rPr lang="en-US" dirty="0" err="1">
                <a:effectLst/>
              </a:rPr>
              <a:t>pandas.core.frame.DataFrame</a:t>
            </a:r>
            <a:r>
              <a:rPr lang="en-US" dirty="0">
                <a:effectLst/>
              </a:rPr>
              <a:t>'&gt;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RangeIndex</a:t>
            </a:r>
            <a:r>
              <a:rPr lang="en-US" dirty="0">
                <a:effectLst/>
              </a:rPr>
              <a:t>: 19 entries, 0 to 18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Data columns (total 4 columns):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ID      19 non-null int64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NAME    19 non-null object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DEPT    19 non-null object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COST    19 non-null int64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dtypes</a:t>
            </a:r>
            <a:r>
              <a:rPr lang="en-US" dirty="0">
                <a:effectLst/>
              </a:rPr>
              <a:t>: int64(2), object(2)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memory usage: 496.0+ bytes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90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Getting info about your data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&gt;&gt;&gt; with open("t1.csv","w") as </a:t>
            </a:r>
            <a:r>
              <a:rPr lang="en-US" dirty="0" err="1"/>
              <a:t>wh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err="1"/>
              <a:t>wh.write</a:t>
            </a:r>
            <a:r>
              <a:rPr lang="en-US" dirty="0"/>
              <a:t>("101,ram,sales,1000\n")</a:t>
            </a:r>
          </a:p>
          <a:p>
            <a:pPr marL="0" indent="0">
              <a:buNone/>
            </a:pPr>
            <a:r>
              <a:rPr lang="en-US" dirty="0"/>
              <a:t>...     </a:t>
            </a:r>
            <a:r>
              <a:rPr lang="en-US" dirty="0" err="1"/>
              <a:t>wh.write</a:t>
            </a:r>
            <a:r>
              <a:rPr lang="en-US" dirty="0"/>
              <a:t>("102,kumar</a:t>
            </a:r>
            <a:r>
              <a:rPr lang="en-US" dirty="0">
                <a:solidFill>
                  <a:srgbClr val="FF0000"/>
                </a:solidFill>
              </a:rPr>
              <a:t>,,</a:t>
            </a:r>
            <a:r>
              <a:rPr lang="en-US" dirty="0"/>
              <a:t>2000\n")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19</a:t>
            </a:r>
          </a:p>
          <a:p>
            <a:pPr marL="0" indent="0">
              <a:buNone/>
            </a:pPr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&gt;&gt;&gt; 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101    ram  sales  1000</a:t>
            </a:r>
          </a:p>
          <a:p>
            <a:pPr marL="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/>
              <a:t>  2000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0600" y="266699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&gt;&gt;&gt; df.info()</a:t>
            </a:r>
          </a:p>
          <a:p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r>
              <a:rPr lang="en-US" dirty="0" err="1"/>
              <a:t>RangeIndex</a:t>
            </a:r>
            <a:r>
              <a:rPr lang="en-US" dirty="0"/>
              <a:t>: 1 entries, 0 to 0</a:t>
            </a:r>
          </a:p>
          <a:p>
            <a:r>
              <a:rPr lang="en-US" dirty="0"/>
              <a:t>Data columns (total 4 columns):</a:t>
            </a:r>
          </a:p>
          <a:p>
            <a:r>
              <a:rPr lang="en-US" dirty="0"/>
              <a:t>101      1 non-null int64</a:t>
            </a:r>
          </a:p>
          <a:p>
            <a:r>
              <a:rPr lang="en-US" dirty="0"/>
              <a:t>ram      1 non-null object</a:t>
            </a:r>
          </a:p>
          <a:p>
            <a:r>
              <a:rPr lang="en-US" dirty="0"/>
              <a:t>sales    0 non-null float64</a:t>
            </a:r>
          </a:p>
          <a:p>
            <a:r>
              <a:rPr lang="en-US" dirty="0"/>
              <a:t>1000     1 non-null int64</a:t>
            </a:r>
          </a:p>
          <a:p>
            <a:r>
              <a:rPr lang="en-US" dirty="0" err="1"/>
              <a:t>dtypes</a:t>
            </a:r>
            <a:r>
              <a:rPr lang="en-US" dirty="0"/>
              <a:t>: float64(1), int64(2), object(1)</a:t>
            </a:r>
          </a:p>
          <a:p>
            <a:r>
              <a:rPr lang="en-US" sz="1600" b="1" dirty="0"/>
              <a:t>memory usage: 68.0+ bytes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67250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dirty="0"/>
              <a:t> </a:t>
            </a:r>
            <a:r>
              <a:rPr lang="en-US" b="1" dirty="0"/>
              <a:t>shape</a:t>
            </a:r>
            <a:r>
              <a:rPr lang="en-US" dirty="0"/>
              <a:t>, which outputs just a tuple of (rows, columns)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=</a:t>
            </a:r>
            <a:r>
              <a:rPr lang="en-US" b="1" dirty="0" err="1"/>
              <a:t>pd.read_csv</a:t>
            </a:r>
            <a:r>
              <a:rPr lang="en-US" b="1" dirty="0"/>
              <a:t>("t1.csv")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101    ram  sales  1000</a:t>
            </a:r>
          </a:p>
          <a:p>
            <a:pPr marL="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/>
              <a:t>NaN</a:t>
            </a:r>
            <a:r>
              <a:rPr lang="en-US" dirty="0"/>
              <a:t>  2000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(1, 4)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=</a:t>
            </a:r>
            <a:r>
              <a:rPr lang="en-US" b="1" dirty="0" err="1"/>
              <a:t>pd.read_csv</a:t>
            </a:r>
            <a:r>
              <a:rPr lang="en-US" b="1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(19, 4)</a:t>
            </a:r>
          </a:p>
        </p:txBody>
      </p:sp>
    </p:spTree>
    <p:extLst>
      <p:ext uri="{BB962C8B-B14F-4D97-AF65-F5344CB8AC3E}">
        <p14:creationId xmlns:p14="http://schemas.microsoft.com/office/powerpoint/2010/main" val="45642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Handling duplicates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df.shape</a:t>
            </a:r>
            <a:endParaRPr lang="en-US" dirty="0"/>
          </a:p>
          <a:p>
            <a:r>
              <a:rPr lang="en-US" dirty="0"/>
              <a:t>(19, 4)</a:t>
            </a:r>
          </a:p>
          <a:p>
            <a:r>
              <a:rPr lang="en-US" dirty="0"/>
              <a:t>&gt;&gt;&gt; r=</a:t>
            </a:r>
            <a:r>
              <a:rPr lang="en-US" dirty="0" err="1"/>
              <a:t>df.append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&gt;&gt;&gt; </a:t>
            </a:r>
            <a:r>
              <a:rPr lang="en-US" dirty="0" err="1"/>
              <a:t>r.shape</a:t>
            </a:r>
            <a:endParaRPr lang="en-US" dirty="0"/>
          </a:p>
          <a:p>
            <a:r>
              <a:rPr lang="en-US" dirty="0"/>
              <a:t>(38, 4)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r=</a:t>
            </a:r>
            <a:r>
              <a:rPr lang="en-US" dirty="0" err="1">
                <a:solidFill>
                  <a:srgbClr val="FF0000"/>
                </a:solidFill>
              </a:rPr>
              <a:t>r.drop_duplicates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&gt;&gt;&gt; </a:t>
            </a:r>
            <a:r>
              <a:rPr lang="en-US" dirty="0" err="1">
                <a:solidFill>
                  <a:srgbClr val="FF0000"/>
                </a:solidFill>
              </a:rPr>
              <a:t>r.shape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(19, 4)</a:t>
            </a:r>
          </a:p>
          <a:p>
            <a:r>
              <a:rPr lang="en-US" b="1" dirty="0"/>
              <a:t>append()</a:t>
            </a:r>
            <a:r>
              <a:rPr lang="en-US" dirty="0"/>
              <a:t>, the </a:t>
            </a:r>
            <a:r>
              <a:rPr lang="en-US" b="1" dirty="0" err="1"/>
              <a:t>drop_duplicates</a:t>
            </a:r>
            <a:r>
              <a:rPr lang="en-US" b="1" dirty="0"/>
              <a:t>()</a:t>
            </a:r>
            <a:r>
              <a:rPr lang="en-US" dirty="0"/>
              <a:t> method will also return a copy of your DataFrame,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1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Inplace,keep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pandas has the </a:t>
            </a:r>
            <a:r>
              <a:rPr lang="en-US" dirty="0" err="1"/>
              <a:t>inplace</a:t>
            </a:r>
            <a:r>
              <a:rPr lang="en-US" dirty="0"/>
              <a:t> keyword argument </a:t>
            </a:r>
          </a:p>
          <a:p>
            <a:r>
              <a:rPr lang="en-US" b="1" dirty="0" err="1"/>
              <a:t>inplace</a:t>
            </a:r>
            <a:r>
              <a:rPr lang="en-US" b="1" dirty="0"/>
              <a:t>=True</a:t>
            </a:r>
            <a:r>
              <a:rPr lang="en-US" dirty="0"/>
              <a:t> will modify the DataFrame object.</a:t>
            </a:r>
          </a:p>
          <a:p>
            <a:r>
              <a:rPr lang="en-US" dirty="0" err="1"/>
              <a:t>df.drop_duplicates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 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/>
              <a:t>Another important argument for </a:t>
            </a:r>
            <a:r>
              <a:rPr lang="en-US" dirty="0" err="1"/>
              <a:t>drop_duplicates</a:t>
            </a:r>
            <a:r>
              <a:rPr lang="en-US" dirty="0"/>
              <a:t>() is </a:t>
            </a:r>
            <a:r>
              <a:rPr lang="en-US" b="1" dirty="0"/>
              <a:t>keep</a:t>
            </a:r>
          </a:p>
          <a:p>
            <a:r>
              <a:rPr lang="en-US" dirty="0"/>
              <a:t>which has three possible options:</a:t>
            </a:r>
          </a:p>
          <a:p>
            <a:pPr lvl="1"/>
            <a:r>
              <a:rPr lang="en-US" b="1" dirty="0"/>
              <a:t>first</a:t>
            </a:r>
            <a:r>
              <a:rPr lang="en-US" dirty="0"/>
              <a:t>: (default) Drop duplicates except for the first occurrence.</a:t>
            </a:r>
          </a:p>
          <a:p>
            <a:pPr lvl="1"/>
            <a:r>
              <a:rPr lang="en-US" b="1" dirty="0"/>
              <a:t>last</a:t>
            </a:r>
            <a:r>
              <a:rPr lang="en-US" dirty="0"/>
              <a:t>: Drop duplicates except for the last occurrence.</a:t>
            </a:r>
          </a:p>
          <a:p>
            <a:pPr lvl="1"/>
            <a:r>
              <a:rPr lang="en-US" b="1" dirty="0"/>
              <a:t>False</a:t>
            </a:r>
            <a:r>
              <a:rPr lang="en-US" dirty="0"/>
              <a:t>: Drop all duplicates.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/>
              <a:t>we didn't define the </a:t>
            </a:r>
            <a:r>
              <a:rPr lang="en-US" b="1" dirty="0"/>
              <a:t>keep</a:t>
            </a:r>
            <a:r>
              <a:rPr lang="en-US" dirty="0"/>
              <a:t> argument in the previous example it was defaulted to first.</a:t>
            </a:r>
          </a:p>
          <a:p>
            <a:pPr marL="514350" indent="-457200"/>
            <a:r>
              <a:rPr lang="en-US" dirty="0"/>
              <a:t>This means that if two rows are the same pandas will drop the second row and keep the first row. Using last has the opposite effect: the first row is dropped.</a:t>
            </a:r>
          </a:p>
          <a:p>
            <a:pPr marL="514350" indent="-457200"/>
            <a:r>
              <a:rPr lang="en-US" dirty="0"/>
              <a:t>keep, on the other hand, will </a:t>
            </a:r>
            <a:r>
              <a:rPr lang="en-US" b="1" dirty="0"/>
              <a:t>drop all duplicates</a:t>
            </a:r>
            <a:r>
              <a:rPr lang="en-US" dirty="0"/>
              <a:t>. </a:t>
            </a:r>
          </a:p>
          <a:p>
            <a:pPr marL="514350" indent="-457200"/>
            <a:r>
              <a:rPr lang="en-US" dirty="0"/>
              <a:t>If two rows are the same then both will be dropped.</a:t>
            </a:r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8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How to work with missing values</a:t>
            </a:r>
            <a:br>
              <a:rPr lang="en-US" b="1" dirty="0"/>
            </a:b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two options in dealing with nulls:</a:t>
            </a:r>
          </a:p>
          <a:p>
            <a:pPr lvl="1"/>
            <a:r>
              <a:rPr lang="en-US" dirty="0"/>
              <a:t>Get rid of rows or columns with nulls</a:t>
            </a:r>
          </a:p>
          <a:p>
            <a:pPr lvl="1"/>
            <a:r>
              <a:rPr lang="en-US" dirty="0"/>
              <a:t>Replace nulls with non-null values, a technique known as </a:t>
            </a:r>
            <a:r>
              <a:rPr lang="en-US" b="1" dirty="0"/>
              <a:t>imputation.</a:t>
            </a:r>
          </a:p>
          <a:p>
            <a:pPr marL="457200" lvl="1" indent="0">
              <a:buNone/>
            </a:pPr>
            <a:endParaRPr lang="en-US" b="1" dirty="0"/>
          </a:p>
          <a:p>
            <a:pPr marL="57150" indent="0">
              <a:buNone/>
            </a:pPr>
            <a:r>
              <a:rPr lang="en-US" dirty="0"/>
              <a:t>&gt;&gt;&gt; 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pPr marL="57150" indent="0">
              <a:buNone/>
            </a:pPr>
            <a:r>
              <a:rPr lang="en-US" dirty="0"/>
              <a:t>   101    ram  sales  1000</a:t>
            </a:r>
          </a:p>
          <a:p>
            <a:pPr marL="57150" indent="0">
              <a:buNone/>
            </a:pPr>
            <a:r>
              <a:rPr lang="en-US" dirty="0"/>
              <a:t>0  102  </a:t>
            </a:r>
            <a:r>
              <a:rPr lang="en-US" dirty="0" err="1"/>
              <a:t>kumar</a:t>
            </a: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/>
              <a:t>  2000</a:t>
            </a:r>
          </a:p>
          <a:p>
            <a:pPr marL="57150" indent="0">
              <a:buNone/>
            </a:pPr>
            <a:r>
              <a:rPr lang="en-US" dirty="0"/>
              <a:t>&gt;&gt;&gt;</a:t>
            </a:r>
          </a:p>
          <a:p>
            <a:pPr marL="57150" indent="0">
              <a:buNone/>
            </a:pPr>
            <a:r>
              <a:rPr lang="en-US" dirty="0"/>
              <a:t>&gt;&gt;&gt; f=</a:t>
            </a:r>
            <a:r>
              <a:rPr lang="en-US" dirty="0" err="1"/>
              <a:t>pd.read_csv</a:t>
            </a:r>
            <a:r>
              <a:rPr lang="en-US" dirty="0"/>
              <a:t>("t1.csv")</a:t>
            </a:r>
          </a:p>
          <a:p>
            <a:pPr marL="57150" indent="0">
              <a:buNone/>
            </a:pPr>
            <a:r>
              <a:rPr lang="en-US" dirty="0"/>
              <a:t>&gt;&gt;&gt; </a:t>
            </a:r>
            <a:r>
              <a:rPr lang="en-US" dirty="0" err="1"/>
              <a:t>f.isnull</a:t>
            </a:r>
            <a:r>
              <a:rPr lang="en-US" dirty="0"/>
              <a:t>()</a:t>
            </a:r>
          </a:p>
          <a:p>
            <a:pPr marL="57150" indent="0">
              <a:buNone/>
            </a:pPr>
            <a:r>
              <a:rPr lang="en-US" dirty="0"/>
              <a:t>     101    ram  sales   1000</a:t>
            </a:r>
          </a:p>
          <a:p>
            <a:pPr marL="57150" indent="0">
              <a:buNone/>
            </a:pPr>
            <a:r>
              <a:rPr lang="en-US" dirty="0"/>
              <a:t> 0  False  </a:t>
            </a:r>
            <a:r>
              <a:rPr lang="en-US" dirty="0" err="1"/>
              <a:t>False</a:t>
            </a: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 False</a:t>
            </a:r>
          </a:p>
          <a:p>
            <a:pPr marL="5715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To count the number of nulls in each column we use an aggregate function for summing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400" dirty="0"/>
              <a:t>&gt;&gt;&gt; f=</a:t>
            </a:r>
            <a:r>
              <a:rPr lang="en-US" sz="2400" dirty="0" err="1"/>
              <a:t>pd.read_csv</a:t>
            </a:r>
            <a:r>
              <a:rPr lang="en-US" sz="2400" dirty="0"/>
              <a:t>("t1.csv")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f.isnull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101    ram  sales   1000</a:t>
            </a:r>
          </a:p>
          <a:p>
            <a:pPr marL="0" indent="0">
              <a:buNone/>
            </a:pPr>
            <a:r>
              <a:rPr lang="en-US" sz="2400" dirty="0"/>
              <a:t>0  False  </a:t>
            </a:r>
            <a:r>
              <a:rPr lang="en-US" sz="2400" dirty="0" err="1"/>
              <a:t>False</a:t>
            </a:r>
            <a:r>
              <a:rPr lang="en-US" sz="2400" dirty="0"/>
              <a:t>   True  False</a:t>
            </a:r>
          </a:p>
          <a:p>
            <a:pPr marL="0" indent="0">
              <a:buNone/>
            </a:pPr>
            <a:r>
              <a:rPr lang="en-US" sz="2400" dirty="0"/>
              <a:t>&gt;&gt;&gt;</a:t>
            </a:r>
          </a:p>
          <a:p>
            <a:pPr marL="0" indent="0">
              <a:buNone/>
            </a:pPr>
            <a:r>
              <a:rPr lang="en-US" sz="2400" dirty="0"/>
              <a:t>&gt;&gt;&gt; </a:t>
            </a:r>
            <a:r>
              <a:rPr lang="en-US" sz="2400" dirty="0" err="1"/>
              <a:t>f.isnull</a:t>
            </a:r>
            <a:r>
              <a:rPr lang="en-US" sz="2400" dirty="0"/>
              <a:t>().sum()</a:t>
            </a:r>
          </a:p>
          <a:p>
            <a:pPr marL="0" indent="0">
              <a:buNone/>
            </a:pPr>
            <a:r>
              <a:rPr lang="en-US" sz="2400" dirty="0"/>
              <a:t>101      0</a:t>
            </a:r>
          </a:p>
          <a:p>
            <a:pPr marL="0" indent="0">
              <a:buNone/>
            </a:pPr>
            <a:r>
              <a:rPr lang="en-US" sz="2400" dirty="0"/>
              <a:t>ram      0</a:t>
            </a:r>
          </a:p>
          <a:p>
            <a:pPr marL="0" indent="0">
              <a:buNone/>
            </a:pPr>
            <a:r>
              <a:rPr lang="en-US" sz="2400" dirty="0"/>
              <a:t>sales    1</a:t>
            </a:r>
          </a:p>
          <a:p>
            <a:pPr marL="0" indent="0">
              <a:buNone/>
            </a:pPr>
            <a:r>
              <a:rPr lang="en-US" sz="2400" dirty="0"/>
              <a:t>1000     0</a:t>
            </a:r>
          </a:p>
          <a:p>
            <a:pPr marL="0" indent="0">
              <a:buNone/>
            </a:pPr>
            <a:r>
              <a:rPr lang="en-US" sz="2400" dirty="0" err="1"/>
              <a:t>dtype</a:t>
            </a:r>
            <a:r>
              <a:rPr lang="en-US" sz="2400" dirty="0"/>
              <a:t>: int64</a:t>
            </a:r>
          </a:p>
          <a:p>
            <a:pPr marL="0" indent="0">
              <a:buNone/>
            </a:pPr>
            <a:r>
              <a:rPr lang="en-US" sz="2400" dirty="0"/>
              <a:t>&gt;&gt;&gt;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1905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f=</a:t>
            </a:r>
            <a:r>
              <a:rPr lang="en-US" dirty="0" err="1"/>
              <a:t>pd.read_csv</a:t>
            </a:r>
            <a:r>
              <a:rPr lang="en-US" dirty="0"/>
              <a:t>("e1.csv")</a:t>
            </a:r>
          </a:p>
          <a:p>
            <a:r>
              <a:rPr lang="en-US" dirty="0"/>
              <a:t>&gt;&gt;&gt; </a:t>
            </a:r>
            <a:r>
              <a:rPr lang="en-US" dirty="0" err="1"/>
              <a:t>f.isnull</a:t>
            </a:r>
            <a:r>
              <a:rPr lang="en-US" dirty="0"/>
              <a:t>().sum()</a:t>
            </a:r>
          </a:p>
          <a:p>
            <a:r>
              <a:rPr lang="en-US" dirty="0"/>
              <a:t>ID      0</a:t>
            </a:r>
          </a:p>
          <a:p>
            <a:r>
              <a:rPr lang="en-US" dirty="0"/>
              <a:t>NAME    0</a:t>
            </a:r>
          </a:p>
          <a:p>
            <a:r>
              <a:rPr lang="en-US" dirty="0"/>
              <a:t>DEPT    0</a:t>
            </a:r>
          </a:p>
          <a:p>
            <a:r>
              <a:rPr lang="en-US" dirty="0"/>
              <a:t>COST    0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r>
              <a:rPr lang="en-US" dirty="0"/>
              <a:t>&gt;&gt;&gt;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6806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ED3E-C671-5C74-5B15-EC58DD62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replace missing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4EC0-1CA0-87F2-ED1C-08258C1E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df.fillna</a:t>
            </a:r>
            <a:r>
              <a:rPr lang="en-IN" dirty="0"/>
              <a:t>(value=&lt;</a:t>
            </a:r>
            <a:r>
              <a:rPr lang="en-IN" dirty="0" err="1"/>
              <a:t>inputValue</a:t>
            </a:r>
            <a:r>
              <a:rPr lang="en-IN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346821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f.head</a:t>
            </a:r>
            <a:r>
              <a:rPr lang="en-US" dirty="0"/>
              <a:t>()</a:t>
            </a:r>
          </a:p>
          <a:p>
            <a:r>
              <a:rPr lang="en-US" dirty="0"/>
              <a:t>    ID   NAME   DEPT  COST</a:t>
            </a:r>
          </a:p>
          <a:p>
            <a:r>
              <a:rPr lang="en-US" dirty="0"/>
              <a:t>0  101   </a:t>
            </a:r>
            <a:r>
              <a:rPr lang="en-US" dirty="0" err="1"/>
              <a:t>arun</a:t>
            </a:r>
            <a:r>
              <a:rPr lang="en-US" dirty="0"/>
              <a:t>  sales  1000</a:t>
            </a:r>
          </a:p>
          <a:p>
            <a:r>
              <a:rPr lang="en-US" dirty="0"/>
              <a:t>1  102  </a:t>
            </a:r>
            <a:r>
              <a:rPr lang="en-US" dirty="0" err="1"/>
              <a:t>vijay</a:t>
            </a:r>
            <a:r>
              <a:rPr lang="en-US" dirty="0"/>
              <a:t>   prod  2000</a:t>
            </a:r>
          </a:p>
          <a:p>
            <a:r>
              <a:rPr lang="en-US" dirty="0"/>
              <a:t>2  103    </a:t>
            </a:r>
            <a:r>
              <a:rPr lang="en-US" dirty="0" err="1"/>
              <a:t>anu</a:t>
            </a:r>
            <a:r>
              <a:rPr lang="en-US" dirty="0"/>
              <a:t>     HR  3000</a:t>
            </a:r>
          </a:p>
          <a:p>
            <a:r>
              <a:rPr lang="en-US" dirty="0"/>
              <a:t>3  104   </a:t>
            </a:r>
            <a:r>
              <a:rPr lang="en-US" dirty="0" err="1"/>
              <a:t>paul</a:t>
            </a:r>
            <a:r>
              <a:rPr lang="en-US" dirty="0"/>
              <a:t>  sales  4000</a:t>
            </a:r>
          </a:p>
          <a:p>
            <a:r>
              <a:rPr lang="en-US" dirty="0"/>
              <a:t>4  105  </a:t>
            </a:r>
            <a:r>
              <a:rPr lang="en-US" dirty="0" err="1"/>
              <a:t>theeb</a:t>
            </a:r>
            <a:r>
              <a:rPr lang="en-US" dirty="0"/>
              <a:t>   prod  5000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</a:t>
            </a:r>
            <a:r>
              <a:rPr lang="en-US" dirty="0" err="1"/>
              <a:t>fh</a:t>
            </a:r>
            <a:r>
              <a:rPr lang="en-US" dirty="0"/>
              <a:t>=</a:t>
            </a:r>
            <a:r>
              <a:rPr lang="en-US" dirty="0" err="1"/>
              <a:t>f.head</a:t>
            </a:r>
            <a:r>
              <a:rPr lang="en-US" dirty="0"/>
              <a:t>()</a:t>
            </a:r>
          </a:p>
          <a:p>
            <a:r>
              <a:rPr lang="en-US" b="1" dirty="0"/>
              <a:t>&gt;&gt;&gt; </a:t>
            </a:r>
            <a:r>
              <a:rPr lang="en-US" b="1" dirty="0" err="1"/>
              <a:t>fh.mean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ID       103.0</a:t>
            </a:r>
          </a:p>
          <a:p>
            <a:pPr marL="0" indent="0">
              <a:buNone/>
            </a:pPr>
            <a:r>
              <a:rPr lang="en-US" dirty="0"/>
              <a:t>COST    3000.0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pPr marL="0" indent="0">
              <a:buNone/>
            </a:pPr>
            <a:r>
              <a:rPr lang="en-US" dirty="0"/>
              <a:t>&gt;&gt;&gt; r=</a:t>
            </a:r>
            <a:r>
              <a:rPr lang="en-US" dirty="0" err="1"/>
              <a:t>fh.mean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&gt;&gt;&gt; r</a:t>
            </a:r>
          </a:p>
          <a:p>
            <a:pPr marL="0" indent="0">
              <a:buNone/>
            </a:pPr>
            <a:r>
              <a:rPr lang="en-US" dirty="0"/>
              <a:t>ID       103.0</a:t>
            </a:r>
          </a:p>
          <a:p>
            <a:pPr marL="0" indent="0">
              <a:buNone/>
            </a:pPr>
            <a:r>
              <a:rPr lang="en-US" dirty="0"/>
              <a:t>COST    3000.0</a:t>
            </a:r>
          </a:p>
          <a:p>
            <a:pPr marL="0" indent="0">
              <a:buNone/>
            </a:pP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79825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 describe() on an entire DataFrame we can get a summary of the distribution of continuous variables.</a:t>
            </a:r>
          </a:p>
          <a:p>
            <a:r>
              <a:rPr lang="en-US" dirty="0"/>
              <a:t>&gt;&gt;&gt; </a:t>
            </a:r>
            <a:r>
              <a:rPr lang="en-US" b="1" dirty="0" err="1"/>
              <a:t>fh.describe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               ID        COST</a:t>
            </a:r>
          </a:p>
          <a:p>
            <a:pPr marL="0" indent="0">
              <a:buNone/>
            </a:pPr>
            <a:r>
              <a:rPr lang="en-US" dirty="0"/>
              <a:t>count    5.000000     5.00000</a:t>
            </a:r>
          </a:p>
          <a:p>
            <a:pPr marL="0" indent="0">
              <a:buNone/>
            </a:pPr>
            <a:r>
              <a:rPr lang="en-US" dirty="0"/>
              <a:t>mean   103.000000  3000.00000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      1.581139  1581.13883</a:t>
            </a:r>
          </a:p>
          <a:p>
            <a:pPr marL="0" indent="0">
              <a:buNone/>
            </a:pPr>
            <a:r>
              <a:rPr lang="en-US" dirty="0"/>
              <a:t>min    101.000000  1000.00000</a:t>
            </a:r>
          </a:p>
          <a:p>
            <a:pPr marL="0" indent="0">
              <a:buNone/>
            </a:pPr>
            <a:r>
              <a:rPr lang="en-US" dirty="0"/>
              <a:t>25%    102.000000  2000.00000</a:t>
            </a:r>
          </a:p>
          <a:p>
            <a:pPr marL="0" indent="0">
              <a:buNone/>
            </a:pPr>
            <a:r>
              <a:rPr lang="en-US" dirty="0"/>
              <a:t>50%    103.000000  3000.00000</a:t>
            </a:r>
          </a:p>
          <a:p>
            <a:pPr marL="0" indent="0">
              <a:buNone/>
            </a:pPr>
            <a:r>
              <a:rPr lang="en-US" dirty="0"/>
              <a:t>75%    104.000000  4000.00000</a:t>
            </a:r>
          </a:p>
          <a:p>
            <a:pPr marL="0" indent="0">
              <a:buNone/>
            </a:pPr>
            <a:r>
              <a:rPr lang="en-US" dirty="0"/>
              <a:t>max    105.000000  5000.00000</a:t>
            </a:r>
          </a:p>
        </p:txBody>
      </p:sp>
    </p:spTree>
    <p:extLst>
      <p:ext uri="{BB962C8B-B14F-4D97-AF65-F5344CB8AC3E}">
        <p14:creationId xmlns:p14="http://schemas.microsoft.com/office/powerpoint/2010/main" val="313443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Pandas First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Install and import</a:t>
            </a:r>
          </a:p>
          <a:p>
            <a:pPr marL="0" indent="0">
              <a:buNone/>
            </a:pPr>
            <a:r>
              <a:rPr lang="en-US" dirty="0"/>
              <a:t>    pip install pandas</a:t>
            </a:r>
          </a:p>
          <a:p>
            <a:r>
              <a:rPr lang="en-US" b="1" dirty="0"/>
              <a:t>Core components of pandas</a:t>
            </a:r>
          </a:p>
          <a:p>
            <a:r>
              <a:rPr lang="en-US" dirty="0"/>
              <a:t>The primary two components of pandas are the </a:t>
            </a:r>
            <a:r>
              <a:rPr lang="en-US" b="1" dirty="0"/>
              <a:t>Series</a:t>
            </a:r>
            <a:r>
              <a:rPr lang="en-US" dirty="0"/>
              <a:t> and </a:t>
            </a:r>
            <a:r>
              <a:rPr lang="en-US" b="1" dirty="0"/>
              <a:t>DataFrame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&gt;&gt;&gt; </a:t>
            </a:r>
            <a:r>
              <a:rPr lang="en-US" sz="1050" dirty="0" err="1"/>
              <a:t>df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   </a:t>
            </a:r>
            <a:r>
              <a:rPr lang="en-US" sz="1050" dirty="0" err="1"/>
              <a:t>Newid</a:t>
            </a:r>
            <a:r>
              <a:rPr lang="en-US" sz="1050" dirty="0"/>
              <a:t>       Name </a:t>
            </a:r>
            <a:r>
              <a:rPr lang="en-US" sz="1050" dirty="0" err="1"/>
              <a:t>Newdept</a:t>
            </a:r>
            <a:r>
              <a:rPr lang="en-US" sz="1050" dirty="0"/>
              <a:t>   Cost</a:t>
            </a:r>
          </a:p>
          <a:p>
            <a:pPr marL="0" indent="0">
              <a:buNone/>
            </a:pPr>
            <a:r>
              <a:rPr lang="en-US" sz="1050" dirty="0"/>
              <a:t>0     101       </a:t>
            </a:r>
            <a:r>
              <a:rPr lang="en-US" sz="1050" dirty="0" err="1"/>
              <a:t>arun</a:t>
            </a:r>
            <a:r>
              <a:rPr lang="en-US" sz="1050" dirty="0"/>
              <a:t>   sales   1000</a:t>
            </a:r>
          </a:p>
          <a:p>
            <a:pPr marL="0" indent="0">
              <a:buNone/>
            </a:pPr>
            <a:r>
              <a:rPr lang="en-US" sz="1050" dirty="0"/>
              <a:t>1     102      </a:t>
            </a:r>
            <a:r>
              <a:rPr lang="en-US" sz="1050" dirty="0" err="1"/>
              <a:t>vijay</a:t>
            </a:r>
            <a:r>
              <a:rPr lang="en-US" sz="1050" dirty="0"/>
              <a:t>    prod   2000</a:t>
            </a:r>
          </a:p>
          <a:p>
            <a:pPr marL="0" indent="0">
              <a:buNone/>
            </a:pPr>
            <a:r>
              <a:rPr lang="en-US" sz="1050" dirty="0"/>
              <a:t>2     103        </a:t>
            </a:r>
            <a:r>
              <a:rPr lang="en-US" sz="1050" dirty="0" err="1"/>
              <a:t>anu</a:t>
            </a:r>
            <a:r>
              <a:rPr lang="en-US" sz="1050" dirty="0"/>
              <a:t>      HR   3000</a:t>
            </a:r>
          </a:p>
          <a:p>
            <a:pPr marL="0" indent="0">
              <a:buNone/>
            </a:pPr>
            <a:r>
              <a:rPr lang="en-US" sz="1050" dirty="0"/>
              <a:t>3     104       </a:t>
            </a:r>
            <a:r>
              <a:rPr lang="en-US" sz="1050" dirty="0" err="1"/>
              <a:t>paul</a:t>
            </a:r>
            <a:r>
              <a:rPr lang="en-US" sz="1050" dirty="0"/>
              <a:t>   sales   4000</a:t>
            </a:r>
          </a:p>
          <a:p>
            <a:pPr marL="0" indent="0">
              <a:buNone/>
            </a:pPr>
            <a:r>
              <a:rPr lang="en-US" sz="1050" dirty="0"/>
              <a:t>4     105      </a:t>
            </a:r>
            <a:r>
              <a:rPr lang="en-US" sz="1050" dirty="0" err="1"/>
              <a:t>theeb</a:t>
            </a:r>
            <a:r>
              <a:rPr lang="en-US" sz="1050" dirty="0"/>
              <a:t>    prod   5000</a:t>
            </a:r>
          </a:p>
          <a:p>
            <a:pPr marL="0" indent="0">
              <a:buNone/>
            </a:pPr>
            <a:r>
              <a:rPr lang="en-US" sz="1050" dirty="0"/>
              <a:t>5     106     </a:t>
            </a:r>
            <a:r>
              <a:rPr lang="en-US" sz="1050" dirty="0" err="1"/>
              <a:t>geroge</a:t>
            </a:r>
            <a:r>
              <a:rPr lang="en-US" sz="1050" dirty="0"/>
              <a:t>   admin   6000</a:t>
            </a:r>
          </a:p>
          <a:p>
            <a:pPr marL="0" indent="0">
              <a:buNone/>
            </a:pPr>
            <a:r>
              <a:rPr lang="en-US" sz="1050" dirty="0"/>
              <a:t>6     107      </a:t>
            </a:r>
            <a:r>
              <a:rPr lang="en-US" sz="1050" dirty="0" err="1"/>
              <a:t>xerox</a:t>
            </a:r>
            <a:r>
              <a:rPr lang="en-US" sz="1050" dirty="0"/>
              <a:t>      QA   7000</a:t>
            </a:r>
          </a:p>
          <a:p>
            <a:pPr marL="0" indent="0">
              <a:buNone/>
            </a:pPr>
            <a:r>
              <a:rPr lang="en-US" sz="1050" dirty="0"/>
              <a:t>….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b="1" dirty="0"/>
              <a:t>&gt;&gt;&gt; </a:t>
            </a:r>
            <a:r>
              <a:rPr lang="en-US" sz="1050" b="1" dirty="0" err="1"/>
              <a:t>df</a:t>
            </a:r>
            <a:r>
              <a:rPr lang="en-US" sz="1050" b="1" dirty="0"/>
              <a:t>['</a:t>
            </a:r>
            <a:r>
              <a:rPr lang="en-US" sz="1050" b="1" dirty="0" err="1"/>
              <a:t>Newid</a:t>
            </a:r>
            <a:r>
              <a:rPr lang="en-US" sz="1050" b="1" dirty="0"/>
              <a:t>']</a:t>
            </a:r>
          </a:p>
          <a:p>
            <a:pPr marL="0" indent="0">
              <a:buNone/>
            </a:pPr>
            <a:r>
              <a:rPr lang="en-US" sz="1050" dirty="0"/>
              <a:t>0     101</a:t>
            </a:r>
          </a:p>
          <a:p>
            <a:pPr marL="0" indent="0">
              <a:buNone/>
            </a:pPr>
            <a:r>
              <a:rPr lang="en-US" sz="1050" dirty="0"/>
              <a:t>1     102</a:t>
            </a:r>
          </a:p>
          <a:p>
            <a:pPr marL="0" indent="0">
              <a:buNone/>
            </a:pPr>
            <a:r>
              <a:rPr lang="en-US" sz="1050" dirty="0"/>
              <a:t>2     103</a:t>
            </a:r>
          </a:p>
          <a:p>
            <a:pPr marL="0" indent="0">
              <a:buNone/>
            </a:pPr>
            <a:r>
              <a:rPr lang="en-US" sz="1050" dirty="0"/>
              <a:t>3     104</a:t>
            </a:r>
          </a:p>
          <a:p>
            <a:pPr marL="0" indent="0">
              <a:buNone/>
            </a:pPr>
            <a:r>
              <a:rPr lang="en-US" sz="1050" dirty="0"/>
              <a:t>4     105</a:t>
            </a:r>
          </a:p>
          <a:p>
            <a:pPr marL="0" indent="0">
              <a:buNone/>
            </a:pPr>
            <a:r>
              <a:rPr lang="en-US" sz="1050" dirty="0"/>
              <a:t>5     106</a:t>
            </a:r>
          </a:p>
          <a:p>
            <a:pPr marL="0" indent="0">
              <a:buNone/>
            </a:pPr>
            <a:r>
              <a:rPr lang="en-US" sz="1050" dirty="0"/>
              <a:t>6     107</a:t>
            </a:r>
          </a:p>
          <a:p>
            <a:pPr marL="0" indent="0">
              <a:buNone/>
            </a:pPr>
            <a:r>
              <a:rPr lang="en-US" sz="1050" dirty="0"/>
              <a:t>….</a:t>
            </a:r>
          </a:p>
          <a:p>
            <a:pPr marL="0" indent="0">
              <a:buNone/>
            </a:pPr>
            <a:r>
              <a:rPr lang="en-US" sz="1050" dirty="0"/>
              <a:t>Name: </a:t>
            </a:r>
            <a:r>
              <a:rPr lang="en-US" sz="1050" dirty="0" err="1"/>
              <a:t>Newid</a:t>
            </a:r>
            <a:r>
              <a:rPr lang="en-US" sz="1050" dirty="0"/>
              <a:t>, </a:t>
            </a:r>
            <a:r>
              <a:rPr lang="en-US" sz="1050" dirty="0" err="1"/>
              <a:t>dtype</a:t>
            </a:r>
            <a:r>
              <a:rPr lang="en-US" sz="1050" dirty="0"/>
              <a:t>: int64</a:t>
            </a:r>
          </a:p>
          <a:p>
            <a:pPr marL="0" indent="0">
              <a:buNone/>
            </a:pPr>
            <a:r>
              <a:rPr lang="en-US" sz="1050" dirty="0"/>
              <a:t>&gt;&gt;&gt;</a:t>
            </a:r>
          </a:p>
          <a:p>
            <a:pPr marL="0" indent="0">
              <a:buNone/>
            </a:pPr>
            <a:r>
              <a:rPr lang="en-US" sz="1050" b="1" dirty="0"/>
              <a:t>&gt;&gt;&gt; </a:t>
            </a:r>
            <a:r>
              <a:rPr lang="en-US" sz="1050" b="1" dirty="0" err="1"/>
              <a:t>df</a:t>
            </a:r>
            <a:r>
              <a:rPr lang="en-US" sz="1050" b="1" dirty="0"/>
              <a:t>['</a:t>
            </a:r>
            <a:r>
              <a:rPr lang="en-US" sz="1050" b="1" dirty="0" err="1"/>
              <a:t>Newid</a:t>
            </a:r>
            <a:r>
              <a:rPr lang="en-US" sz="1050" b="1" dirty="0"/>
              <a:t>'].describe()</a:t>
            </a:r>
          </a:p>
          <a:p>
            <a:pPr marL="0" indent="0">
              <a:buNone/>
            </a:pPr>
            <a:r>
              <a:rPr lang="en-US" sz="1050" dirty="0"/>
              <a:t>count     19.000000</a:t>
            </a:r>
          </a:p>
          <a:p>
            <a:pPr marL="0" indent="0">
              <a:buNone/>
            </a:pPr>
            <a:r>
              <a:rPr lang="en-US" sz="1050" dirty="0"/>
              <a:t>mean     110.000000</a:t>
            </a:r>
          </a:p>
          <a:p>
            <a:pPr marL="0" indent="0">
              <a:buNone/>
            </a:pPr>
            <a:r>
              <a:rPr lang="en-US" sz="1050" dirty="0" err="1"/>
              <a:t>std</a:t>
            </a:r>
            <a:r>
              <a:rPr lang="en-US" sz="1050" dirty="0"/>
              <a:t>        5.627314</a:t>
            </a:r>
          </a:p>
          <a:p>
            <a:pPr marL="0" indent="0">
              <a:buNone/>
            </a:pPr>
            <a:r>
              <a:rPr lang="en-US" sz="1050" dirty="0"/>
              <a:t>min      101.000000</a:t>
            </a:r>
          </a:p>
          <a:p>
            <a:pPr marL="0" indent="0">
              <a:buNone/>
            </a:pPr>
            <a:r>
              <a:rPr lang="en-US" sz="1050" dirty="0"/>
              <a:t>25%      105.500000</a:t>
            </a:r>
          </a:p>
          <a:p>
            <a:pPr marL="0" indent="0">
              <a:buNone/>
            </a:pPr>
            <a:r>
              <a:rPr lang="en-US" sz="1050" dirty="0"/>
              <a:t>50%      110.000000</a:t>
            </a:r>
          </a:p>
          <a:p>
            <a:pPr marL="0" indent="0">
              <a:buNone/>
            </a:pPr>
            <a:r>
              <a:rPr lang="en-US" sz="1050" dirty="0"/>
              <a:t>75%      114.500000</a:t>
            </a:r>
          </a:p>
          <a:p>
            <a:pPr marL="0" indent="0">
              <a:buNone/>
            </a:pPr>
            <a:r>
              <a:rPr lang="en-US" sz="1050" dirty="0"/>
              <a:t>max      119.000000</a:t>
            </a:r>
          </a:p>
          <a:p>
            <a:pPr marL="0" indent="0">
              <a:buNone/>
            </a:pPr>
            <a:r>
              <a:rPr lang="en-US" sz="1050" dirty="0"/>
              <a:t>Name: </a:t>
            </a:r>
            <a:r>
              <a:rPr lang="en-US" sz="1050" dirty="0" err="1"/>
              <a:t>Newid</a:t>
            </a:r>
            <a:r>
              <a:rPr lang="en-US" sz="1050" dirty="0"/>
              <a:t>, </a:t>
            </a:r>
            <a:r>
              <a:rPr lang="en-US" sz="1050" dirty="0" err="1"/>
              <a:t>dtype</a:t>
            </a:r>
            <a:r>
              <a:rPr lang="en-US" sz="1050" dirty="0"/>
              <a:t>: float64</a:t>
            </a:r>
          </a:p>
          <a:p>
            <a:pPr marL="0" indent="0">
              <a:buNone/>
            </a:pPr>
            <a:r>
              <a:rPr lang="en-US" sz="1050" dirty="0"/>
              <a:t>&gt;&gt;&gt;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5863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value_counts</a:t>
            </a:r>
            <a:r>
              <a:rPr lang="en-US" b="1" dirty="0"/>
              <a:t>()</a:t>
            </a:r>
            <a:r>
              <a:rPr lang="en-US" dirty="0"/>
              <a:t> can tell us the frequency of all values in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['</a:t>
            </a:r>
            <a:r>
              <a:rPr lang="en-US" b="1" dirty="0" err="1"/>
              <a:t>Newdept</a:t>
            </a:r>
            <a:r>
              <a:rPr lang="en-US" b="1" dirty="0"/>
              <a:t>'].</a:t>
            </a:r>
            <a:r>
              <a:rPr lang="en-US" b="1" dirty="0" err="1"/>
              <a:t>value_counts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dirty="0"/>
              <a:t>prod     5</a:t>
            </a:r>
          </a:p>
          <a:p>
            <a:pPr marL="0" indent="0">
              <a:buNone/>
            </a:pPr>
            <a:r>
              <a:rPr lang="en-US" dirty="0"/>
              <a:t>sales    4</a:t>
            </a:r>
          </a:p>
          <a:p>
            <a:pPr marL="0" indent="0">
              <a:buNone/>
            </a:pPr>
            <a:r>
              <a:rPr lang="en-US" dirty="0"/>
              <a:t>QA       3</a:t>
            </a:r>
          </a:p>
          <a:p>
            <a:pPr marL="0" indent="0">
              <a:buNone/>
            </a:pPr>
            <a:r>
              <a:rPr lang="en-US" dirty="0"/>
              <a:t>admin    3</a:t>
            </a:r>
          </a:p>
          <a:p>
            <a:pPr marL="0" indent="0">
              <a:buNone/>
            </a:pPr>
            <a:r>
              <a:rPr lang="en-US" dirty="0"/>
              <a:t>DBA      2</a:t>
            </a:r>
          </a:p>
          <a:p>
            <a:pPr marL="0" indent="0">
              <a:buNone/>
            </a:pPr>
            <a:r>
              <a:rPr lang="en-US" dirty="0"/>
              <a:t>HR       2</a:t>
            </a:r>
          </a:p>
          <a:p>
            <a:pPr marL="0" indent="0">
              <a:buNone/>
            </a:pPr>
            <a:r>
              <a:rPr lang="en-US" dirty="0"/>
              <a:t>Name: </a:t>
            </a:r>
            <a:r>
              <a:rPr lang="en-US" dirty="0" err="1"/>
              <a:t>Newdept</a:t>
            </a:r>
            <a:r>
              <a:rPr lang="en-US" dirty="0"/>
              <a:t>,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pPr marL="0" indent="0">
              <a:buNone/>
            </a:pPr>
            <a:r>
              <a:rPr lang="en-US" b="1" dirty="0"/>
              <a:t>&gt;&gt;&gt; </a:t>
            </a:r>
            <a:r>
              <a:rPr lang="en-US" b="1" dirty="0" err="1"/>
              <a:t>df</a:t>
            </a:r>
            <a:r>
              <a:rPr lang="en-US" b="1" dirty="0"/>
              <a:t>['</a:t>
            </a:r>
            <a:r>
              <a:rPr lang="en-US" b="1" dirty="0" err="1"/>
              <a:t>Newdept</a:t>
            </a:r>
            <a:r>
              <a:rPr lang="en-US" b="1" dirty="0"/>
              <a:t>'].</a:t>
            </a:r>
            <a:r>
              <a:rPr lang="en-US" b="1" dirty="0" err="1"/>
              <a:t>value_counts</a:t>
            </a:r>
            <a:r>
              <a:rPr lang="en-US" b="1" dirty="0"/>
              <a:t>().head(5)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94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Relationships between continuous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Newid</a:t>
            </a:r>
            <a:r>
              <a:rPr lang="en-US" dirty="0"/>
              <a:t>  Cost</a:t>
            </a:r>
          </a:p>
          <a:p>
            <a:pPr marL="0" indent="0">
              <a:buNone/>
            </a:pPr>
            <a:r>
              <a:rPr lang="en-US" dirty="0" err="1"/>
              <a:t>Newid</a:t>
            </a:r>
            <a:r>
              <a:rPr lang="en-US" dirty="0"/>
              <a:t>    1.0   1.0</a:t>
            </a:r>
          </a:p>
          <a:p>
            <a:pPr marL="0" indent="0">
              <a:buNone/>
            </a:pPr>
            <a:r>
              <a:rPr lang="en-US" dirty="0"/>
              <a:t>Cost     1.0   1.0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08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9A39-B5BB-B92A-EC69-1DA5C197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Pandas Aggregate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04A5-B9E9-6DCA-6D03-A1E4D0AD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dirty="0" err="1"/>
              <a:t>df.aggregate</a:t>
            </a:r>
            <a:r>
              <a:rPr lang="en-IN" sz="1600" dirty="0"/>
              <a:t>(</a:t>
            </a:r>
            <a:r>
              <a:rPr lang="en-IN" sz="1600" dirty="0" err="1"/>
              <a:t>func</a:t>
            </a:r>
            <a:r>
              <a:rPr lang="en-IN" sz="1600" dirty="0"/>
              <a:t>, axis=0, *</a:t>
            </a:r>
            <a:r>
              <a:rPr lang="en-IN" sz="1600" dirty="0" err="1"/>
              <a:t>args</a:t>
            </a:r>
            <a:r>
              <a:rPr lang="en-IN" sz="1600" dirty="0"/>
              <a:t>, **</a:t>
            </a:r>
            <a:r>
              <a:rPr lang="en-IN" sz="1600" dirty="0" err="1"/>
              <a:t>kwargs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data = {</a:t>
            </a:r>
          </a:p>
          <a:p>
            <a:pPr marL="0" indent="0">
              <a:buNone/>
            </a:pPr>
            <a:r>
              <a:rPr lang="en-IN" sz="1600" dirty="0"/>
              <a:t>    'Category': ['A', 'A', 'B', 'B', 'A', 'B'],</a:t>
            </a:r>
          </a:p>
          <a:p>
            <a:pPr marL="0" indent="0">
              <a:buNone/>
            </a:pPr>
            <a:r>
              <a:rPr lang="en-IN" sz="1600" dirty="0"/>
              <a:t>    'Value': [10, 15, 20, 25, 30, 35]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err="1"/>
              <a:t>df</a:t>
            </a:r>
            <a:r>
              <a:rPr lang="en-IN" sz="1600" dirty="0"/>
              <a:t> = </a:t>
            </a:r>
            <a:r>
              <a:rPr lang="en-IN" sz="1600" dirty="0" err="1"/>
              <a:t>pd.DataFrame</a:t>
            </a:r>
            <a:r>
              <a:rPr lang="en-IN" sz="1600" dirty="0"/>
              <a:t>(data)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# calculate total sum of the Value column</a:t>
            </a:r>
          </a:p>
          <a:p>
            <a:pPr marL="0" indent="0">
              <a:buNone/>
            </a:pPr>
            <a:r>
              <a:rPr lang="en-IN" sz="1600" dirty="0" err="1"/>
              <a:t>total_sum</a:t>
            </a:r>
            <a:r>
              <a:rPr lang="en-IN" sz="1600" dirty="0"/>
              <a:t> = </a:t>
            </a:r>
            <a:r>
              <a:rPr lang="en-IN" sz="1600" b="1" dirty="0" err="1"/>
              <a:t>df</a:t>
            </a:r>
            <a:r>
              <a:rPr lang="en-IN" sz="1600" b="1" dirty="0"/>
              <a:t>['Value'].aggregate('sum')</a:t>
            </a:r>
          </a:p>
          <a:p>
            <a:pPr marL="0" indent="0">
              <a:buNone/>
            </a:pPr>
            <a:r>
              <a:rPr lang="en-IN" sz="1600" dirty="0"/>
              <a:t>print("Total Sum:", </a:t>
            </a:r>
            <a:r>
              <a:rPr lang="en-IN" sz="1600" dirty="0" err="1"/>
              <a:t>total_sum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# calculate the mean of the Value column</a:t>
            </a:r>
          </a:p>
          <a:p>
            <a:pPr marL="0" indent="0">
              <a:buNone/>
            </a:pPr>
            <a:r>
              <a:rPr lang="en-IN" sz="1600" dirty="0" err="1"/>
              <a:t>average_value</a:t>
            </a:r>
            <a:r>
              <a:rPr lang="en-IN" sz="1600" dirty="0"/>
              <a:t> = </a:t>
            </a:r>
            <a:r>
              <a:rPr lang="en-IN" sz="1600" b="1" dirty="0" err="1"/>
              <a:t>df</a:t>
            </a:r>
            <a:r>
              <a:rPr lang="en-IN" sz="1600" b="1" dirty="0"/>
              <a:t>['Value'].aggregate('mean')</a:t>
            </a:r>
          </a:p>
          <a:p>
            <a:pPr marL="0" indent="0">
              <a:buNone/>
            </a:pPr>
            <a:r>
              <a:rPr lang="en-IN" sz="1600" dirty="0"/>
              <a:t>print("Average Value:", </a:t>
            </a:r>
            <a:r>
              <a:rPr lang="en-IN" sz="1600" dirty="0" err="1"/>
              <a:t>average_value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# calculate the maximum value in the Value column</a:t>
            </a:r>
          </a:p>
          <a:p>
            <a:pPr marL="0" indent="0">
              <a:buNone/>
            </a:pPr>
            <a:r>
              <a:rPr lang="en-IN" sz="1600" dirty="0" err="1"/>
              <a:t>max_value</a:t>
            </a:r>
            <a:r>
              <a:rPr lang="en-IN" sz="1600" dirty="0"/>
              <a:t> = </a:t>
            </a:r>
            <a:r>
              <a:rPr lang="en-IN" sz="1600" b="1" dirty="0" err="1"/>
              <a:t>df</a:t>
            </a:r>
            <a:r>
              <a:rPr lang="en-IN" sz="1600" b="1" dirty="0"/>
              <a:t>['Value'].aggregate('max')</a:t>
            </a:r>
          </a:p>
          <a:p>
            <a:pPr marL="0" indent="0">
              <a:buNone/>
            </a:pPr>
            <a:r>
              <a:rPr lang="en-IN" sz="1600" dirty="0"/>
              <a:t>print("Maximum Value:", </a:t>
            </a:r>
            <a:r>
              <a:rPr lang="en-IN" sz="1600" dirty="0" err="1"/>
              <a:t>max_value</a:t>
            </a:r>
            <a:r>
              <a:rPr lang="en-I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229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6C75-5F0D-DD2F-6B28-AD30B414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Aggregate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B352-B0C2-37C6-FBCE-83B5667B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# applying multiple aggregation functions to a single column</a:t>
            </a:r>
          </a:p>
          <a:p>
            <a:r>
              <a:rPr lang="en-US" sz="2800" dirty="0"/>
              <a:t>result = </a:t>
            </a:r>
            <a:r>
              <a:rPr lang="en-US" sz="2800" dirty="0" err="1"/>
              <a:t>df.groupby</a:t>
            </a:r>
            <a:r>
              <a:rPr lang="en-US" sz="2800" dirty="0"/>
              <a:t>('Category')['Value'].</a:t>
            </a:r>
            <a:r>
              <a:rPr lang="en-US" sz="2800" dirty="0" err="1"/>
              <a:t>agg</a:t>
            </a:r>
            <a:r>
              <a:rPr lang="en-US" sz="2800" dirty="0"/>
              <a:t>(['sum', 'mean', 'max', 'min'])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8769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CE9A-BEA8-8D4F-70D4-48268684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56C6-5A7E-17E0-BA51-77CADB0B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 = {</a:t>
            </a:r>
          </a:p>
          <a:p>
            <a:pPr marL="0" indent="0">
              <a:buNone/>
            </a:pPr>
            <a:r>
              <a:rPr lang="en-IN" dirty="0"/>
              <a:t>    'Category': ['A', 'A', 'B', 'B', 'A', 'B'],</a:t>
            </a:r>
          </a:p>
          <a:p>
            <a:pPr marL="0" indent="0">
              <a:buNone/>
            </a:pPr>
            <a:r>
              <a:rPr lang="en-IN" dirty="0"/>
              <a:t>    'Value1': [10, 15, 20, 25, 30, 35],</a:t>
            </a:r>
          </a:p>
          <a:p>
            <a:pPr marL="0" indent="0">
              <a:buNone/>
            </a:pPr>
            <a:r>
              <a:rPr lang="en-IN" dirty="0"/>
              <a:t>    'Value2': [5, 8, 12, 15, 18, 21]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agg_funcs</a:t>
            </a:r>
            <a:r>
              <a:rPr lang="en-IN" dirty="0"/>
              <a:t> =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# applying 'sum' to Value1 column</a:t>
            </a:r>
          </a:p>
          <a:p>
            <a:pPr marL="0" indent="0">
              <a:buNone/>
            </a:pPr>
            <a:r>
              <a:rPr lang="en-IN" dirty="0"/>
              <a:t>    'Value1': 'sum',   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# applying 'mean' and 'max' to Value2 column </a:t>
            </a:r>
          </a:p>
          <a:p>
            <a:pPr marL="0" indent="0">
              <a:buNone/>
            </a:pPr>
            <a:r>
              <a:rPr lang="en-IN" dirty="0"/>
              <a:t>    'Value2': ['mean', 'max']  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result = </a:t>
            </a:r>
            <a:r>
              <a:rPr lang="en-IN" dirty="0" err="1"/>
              <a:t>df.groupby</a:t>
            </a:r>
            <a:r>
              <a:rPr lang="en-IN" dirty="0"/>
              <a:t>('Category').aggregate(</a:t>
            </a:r>
            <a:r>
              <a:rPr lang="en-IN" dirty="0" err="1"/>
              <a:t>agg_funcs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print(result)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051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8745-8547-8947-85F1-42FD555B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0" dirty="0">
                <a:effectLst/>
                <a:latin typeface="euclid_circular_a"/>
              </a:rPr>
            </a:br>
            <a:br>
              <a:rPr lang="en-US" i="0" dirty="0">
                <a:effectLst/>
                <a:latin typeface="euclid_circular_a"/>
              </a:rPr>
            </a:br>
            <a:r>
              <a:rPr lang="en-US" i="0" dirty="0">
                <a:effectLst/>
                <a:latin typeface="euclid_circular_a"/>
              </a:rPr>
              <a:t>Group by a Single Column in Pandas</a:t>
            </a:r>
            <a:br>
              <a:rPr lang="en-US" i="0" dirty="0">
                <a:effectLst/>
                <a:latin typeface="euclid_circular_a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CFE6-A28C-E358-4058-372B6706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create a dictionary containing the data</a:t>
            </a:r>
          </a:p>
          <a:p>
            <a:pPr marL="0" indent="0">
              <a:buNone/>
            </a:pPr>
            <a:r>
              <a:rPr lang="en-IN" dirty="0"/>
              <a:t>data = {'Category': ['Electronics', 'Clothing', 'Electronics', 'Clothing'],</a:t>
            </a:r>
          </a:p>
          <a:p>
            <a:pPr marL="0" indent="0">
              <a:buNone/>
            </a:pPr>
            <a:r>
              <a:rPr lang="en-IN" dirty="0"/>
              <a:t>        'Sales': [1000, 500, 800, 300]}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create a </a:t>
            </a:r>
            <a:r>
              <a:rPr lang="en-IN" dirty="0" err="1"/>
              <a:t>DataFrame</a:t>
            </a:r>
            <a:r>
              <a:rPr lang="en-IN" dirty="0"/>
              <a:t> using the data dictionary</a:t>
            </a:r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group the </a:t>
            </a:r>
            <a:r>
              <a:rPr lang="en-IN" dirty="0" err="1"/>
              <a:t>DataFrame</a:t>
            </a:r>
            <a:r>
              <a:rPr lang="en-IN" dirty="0"/>
              <a:t> by the Category column and</a:t>
            </a:r>
          </a:p>
          <a:p>
            <a:pPr marL="0" indent="0">
              <a:buNone/>
            </a:pPr>
            <a:r>
              <a:rPr lang="en-IN" dirty="0"/>
              <a:t># calculate the sum of Sales for each category</a:t>
            </a:r>
          </a:p>
          <a:p>
            <a:pPr marL="0" indent="0">
              <a:buNone/>
            </a:pPr>
            <a:r>
              <a:rPr lang="en-IN" dirty="0"/>
              <a:t>grouped = </a:t>
            </a:r>
            <a:r>
              <a:rPr lang="en-IN" dirty="0" err="1"/>
              <a:t>df.groupby</a:t>
            </a:r>
            <a:r>
              <a:rPr lang="en-IN" dirty="0"/>
              <a:t>('Category')['Sales'].sum()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print the grouped data</a:t>
            </a:r>
          </a:p>
          <a:p>
            <a:pPr marL="0" indent="0">
              <a:buNone/>
            </a:pPr>
            <a:r>
              <a:rPr lang="en-IN" dirty="0"/>
              <a:t>print(grouped)</a:t>
            </a:r>
          </a:p>
        </p:txBody>
      </p:sp>
    </p:spTree>
    <p:extLst>
      <p:ext uri="{BB962C8B-B14F-4D97-AF65-F5344CB8AC3E}">
        <p14:creationId xmlns:p14="http://schemas.microsoft.com/office/powerpoint/2010/main" val="1494293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DA22-C073-A23E-4D3A-7068061B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Pandas Filter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6795-3C0A-BE88-D865-C142314C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Filtering data is a common operation in data analysis. </a:t>
            </a:r>
          </a:p>
          <a:p>
            <a:r>
              <a:rPr lang="en-US" dirty="0"/>
              <a:t>Pandas allows us to filter data based on different conditions.</a:t>
            </a:r>
          </a:p>
          <a:p>
            <a:endParaRPr lang="en-US" dirty="0"/>
          </a:p>
          <a:p>
            <a:r>
              <a:rPr lang="en-US" dirty="0"/>
              <a:t>We can filter the data in Pandas in two main ways:</a:t>
            </a:r>
          </a:p>
          <a:p>
            <a:r>
              <a:rPr lang="en-US" dirty="0"/>
              <a:t>By column names (Labels)</a:t>
            </a:r>
          </a:p>
          <a:p>
            <a:r>
              <a:rPr lang="en-US" dirty="0"/>
              <a:t>By the actual data inside (Values)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618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7825-2BE9-0B0A-37F4-A57F48C41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 create a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data = {'Name': ['Alice', 'Bob', 'Charlie', 'David'],</a:t>
            </a:r>
          </a:p>
          <a:p>
            <a:pPr marL="0" indent="0">
              <a:buNone/>
            </a:pPr>
            <a:r>
              <a:rPr lang="en-IN" dirty="0"/>
              <a:t>        'Department': ['HR', 'Marketing', 'Marketing', 'IT'],</a:t>
            </a:r>
          </a:p>
          <a:p>
            <a:pPr marL="0" indent="0">
              <a:buNone/>
            </a:pPr>
            <a:r>
              <a:rPr lang="en-IN" dirty="0"/>
              <a:t>        'Salary': [50000, 60000, 55000, 70000]}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display the original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print("Original </a:t>
            </a:r>
            <a:r>
              <a:rPr lang="en-IN" dirty="0" err="1"/>
              <a:t>DataFrame</a:t>
            </a:r>
            <a:r>
              <a:rPr lang="en-IN" dirty="0"/>
              <a:t>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use the filter() method to select columns based on a condition</a:t>
            </a:r>
          </a:p>
          <a:p>
            <a:pPr marL="0" indent="0">
              <a:buNone/>
            </a:pPr>
            <a:r>
              <a:rPr lang="en-IN" dirty="0" err="1"/>
              <a:t>filtered_df</a:t>
            </a:r>
            <a:r>
              <a:rPr lang="en-IN" dirty="0"/>
              <a:t> = </a:t>
            </a:r>
            <a:r>
              <a:rPr lang="en-IN" dirty="0" err="1"/>
              <a:t>df.filter</a:t>
            </a:r>
            <a:r>
              <a:rPr lang="en-IN" dirty="0"/>
              <a:t>(items=['Name', 'Salary'])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display the filtered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print("Filtered </a:t>
            </a:r>
            <a:r>
              <a:rPr lang="en-IN" dirty="0" err="1"/>
              <a:t>DataFrame</a:t>
            </a:r>
            <a:r>
              <a:rPr lang="en-IN" dirty="0"/>
              <a:t>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filtered_df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0882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D29F-CEC8-4CB1-8850-F4F3F3C6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query() Method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13A4-1B0E-B881-8109-05A44B3D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most flexible method for filtering a </a:t>
            </a:r>
            <a:r>
              <a:rPr lang="en-US" dirty="0" err="1"/>
              <a:t>dataframe</a:t>
            </a:r>
            <a:r>
              <a:rPr lang="en-US" dirty="0"/>
              <a:t> based on column values.</a:t>
            </a:r>
          </a:p>
          <a:p>
            <a:r>
              <a:rPr lang="en-US" dirty="0"/>
              <a:t>A query containing the filtering conditions can be passed as a string to the query()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72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 Series is essentially a column.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94680"/>
            <a:ext cx="4876800" cy="395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451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D10A-5F1B-A92F-3A68-C82E1F64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 create a sample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data = {'Name': ['Alice', 'Bob', 'Charlie', 'David'],</a:t>
            </a:r>
          </a:p>
          <a:p>
            <a:pPr marL="0" indent="0">
              <a:buNone/>
            </a:pPr>
            <a:r>
              <a:rPr lang="en-IN" dirty="0"/>
              <a:t>        'Department': ['HR', 'Marketing', 'Marketing', 'IT'],</a:t>
            </a:r>
          </a:p>
          <a:p>
            <a:pPr marL="0" indent="0">
              <a:buNone/>
            </a:pPr>
            <a:r>
              <a:rPr lang="en-IN" dirty="0"/>
              <a:t>        'Salary': [50000, 60000, 55000, 70000]}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(data)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display the original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print("Original </a:t>
            </a:r>
            <a:r>
              <a:rPr lang="en-IN" dirty="0" err="1"/>
              <a:t>DataFrame</a:t>
            </a:r>
            <a:r>
              <a:rPr lang="en-IN" dirty="0"/>
              <a:t>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print("\n")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use query method</a:t>
            </a:r>
          </a:p>
          <a:p>
            <a:pPr marL="0" indent="0">
              <a:buNone/>
            </a:pPr>
            <a:r>
              <a:rPr lang="en-IN" dirty="0" err="1"/>
              <a:t>filtered_df</a:t>
            </a:r>
            <a:r>
              <a:rPr lang="en-IN" dirty="0"/>
              <a:t> = </a:t>
            </a:r>
            <a:r>
              <a:rPr lang="en-IN" dirty="0" err="1"/>
              <a:t>df.query</a:t>
            </a:r>
            <a:r>
              <a:rPr lang="en-IN" dirty="0"/>
              <a:t>('Salary &gt; 55000 and Department == "Marketing"')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display the filtered </a:t>
            </a:r>
            <a:r>
              <a:rPr lang="en-IN" dirty="0" err="1"/>
              <a:t>DataFrame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print("Filtered </a:t>
            </a:r>
            <a:r>
              <a:rPr lang="en-IN" dirty="0" err="1"/>
              <a:t>DataFrame</a:t>
            </a:r>
            <a:r>
              <a:rPr lang="en-IN" dirty="0"/>
              <a:t>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filtered_df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87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 Series is essentially a column.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4648200" cy="375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2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DataFrame is a multi-dimensional table made up of a collection of Series.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" y="2819399"/>
            <a:ext cx="2502850" cy="202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4318"/>
            <a:ext cx="2324100" cy="20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3538652" cy="187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53" y="3505200"/>
            <a:ext cx="451152" cy="54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591067"/>
            <a:ext cx="342900" cy="45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6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53000"/>
            <a:ext cx="1181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927143"/>
            <a:ext cx="1628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27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26597"/>
              </p:ext>
            </p:extLst>
          </p:nvPr>
        </p:nvGraphicFramePr>
        <p:xfrm>
          <a:off x="838200" y="762001"/>
          <a:ext cx="2095500" cy="2057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6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334"/>
              </p:ext>
            </p:extLst>
          </p:nvPr>
        </p:nvGraphicFramePr>
        <p:xfrm>
          <a:off x="3429000" y="762001"/>
          <a:ext cx="17526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300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2987"/>
              </p:ext>
            </p:extLst>
          </p:nvPr>
        </p:nvGraphicFramePr>
        <p:xfrm>
          <a:off x="6324600" y="762000"/>
          <a:ext cx="2362200" cy="2209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7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items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250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Equal 6"/>
          <p:cNvSpPr/>
          <p:nvPr/>
        </p:nvSpPr>
        <p:spPr>
          <a:xfrm>
            <a:off x="5562600" y="1722697"/>
            <a:ext cx="381000" cy="281652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lus 7"/>
          <p:cNvSpPr/>
          <p:nvPr/>
        </p:nvSpPr>
        <p:spPr>
          <a:xfrm>
            <a:off x="3025333" y="1699547"/>
            <a:ext cx="228600" cy="28165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3657600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&gt;&gt;&gt; data={"items":[101,102,103,104,105],</a:t>
            </a:r>
          </a:p>
          <a:p>
            <a:r>
              <a:rPr lang="en-US" dirty="0"/>
              <a:t>... "count": [150,250,300,1000,400]</a:t>
            </a:r>
          </a:p>
          <a:p>
            <a:r>
              <a:rPr lang="en-US" dirty="0"/>
              <a:t>... }</a:t>
            </a:r>
          </a:p>
          <a:p>
            <a:r>
              <a:rPr lang="en-US" dirty="0"/>
              <a:t>&gt;&gt;&gt;</a:t>
            </a:r>
          </a:p>
          <a:p>
            <a:r>
              <a:rPr lang="en-US" dirty="0"/>
              <a:t>&gt;&gt;&gt; print(data)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'items': [101, 102, 103, 104, 105], </a:t>
            </a:r>
          </a:p>
          <a:p>
            <a:r>
              <a:rPr lang="en-US" dirty="0"/>
              <a:t> 'count': [150, 250, 300, 1000, 400]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198846"/>
            <a:ext cx="608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There are </a:t>
            </a:r>
            <a:r>
              <a:rPr lang="en-US" i="1" dirty="0"/>
              <a:t>many</a:t>
            </a:r>
            <a:r>
              <a:rPr lang="en-US" dirty="0"/>
              <a:t> ways to create a DataFrame , Here we use  </a:t>
            </a:r>
            <a:r>
              <a:rPr lang="en-US" b="1" dirty="0" err="1"/>
              <a:t>dict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2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organize this as a dictionary for pandas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&gt;&gt;&gt; import </a:t>
            </a:r>
            <a:r>
              <a:rPr lang="en-US" b="1" dirty="0"/>
              <a:t>pandas</a:t>
            </a:r>
          </a:p>
          <a:p>
            <a:r>
              <a:rPr lang="en-US" dirty="0"/>
              <a:t>&gt;&gt;&gt; </a:t>
            </a:r>
            <a:r>
              <a:rPr lang="en-US" sz="2800" b="1" dirty="0" err="1"/>
              <a:t>pandas.DataFrame</a:t>
            </a:r>
            <a:r>
              <a:rPr lang="en-US" sz="2800" b="1" dirty="0"/>
              <a:t>(data)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   items  count</a:t>
            </a:r>
          </a:p>
          <a:p>
            <a:pPr marL="400050" lvl="1" indent="0">
              <a:buNone/>
            </a:pPr>
            <a:r>
              <a:rPr lang="en-US" dirty="0"/>
              <a:t>0    101    150</a:t>
            </a:r>
          </a:p>
          <a:p>
            <a:pPr marL="400050" lvl="1" indent="0">
              <a:buNone/>
            </a:pPr>
            <a:r>
              <a:rPr lang="en-US" dirty="0"/>
              <a:t>1    102    250</a:t>
            </a:r>
          </a:p>
          <a:p>
            <a:pPr marL="400050" lvl="1" indent="0">
              <a:buNone/>
            </a:pPr>
            <a:r>
              <a:rPr lang="en-US" dirty="0"/>
              <a:t>2    103    300</a:t>
            </a:r>
          </a:p>
          <a:p>
            <a:pPr marL="400050" lvl="1" indent="0">
              <a:buNone/>
            </a:pPr>
            <a:r>
              <a:rPr lang="en-US" dirty="0"/>
              <a:t>3    104   1000</a:t>
            </a:r>
          </a:p>
          <a:p>
            <a:pPr marL="400050" lvl="1" indent="0">
              <a:buNone/>
            </a:pPr>
            <a:r>
              <a:rPr lang="en-US" dirty="0"/>
              <a:t>4    105    400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7128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-&gt; DataFrame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 </a:t>
            </a:r>
            <a:r>
              <a:rPr lang="en-US" i="1" dirty="0"/>
              <a:t>(key, value)</a:t>
            </a:r>
            <a:r>
              <a:rPr lang="en-US" dirty="0"/>
              <a:t> item in data corresponds to a </a:t>
            </a:r>
            <a:r>
              <a:rPr lang="en-US" i="1" dirty="0"/>
              <a:t>column</a:t>
            </a:r>
            <a:r>
              <a:rPr lang="en-US" dirty="0"/>
              <a:t> in the resulting DataFrame.</a:t>
            </a:r>
          </a:p>
          <a:p>
            <a:r>
              <a:rPr lang="en-US" dirty="0"/>
              <a:t>&gt;&gt;&gt; </a:t>
            </a:r>
            <a:r>
              <a:rPr lang="en-US" sz="2300" dirty="0"/>
              <a:t>p=</a:t>
            </a:r>
            <a:r>
              <a:rPr lang="en-US" sz="2300" dirty="0" err="1"/>
              <a:t>pandas.DataFrame</a:t>
            </a:r>
            <a:r>
              <a:rPr lang="en-US" sz="2300" dirty="0"/>
              <a:t>(</a:t>
            </a:r>
            <a:r>
              <a:rPr lang="en-US" sz="2300" dirty="0" err="1"/>
              <a:t>data,index</a:t>
            </a:r>
            <a:r>
              <a:rPr lang="en-US" sz="2300" dirty="0"/>
              <a:t>=["</a:t>
            </a:r>
            <a:r>
              <a:rPr lang="en-US" sz="2300" dirty="0" err="1"/>
              <a:t>userA</a:t>
            </a:r>
            <a:r>
              <a:rPr lang="en-US" sz="2300" dirty="0"/>
              <a:t>","</a:t>
            </a:r>
            <a:r>
              <a:rPr lang="en-US" sz="2300" dirty="0" err="1"/>
              <a:t>userB</a:t>
            </a:r>
            <a:r>
              <a:rPr lang="en-US" sz="2300" dirty="0"/>
              <a:t>","</a:t>
            </a:r>
            <a:r>
              <a:rPr lang="en-US" sz="2300" dirty="0" err="1"/>
              <a:t>userC</a:t>
            </a:r>
            <a:r>
              <a:rPr lang="en-US" sz="2300" dirty="0"/>
              <a:t>","</a:t>
            </a:r>
            <a:r>
              <a:rPr lang="en-US" sz="2300" dirty="0" err="1"/>
              <a:t>userD</a:t>
            </a:r>
            <a:r>
              <a:rPr lang="en-US" sz="2300" dirty="0"/>
              <a:t>","</a:t>
            </a:r>
            <a:r>
              <a:rPr lang="en-US" sz="2300" dirty="0" err="1"/>
              <a:t>userE</a:t>
            </a:r>
            <a:r>
              <a:rPr lang="en-US" sz="2300" dirty="0"/>
              <a:t>"])</a:t>
            </a:r>
          </a:p>
          <a:p>
            <a:r>
              <a:rPr lang="en-US" dirty="0"/>
              <a:t>&gt;&gt;&gt; p</a:t>
            </a:r>
          </a:p>
          <a:p>
            <a:pPr marL="0" indent="0">
              <a:buNone/>
            </a:pPr>
            <a:r>
              <a:rPr lang="en-US" b="1" dirty="0"/>
              <a:t>          items  count</a:t>
            </a:r>
          </a:p>
          <a:p>
            <a:pPr marL="0" indent="0">
              <a:buNone/>
            </a:pPr>
            <a:r>
              <a:rPr lang="en-US" b="1" dirty="0" err="1"/>
              <a:t>userA</a:t>
            </a:r>
            <a:r>
              <a:rPr lang="en-US" b="1" dirty="0"/>
              <a:t>    101    150</a:t>
            </a:r>
          </a:p>
          <a:p>
            <a:pPr marL="0" indent="0">
              <a:buNone/>
            </a:pPr>
            <a:r>
              <a:rPr lang="en-US" b="1" dirty="0" err="1"/>
              <a:t>userB</a:t>
            </a:r>
            <a:r>
              <a:rPr lang="en-US" b="1" dirty="0"/>
              <a:t>    102    250</a:t>
            </a:r>
          </a:p>
          <a:p>
            <a:pPr marL="0" indent="0">
              <a:buNone/>
            </a:pPr>
            <a:r>
              <a:rPr lang="en-US" b="1" dirty="0" err="1"/>
              <a:t>userC</a:t>
            </a:r>
            <a:r>
              <a:rPr lang="en-US" b="1" dirty="0"/>
              <a:t>    103    300</a:t>
            </a:r>
          </a:p>
          <a:p>
            <a:pPr marL="0" indent="0">
              <a:buNone/>
            </a:pPr>
            <a:r>
              <a:rPr lang="en-US" b="1" dirty="0" err="1"/>
              <a:t>userD</a:t>
            </a:r>
            <a:r>
              <a:rPr lang="en-US" b="1" dirty="0"/>
              <a:t>    104   1000</a:t>
            </a:r>
          </a:p>
          <a:p>
            <a:pPr marL="0" indent="0">
              <a:buNone/>
            </a:pPr>
            <a:r>
              <a:rPr lang="en-US" b="1" dirty="0" err="1"/>
              <a:t>userE</a:t>
            </a:r>
            <a:r>
              <a:rPr lang="en-US" b="1" dirty="0"/>
              <a:t>    105    400</a:t>
            </a:r>
          </a:p>
        </p:txBody>
      </p:sp>
    </p:spTree>
    <p:extLst>
      <p:ext uri="{BB962C8B-B14F-4D97-AF65-F5344CB8AC3E}">
        <p14:creationId xmlns:p14="http://schemas.microsoft.com/office/powerpoint/2010/main" val="352055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3180</Words>
  <Application>Microsoft Office PowerPoint</Application>
  <PresentationFormat>On-screen Show (4:3)</PresentationFormat>
  <Paragraphs>599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euclid_circular_a</vt:lpstr>
      <vt:lpstr>Office Theme</vt:lpstr>
      <vt:lpstr>Pandas </vt:lpstr>
      <vt:lpstr>Pandas  </vt:lpstr>
      <vt:lpstr>Pandas First Steps </vt:lpstr>
      <vt:lpstr>series</vt:lpstr>
      <vt:lpstr>series</vt:lpstr>
      <vt:lpstr>DataFrame</vt:lpstr>
      <vt:lpstr>PowerPoint Presentation</vt:lpstr>
      <vt:lpstr>To organize this as a dictionary for pandas </vt:lpstr>
      <vt:lpstr>dict -&gt; DataFrame column</vt:lpstr>
      <vt:lpstr>loc </vt:lpstr>
      <vt:lpstr> How to read in data </vt:lpstr>
      <vt:lpstr>index_col</vt:lpstr>
      <vt:lpstr>PowerPoint Presentation</vt:lpstr>
      <vt:lpstr>  Reading external source  </vt:lpstr>
      <vt:lpstr>Converting back to a CSV, JSON,  or SQL </vt:lpstr>
      <vt:lpstr> important DataFrame operations </vt:lpstr>
      <vt:lpstr>head() – Viewing data</vt:lpstr>
      <vt:lpstr>PowerPoint Presentation</vt:lpstr>
      <vt:lpstr>To see the last five rows use tail()</vt:lpstr>
      <vt:lpstr>  Getting info about your data  </vt:lpstr>
      <vt:lpstr>  Getting info about your data  </vt:lpstr>
      <vt:lpstr>   shape, which outputs just a tuple of (rows, columns)  </vt:lpstr>
      <vt:lpstr>  Handling duplicates  </vt:lpstr>
      <vt:lpstr>Inplace,keep</vt:lpstr>
      <vt:lpstr>  How to work with missing values  </vt:lpstr>
      <vt:lpstr>sum()</vt:lpstr>
      <vt:lpstr>replace missing value</vt:lpstr>
      <vt:lpstr>mean()</vt:lpstr>
      <vt:lpstr>describe()</vt:lpstr>
      <vt:lpstr>PowerPoint Presentation</vt:lpstr>
      <vt:lpstr>value_counts() can tell us the frequency of all values in a column</vt:lpstr>
      <vt:lpstr>Relationships between continuous variables </vt:lpstr>
      <vt:lpstr>Pandas Aggregate Function </vt:lpstr>
      <vt:lpstr>Pandas Aggregate Function</vt:lpstr>
      <vt:lpstr>Pandas Aggregate Functions</vt:lpstr>
      <vt:lpstr>  Group by a Single Column in Pandas  </vt:lpstr>
      <vt:lpstr>Pandas Filter  </vt:lpstr>
      <vt:lpstr>PowerPoint Presentation</vt:lpstr>
      <vt:lpstr>The query() Method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27</cp:revision>
  <dcterms:created xsi:type="dcterms:W3CDTF">2020-07-05T04:37:31Z</dcterms:created>
  <dcterms:modified xsi:type="dcterms:W3CDTF">2024-09-10T14:15:57Z</dcterms:modified>
</cp:coreProperties>
</file>