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77" r:id="rId6"/>
    <p:sldId id="267" r:id="rId7"/>
    <p:sldId id="279" r:id="rId8"/>
    <p:sldId id="280" r:id="rId9"/>
    <p:sldId id="268" r:id="rId10"/>
    <p:sldId id="281" r:id="rId11"/>
    <p:sldId id="269" r:id="rId12"/>
    <p:sldId id="270" r:id="rId13"/>
    <p:sldId id="284" r:id="rId14"/>
    <p:sldId id="286" r:id="rId15"/>
    <p:sldId id="273" r:id="rId16"/>
    <p:sldId id="274"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6F67"/>
    <a:srgbClr val="436B63"/>
    <a:srgbClr val="5E7772"/>
    <a:srgbClr val="91B5AE"/>
    <a:srgbClr val="7289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46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59C0491-667D-4307-9E00-58852CAD0BC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0D927F-201F-46C4-AF3B-A2ADFC24F92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59C0491-667D-4307-9E00-58852CAD0BC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0D927F-201F-46C4-AF3B-A2ADFC24F92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59C0491-667D-4307-9E00-58852CAD0BC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0D927F-201F-46C4-AF3B-A2ADFC24F92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59C0491-667D-4307-9E00-58852CAD0BC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0D927F-201F-46C4-AF3B-A2ADFC24F92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59C0491-667D-4307-9E00-58852CAD0BC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0D927F-201F-46C4-AF3B-A2ADFC24F92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059C0491-667D-4307-9E00-58852CAD0BC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0D927F-201F-46C4-AF3B-A2ADFC24F92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059C0491-667D-4307-9E00-58852CAD0BC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F0D927F-201F-46C4-AF3B-A2ADFC24F92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59C0491-667D-4307-9E00-58852CAD0BC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F0D927F-201F-46C4-AF3B-A2ADFC24F92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59C0491-667D-4307-9E00-58852CAD0BC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F0D927F-201F-46C4-AF3B-A2ADFC24F92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59C0491-667D-4307-9E00-58852CAD0BC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0D927F-201F-46C4-AF3B-A2ADFC24F92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59C0491-667D-4307-9E00-58852CAD0BC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0D927F-201F-46C4-AF3B-A2ADFC24F92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9C0491-667D-4307-9E00-58852CAD0BC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0D927F-201F-46C4-AF3B-A2ADFC24F92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4.png"/><Relationship Id="rId6" Type="http://schemas.openxmlformats.org/officeDocument/2006/relationships/hyperlink" Target="RNN\GPU\4\&#24494;&#20449;&#25130;&#22270;_20210527100039.png" TargetMode="External"/><Relationship Id="rId5" Type="http://schemas.openxmlformats.org/officeDocument/2006/relationships/hyperlink" Target="RNN\GPU\3\&#24494;&#20449;&#25130;&#22270;_20210527100104.png" TargetMode="External"/><Relationship Id="rId4" Type="http://schemas.openxmlformats.org/officeDocument/2006/relationships/hyperlink" Target="RNN\GPU\2\&#24494;&#20449;&#25130;&#22270;_20210527100301.png" TargetMode="External"/><Relationship Id="rId3" Type="http://schemas.openxmlformats.org/officeDocument/2006/relationships/hyperlink" Target="RNN\GPU\1\&#24494;&#20449;&#25130;&#22270;_20210527100408.png" TargetMode="External"/><Relationship Id="rId2" Type="http://schemas.openxmlformats.org/officeDocument/2006/relationships/tags" Target="../tags/tag4.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jpeg"/><Relationship Id="rId2" Type="http://schemas.openxmlformats.org/officeDocument/2006/relationships/image" Target="../media/image3.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6.jpeg"/><Relationship Id="rId2" Type="http://schemas.openxmlformats.org/officeDocument/2006/relationships/image" Target="../media/image3.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8.png"/><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3.png"/><Relationship Id="rId6" Type="http://schemas.openxmlformats.org/officeDocument/2006/relationships/hyperlink" Target="DNN\GPU\4\&#24494;&#20449;&#25130;&#22270;_20210527132241.png" TargetMode="External"/><Relationship Id="rId5" Type="http://schemas.openxmlformats.org/officeDocument/2006/relationships/hyperlink" Target="DNN\GPU\3\&#24494;&#20449;&#25130;&#22270;_20210527134715.png" TargetMode="External"/><Relationship Id="rId4" Type="http://schemas.openxmlformats.org/officeDocument/2006/relationships/hyperlink" Target="DNN\GPU\2\&#24494;&#20449;&#25130;&#22270;_20210527130040.png" TargetMode="External"/><Relationship Id="rId3" Type="http://schemas.openxmlformats.org/officeDocument/2006/relationships/hyperlink" Target="DNN\GPU\1\&#24494;&#20449;&#25130;&#22270;_20210527125933.png" TargetMode="External"/><Relationship Id="rId2" Type="http://schemas.openxmlformats.org/officeDocument/2006/relationships/tags" Target="../tags/tag3.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a:off x="0" y="0"/>
            <a:ext cx="12192000" cy="112131"/>
          </a:xfrm>
          <a:prstGeom prst="roundRect">
            <a:avLst>
              <a:gd name="adj" fmla="val 0"/>
            </a:avLst>
          </a:prstGeom>
          <a:solidFill>
            <a:srgbClr val="436B6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821312" y="1944224"/>
            <a:ext cx="2003898" cy="1676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
            <a:extLst>
              <a:ext uri="{28A0092B-C50C-407E-A947-70E740481C1C}">
                <a14:useLocalDpi xmlns:a14="http://schemas.microsoft.com/office/drawing/2010/main" val="0"/>
              </a:ext>
            </a:extLst>
          </a:blip>
          <a:srcRect b="19744"/>
          <a:stretch>
            <a:fillRect/>
          </a:stretch>
        </p:blipFill>
        <p:spPr>
          <a:xfrm>
            <a:off x="6258606" y="-118112"/>
            <a:ext cx="7099332" cy="5697656"/>
          </a:xfrm>
          <a:custGeom>
            <a:avLst/>
            <a:gdLst>
              <a:gd name="connsiteX0" fmla="*/ 0 w 5760732"/>
              <a:gd name="connsiteY0" fmla="*/ 0 h 4623346"/>
              <a:gd name="connsiteX1" fmla="*/ 5760732 w 5760732"/>
              <a:gd name="connsiteY1" fmla="*/ 0 h 4623346"/>
              <a:gd name="connsiteX2" fmla="*/ 5760732 w 5760732"/>
              <a:gd name="connsiteY2" fmla="*/ 3795631 h 4623346"/>
              <a:gd name="connsiteX3" fmla="*/ 5641154 w 5760732"/>
              <a:gd name="connsiteY3" fmla="*/ 3761478 h 4623346"/>
              <a:gd name="connsiteX4" fmla="*/ 5015812 w 5760732"/>
              <a:gd name="connsiteY4" fmla="*/ 3686626 h 4623346"/>
              <a:gd name="connsiteX5" fmla="*/ 3417557 w 5760732"/>
              <a:gd name="connsiteY5" fmla="*/ 4541739 h 4623346"/>
              <a:gd name="connsiteX6" fmla="*/ 3410606 w 5760732"/>
              <a:gd name="connsiteY6" fmla="*/ 4623346 h 4623346"/>
              <a:gd name="connsiteX7" fmla="*/ 1986624 w 5760732"/>
              <a:gd name="connsiteY7" fmla="*/ 4623346 h 4623346"/>
              <a:gd name="connsiteX8" fmla="*/ 1966724 w 5760732"/>
              <a:gd name="connsiteY8" fmla="*/ 4546710 h 4623346"/>
              <a:gd name="connsiteX9" fmla="*/ 729562 w 5760732"/>
              <a:gd name="connsiteY9" fmla="*/ 3645446 h 4623346"/>
              <a:gd name="connsiteX10" fmla="*/ 5292 w 5760732"/>
              <a:gd name="connsiteY10" fmla="*/ 3864511 h 4623346"/>
              <a:gd name="connsiteX11" fmla="*/ 0 w 5760732"/>
              <a:gd name="connsiteY11" fmla="*/ 3868429 h 4623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0732" h="4623346">
                <a:moveTo>
                  <a:pt x="0" y="0"/>
                </a:moveTo>
                <a:lnTo>
                  <a:pt x="5760732" y="0"/>
                </a:lnTo>
                <a:lnTo>
                  <a:pt x="5760732" y="3795631"/>
                </a:lnTo>
                <a:lnTo>
                  <a:pt x="5641154" y="3761478"/>
                </a:lnTo>
                <a:cubicBezTo>
                  <a:pt x="5448949" y="3713279"/>
                  <a:pt x="5237631" y="3686626"/>
                  <a:pt x="5015812" y="3686626"/>
                </a:cubicBezTo>
                <a:cubicBezTo>
                  <a:pt x="4183994" y="3686626"/>
                  <a:pt x="3499828" y="4061435"/>
                  <a:pt x="3417557" y="4541739"/>
                </a:cubicBezTo>
                <a:lnTo>
                  <a:pt x="3410606" y="4623346"/>
                </a:lnTo>
                <a:lnTo>
                  <a:pt x="1986624" y="4623346"/>
                </a:lnTo>
                <a:lnTo>
                  <a:pt x="1966724" y="4546710"/>
                </a:lnTo>
                <a:cubicBezTo>
                  <a:pt x="1802711" y="4024563"/>
                  <a:pt x="1310849" y="3645446"/>
                  <a:pt x="729562" y="3645446"/>
                </a:cubicBezTo>
                <a:cubicBezTo>
                  <a:pt x="461276" y="3645446"/>
                  <a:pt x="212039" y="3726205"/>
                  <a:pt x="5292" y="3864511"/>
                </a:cubicBezTo>
                <a:lnTo>
                  <a:pt x="0" y="3868429"/>
                </a:lnTo>
                <a:close/>
              </a:path>
            </a:pathLst>
          </a:custGeom>
        </p:spPr>
      </p:pic>
      <p:grpSp>
        <p:nvGrpSpPr>
          <p:cNvPr id="34" name="组合 33"/>
          <p:cNvGrpSpPr/>
          <p:nvPr/>
        </p:nvGrpSpPr>
        <p:grpSpPr>
          <a:xfrm>
            <a:off x="0" y="5330757"/>
            <a:ext cx="12192000" cy="1527243"/>
            <a:chOff x="0" y="5330757"/>
            <a:chExt cx="12192000" cy="1527243"/>
          </a:xfrm>
        </p:grpSpPr>
        <p:sp>
          <p:nvSpPr>
            <p:cNvPr id="14" name="矩形 13"/>
            <p:cNvSpPr/>
            <p:nvPr/>
          </p:nvSpPr>
          <p:spPr>
            <a:xfrm>
              <a:off x="0" y="5330757"/>
              <a:ext cx="12192000" cy="1527243"/>
            </a:xfrm>
            <a:prstGeom prst="rect">
              <a:avLst/>
            </a:prstGeom>
            <a:solidFill>
              <a:srgbClr val="5E7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0" y="5680953"/>
              <a:ext cx="12192000" cy="1177047"/>
            </a:xfrm>
            <a:prstGeom prst="rect">
              <a:avLst/>
            </a:prstGeom>
            <a:solidFill>
              <a:srgbClr val="7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 name="图片 19"/>
          <p:cNvPicPr>
            <a:picLocks noChangeAspect="1"/>
          </p:cNvPicPr>
          <p:nvPr/>
        </p:nvPicPr>
        <p:blipFill>
          <a:blip r:embed="rId1">
            <a:extLst>
              <a:ext uri="{28A0092B-C50C-407E-A947-70E740481C1C}">
                <a14:useLocalDpi xmlns:a14="http://schemas.microsoft.com/office/drawing/2010/main" val="0"/>
              </a:ext>
            </a:extLst>
          </a:blip>
          <a:srcRect b="41651"/>
          <a:stretch>
            <a:fillRect/>
          </a:stretch>
        </p:blipFill>
        <p:spPr>
          <a:xfrm>
            <a:off x="-160691" y="2399622"/>
            <a:ext cx="5760732" cy="3361338"/>
          </a:xfrm>
          <a:custGeom>
            <a:avLst/>
            <a:gdLst>
              <a:gd name="connsiteX0" fmla="*/ 5760732 w 5760732"/>
              <a:gd name="connsiteY0" fmla="*/ 941603 h 3361338"/>
              <a:gd name="connsiteX1" fmla="*/ 5760732 w 5760732"/>
              <a:gd name="connsiteY1" fmla="*/ 3361338 h 3361338"/>
              <a:gd name="connsiteX2" fmla="*/ 5583038 w 5760732"/>
              <a:gd name="connsiteY2" fmla="*/ 3301567 h 3361338"/>
              <a:gd name="connsiteX3" fmla="*/ 4193727 w 5760732"/>
              <a:gd name="connsiteY3" fmla="*/ 3115169 h 3361338"/>
              <a:gd name="connsiteX4" fmla="*/ 4029802 w 5760732"/>
              <a:gd name="connsiteY4" fmla="*/ 3119354 h 3361338"/>
              <a:gd name="connsiteX5" fmla="*/ 4046099 w 5760732"/>
              <a:gd name="connsiteY5" fmla="*/ 3060600 h 3361338"/>
              <a:gd name="connsiteX6" fmla="*/ 4029184 w 5760732"/>
              <a:gd name="connsiteY6" fmla="*/ 2203983 h 3361338"/>
              <a:gd name="connsiteX7" fmla="*/ 3884057 w 5760732"/>
              <a:gd name="connsiteY7" fmla="*/ 1834244 h 3361338"/>
              <a:gd name="connsiteX8" fmla="*/ 3879342 w 5760732"/>
              <a:gd name="connsiteY8" fmla="*/ 1826394 h 3361338"/>
              <a:gd name="connsiteX9" fmla="*/ 3951265 w 5760732"/>
              <a:gd name="connsiteY9" fmla="*/ 1828644 h 3361338"/>
              <a:gd name="connsiteX10" fmla="*/ 5728839 w 5760732"/>
              <a:gd name="connsiteY10" fmla="*/ 1018447 h 3361338"/>
              <a:gd name="connsiteX11" fmla="*/ 5457409 w 5760732"/>
              <a:gd name="connsiteY11" fmla="*/ 0 h 3361338"/>
              <a:gd name="connsiteX12" fmla="*/ 5760732 w 5760732"/>
              <a:gd name="connsiteY12" fmla="*/ 0 h 3361338"/>
              <a:gd name="connsiteX13" fmla="*/ 5760732 w 5760732"/>
              <a:gd name="connsiteY13" fmla="*/ 409503 h 3361338"/>
              <a:gd name="connsiteX14" fmla="*/ 5728839 w 5760732"/>
              <a:gd name="connsiteY14" fmla="*/ 332659 h 3361338"/>
              <a:gd name="connsiteX15" fmla="*/ 5494645 w 5760732"/>
              <a:gd name="connsiteY15" fmla="*/ 30849 h 3361338"/>
              <a:gd name="connsiteX16" fmla="*/ 0 w 5760732"/>
              <a:gd name="connsiteY16" fmla="*/ 0 h 3361338"/>
              <a:gd name="connsiteX17" fmla="*/ 2445121 w 5760732"/>
              <a:gd name="connsiteY17" fmla="*/ 0 h 3361338"/>
              <a:gd name="connsiteX18" fmla="*/ 2407886 w 5760732"/>
              <a:gd name="connsiteY18" fmla="*/ 30849 h 3361338"/>
              <a:gd name="connsiteX19" fmla="*/ 2173691 w 5760732"/>
              <a:gd name="connsiteY19" fmla="*/ 332659 h 3361338"/>
              <a:gd name="connsiteX20" fmla="*/ 2141056 w 5760732"/>
              <a:gd name="connsiteY20" fmla="*/ 411292 h 3361338"/>
              <a:gd name="connsiteX21" fmla="*/ 1997782 w 5760732"/>
              <a:gd name="connsiteY21" fmla="*/ 357540 h 3361338"/>
              <a:gd name="connsiteX22" fmla="*/ 1418221 w 5760732"/>
              <a:gd name="connsiteY22" fmla="*/ 267020 h 3361338"/>
              <a:gd name="connsiteX23" fmla="*/ 31033 w 5760732"/>
              <a:gd name="connsiteY23" fmla="*/ 843952 h 3361338"/>
              <a:gd name="connsiteX24" fmla="*/ 0 w 5760732"/>
              <a:gd name="connsiteY24" fmla="*/ 875503 h 336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0732" h="3361338">
                <a:moveTo>
                  <a:pt x="5760732" y="941603"/>
                </a:moveTo>
                <a:lnTo>
                  <a:pt x="5760732" y="3361338"/>
                </a:lnTo>
                <a:lnTo>
                  <a:pt x="5583038" y="3301567"/>
                </a:lnTo>
                <a:cubicBezTo>
                  <a:pt x="5183918" y="3180895"/>
                  <a:pt x="4711635" y="3116885"/>
                  <a:pt x="4193727" y="3115169"/>
                </a:cubicBezTo>
                <a:lnTo>
                  <a:pt x="4029802" y="3119354"/>
                </a:lnTo>
                <a:lnTo>
                  <a:pt x="4046099" y="3060600"/>
                </a:lnTo>
                <a:cubicBezTo>
                  <a:pt x="4107666" y="2779421"/>
                  <a:pt x="4105550" y="2488983"/>
                  <a:pt x="4029184" y="2203983"/>
                </a:cubicBezTo>
                <a:cubicBezTo>
                  <a:pt x="3994283" y="2073729"/>
                  <a:pt x="3945382" y="1950246"/>
                  <a:pt x="3884057" y="1834244"/>
                </a:cubicBezTo>
                <a:lnTo>
                  <a:pt x="3879342" y="1826394"/>
                </a:lnTo>
                <a:lnTo>
                  <a:pt x="3951265" y="1828644"/>
                </a:lnTo>
                <a:cubicBezTo>
                  <a:pt x="4786467" y="1828644"/>
                  <a:pt x="5493183" y="1487835"/>
                  <a:pt x="5728839" y="1018447"/>
                </a:cubicBezTo>
                <a:close/>
                <a:moveTo>
                  <a:pt x="5457409" y="0"/>
                </a:moveTo>
                <a:lnTo>
                  <a:pt x="5760732" y="0"/>
                </a:lnTo>
                <a:lnTo>
                  <a:pt x="5760732" y="409503"/>
                </a:lnTo>
                <a:lnTo>
                  <a:pt x="5728839" y="332659"/>
                </a:lnTo>
                <a:cubicBezTo>
                  <a:pt x="5674457" y="224339"/>
                  <a:pt x="5594989" y="122866"/>
                  <a:pt x="5494645" y="30849"/>
                </a:cubicBezTo>
                <a:close/>
                <a:moveTo>
                  <a:pt x="0" y="0"/>
                </a:moveTo>
                <a:lnTo>
                  <a:pt x="2445121" y="0"/>
                </a:lnTo>
                <a:lnTo>
                  <a:pt x="2407886" y="30849"/>
                </a:lnTo>
                <a:cubicBezTo>
                  <a:pt x="2307542" y="122866"/>
                  <a:pt x="2228073" y="224339"/>
                  <a:pt x="2173691" y="332659"/>
                </a:cubicBezTo>
                <a:lnTo>
                  <a:pt x="2141056" y="411292"/>
                </a:lnTo>
                <a:lnTo>
                  <a:pt x="1997782" y="357540"/>
                </a:lnTo>
                <a:cubicBezTo>
                  <a:pt x="1813060" y="298513"/>
                  <a:pt x="1618755" y="267020"/>
                  <a:pt x="1418221" y="267020"/>
                </a:cubicBezTo>
                <a:cubicBezTo>
                  <a:pt x="893013" y="267020"/>
                  <a:pt x="410534" y="483045"/>
                  <a:pt x="31033" y="843952"/>
                </a:cubicBezTo>
                <a:lnTo>
                  <a:pt x="0" y="875503"/>
                </a:lnTo>
                <a:close/>
              </a:path>
            </a:pathLst>
          </a:custGeom>
        </p:spPr>
      </p:pic>
      <p:sp>
        <p:nvSpPr>
          <p:cNvPr id="5" name="文本框 4"/>
          <p:cNvSpPr txBox="1"/>
          <p:nvPr/>
        </p:nvSpPr>
        <p:spPr>
          <a:xfrm>
            <a:off x="1043305" y="1130300"/>
            <a:ext cx="5660390" cy="645160"/>
          </a:xfrm>
          <a:prstGeom prst="rect">
            <a:avLst/>
          </a:prstGeom>
          <a:noFill/>
        </p:spPr>
        <p:txBody>
          <a:bodyPr wrap="square">
            <a:spAutoFit/>
          </a:bodyPr>
          <a:lstStyle/>
          <a:p>
            <a:r>
              <a:rPr lang="zh-CN" altLang="en-US" sz="3600" dirty="0">
                <a:gradFill>
                  <a:gsLst>
                    <a:gs pos="0">
                      <a:srgbClr val="91B5AE"/>
                    </a:gs>
                    <a:gs pos="100000">
                      <a:srgbClr val="436B63"/>
                    </a:gs>
                  </a:gsLst>
                  <a:lin ang="5400000" scaled="1"/>
                </a:gradFill>
                <a:effectLst/>
                <a:latin typeface="方正尚酷简体" panose="03000509000000000000" pitchFamily="65" charset="-122"/>
                <a:ea typeface="方正尚酷简体" panose="03000509000000000000" pitchFamily="65" charset="-122"/>
                <a:cs typeface="宋体" panose="02010600030101010101" pitchFamily="2" charset="-122"/>
              </a:rPr>
              <a:t>基于神经网络的</a:t>
            </a:r>
            <a:r>
              <a:rPr lang="zh-CN" altLang="en-US" sz="3600" dirty="0">
                <a:gradFill>
                  <a:gsLst>
                    <a:gs pos="0">
                      <a:srgbClr val="91B5AE"/>
                    </a:gs>
                    <a:gs pos="100000">
                      <a:srgbClr val="436B63"/>
                    </a:gs>
                  </a:gsLst>
                  <a:lin ang="5400000" scaled="1"/>
                </a:gradFill>
                <a:effectLst/>
                <a:latin typeface="方正尚酷简体" panose="03000509000000000000" pitchFamily="65" charset="-122"/>
                <a:ea typeface="方正尚酷简体" panose="03000509000000000000" pitchFamily="65" charset="-122"/>
                <a:cs typeface="宋体" panose="02010600030101010101" pitchFamily="2" charset="-122"/>
              </a:rPr>
              <a:t>气温预测 </a:t>
            </a:r>
            <a:endParaRPr lang="zh-CN" altLang="en-US" sz="3600" dirty="0">
              <a:gradFill>
                <a:gsLst>
                  <a:gs pos="0">
                    <a:srgbClr val="91B5AE"/>
                  </a:gs>
                  <a:gs pos="100000">
                    <a:srgbClr val="436B63"/>
                  </a:gs>
                </a:gsLst>
                <a:lin ang="5400000" scaled="1"/>
              </a:gradFill>
              <a:latin typeface="方正尚酷简体" panose="03000509000000000000" pitchFamily="65" charset="-122"/>
              <a:ea typeface="方正尚酷简体" panose="03000509000000000000" pitchFamily="65" charset="-122"/>
            </a:endParaRPr>
          </a:p>
        </p:txBody>
      </p:sp>
      <p:pic>
        <p:nvPicPr>
          <p:cNvPr id="19" name="图片 18"/>
          <p:cNvPicPr>
            <a:picLocks noChangeAspect="1"/>
          </p:cNvPicPr>
          <p:nvPr/>
        </p:nvPicPr>
        <p:blipFill>
          <a:blip r:embed="rId1">
            <a:extLst>
              <a:ext uri="{28A0092B-C50C-407E-A947-70E740481C1C}">
                <a14:useLocalDpi xmlns:a14="http://schemas.microsoft.com/office/drawing/2010/main" val="0"/>
              </a:ext>
            </a:extLst>
          </a:blip>
          <a:srcRect b="70980"/>
          <a:stretch>
            <a:fillRect/>
          </a:stretch>
        </p:blipFill>
        <p:spPr>
          <a:xfrm>
            <a:off x="95019" y="199570"/>
            <a:ext cx="4674876" cy="1356630"/>
          </a:xfrm>
          <a:custGeom>
            <a:avLst/>
            <a:gdLst>
              <a:gd name="connsiteX0" fmla="*/ 0 w 5760732"/>
              <a:gd name="connsiteY0" fmla="*/ 0 h 1671741"/>
              <a:gd name="connsiteX1" fmla="*/ 5760732 w 5760732"/>
              <a:gd name="connsiteY1" fmla="*/ 0 h 1671741"/>
              <a:gd name="connsiteX2" fmla="*/ 5760732 w 5760732"/>
              <a:gd name="connsiteY2" fmla="*/ 915352 h 1671741"/>
              <a:gd name="connsiteX3" fmla="*/ 5653643 w 5760732"/>
              <a:gd name="connsiteY3" fmla="*/ 903019 h 1671741"/>
              <a:gd name="connsiteX4" fmla="*/ 5461362 w 5760732"/>
              <a:gd name="connsiteY4" fmla="*/ 895692 h 1671741"/>
              <a:gd name="connsiteX5" fmla="*/ 3807736 w 5760732"/>
              <a:gd name="connsiteY5" fmla="*/ 1638371 h 1671741"/>
              <a:gd name="connsiteX6" fmla="*/ 3786433 w 5760732"/>
              <a:gd name="connsiteY6" fmla="*/ 1671741 h 1671741"/>
              <a:gd name="connsiteX7" fmla="*/ 3782949 w 5760732"/>
              <a:gd name="connsiteY7" fmla="*/ 1665941 h 1671741"/>
              <a:gd name="connsiteX8" fmla="*/ 3039217 w 5760732"/>
              <a:gd name="connsiteY8" fmla="*/ 1011409 h 1671741"/>
              <a:gd name="connsiteX9" fmla="*/ 2901616 w 5760732"/>
              <a:gd name="connsiteY9" fmla="*/ 944925 h 1671741"/>
              <a:gd name="connsiteX10" fmla="*/ 2826006 w 5760732"/>
              <a:gd name="connsiteY10" fmla="*/ 863781 h 1671741"/>
              <a:gd name="connsiteX11" fmla="*/ 1418221 w 5760732"/>
              <a:gd name="connsiteY11" fmla="*/ 267020 h 1671741"/>
              <a:gd name="connsiteX12" fmla="*/ 31033 w 5760732"/>
              <a:gd name="connsiteY12" fmla="*/ 843952 h 1671741"/>
              <a:gd name="connsiteX13" fmla="*/ 0 w 5760732"/>
              <a:gd name="connsiteY13" fmla="*/ 875503 h 1671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0732" h="1671741">
                <a:moveTo>
                  <a:pt x="0" y="0"/>
                </a:moveTo>
                <a:lnTo>
                  <a:pt x="5760732" y="0"/>
                </a:lnTo>
                <a:lnTo>
                  <a:pt x="5760732" y="915352"/>
                </a:lnTo>
                <a:lnTo>
                  <a:pt x="5653643" y="903019"/>
                </a:lnTo>
                <a:cubicBezTo>
                  <a:pt x="5590422" y="898174"/>
                  <a:pt x="5526276" y="895692"/>
                  <a:pt x="5461362" y="895692"/>
                </a:cubicBezTo>
                <a:cubicBezTo>
                  <a:pt x="4747305" y="895692"/>
                  <a:pt x="4126196" y="1195998"/>
                  <a:pt x="3807736" y="1638371"/>
                </a:cubicBezTo>
                <a:lnTo>
                  <a:pt x="3786433" y="1671741"/>
                </a:lnTo>
                <a:lnTo>
                  <a:pt x="3782949" y="1665941"/>
                </a:lnTo>
                <a:cubicBezTo>
                  <a:pt x="3599562" y="1395085"/>
                  <a:pt x="3343448" y="1173208"/>
                  <a:pt x="3039217" y="1011409"/>
                </a:cubicBezTo>
                <a:lnTo>
                  <a:pt x="2901616" y="944925"/>
                </a:lnTo>
                <a:lnTo>
                  <a:pt x="2826006" y="863781"/>
                </a:lnTo>
                <a:cubicBezTo>
                  <a:pt x="2443439" y="490972"/>
                  <a:pt x="1952978" y="267020"/>
                  <a:pt x="1418221" y="267020"/>
                </a:cubicBezTo>
                <a:cubicBezTo>
                  <a:pt x="893013" y="267020"/>
                  <a:pt x="410534" y="483045"/>
                  <a:pt x="31033" y="843952"/>
                </a:cubicBezTo>
                <a:lnTo>
                  <a:pt x="0" y="875503"/>
                </a:lnTo>
                <a:close/>
              </a:path>
            </a:pathLst>
          </a:custGeom>
        </p:spPr>
      </p:pic>
      <p:sp>
        <p:nvSpPr>
          <p:cNvPr id="21" name="文本框 20"/>
          <p:cNvSpPr txBox="1"/>
          <p:nvPr/>
        </p:nvSpPr>
        <p:spPr>
          <a:xfrm>
            <a:off x="1043556" y="2087299"/>
            <a:ext cx="5760732" cy="337185"/>
          </a:xfrm>
          <a:prstGeom prst="rect">
            <a:avLst/>
          </a:prstGeom>
          <a:noFill/>
        </p:spPr>
        <p:txBody>
          <a:bodyPr wrap="square">
            <a:spAutoFit/>
          </a:bodyPr>
          <a:lstStyle/>
          <a:p>
            <a:r>
              <a:rPr lang="en-US" altLang="zh-CN" sz="1600" dirty="0">
                <a:solidFill>
                  <a:schemeClr val="bg1">
                    <a:lumMod val="75000"/>
                  </a:schemeClr>
                </a:solidFill>
              </a:rPr>
              <a:t>RESPONDING TO WEATHER </a:t>
            </a:r>
            <a:r>
              <a:rPr lang="en-US" altLang="zh-CN" sz="1600" dirty="0">
                <a:solidFill>
                  <a:schemeClr val="bg1">
                    <a:lumMod val="75000"/>
                  </a:schemeClr>
                </a:solidFill>
              </a:rPr>
              <a:t>PREDICTION</a:t>
            </a:r>
            <a:endParaRPr lang="en-US" altLang="zh-CN" sz="1600" dirty="0">
              <a:solidFill>
                <a:schemeClr val="bg1">
                  <a:lumMod val="75000"/>
                </a:schemeClr>
              </a:solidFill>
            </a:endParaRPr>
          </a:p>
        </p:txBody>
      </p:sp>
      <p:sp>
        <p:nvSpPr>
          <p:cNvPr id="7" name="文本框 6"/>
          <p:cNvSpPr txBox="1"/>
          <p:nvPr/>
        </p:nvSpPr>
        <p:spPr>
          <a:xfrm>
            <a:off x="1043305" y="2955290"/>
            <a:ext cx="2790190" cy="922020"/>
          </a:xfrm>
          <a:prstGeom prst="rect">
            <a:avLst/>
          </a:prstGeom>
          <a:noFill/>
        </p:spPr>
        <p:txBody>
          <a:bodyPr wrap="square" rtlCol="0">
            <a:spAutoFit/>
          </a:bodyPr>
          <a:p>
            <a:r>
              <a:rPr lang="zh-CN" altLang="en-US"/>
              <a:t>汇报人：杨柏颂</a:t>
            </a:r>
            <a:r>
              <a:rPr lang="en-US" altLang="zh-CN"/>
              <a:t> </a:t>
            </a:r>
            <a:r>
              <a:rPr lang="zh-CN" altLang="en-US"/>
              <a:t>周酋</a:t>
            </a:r>
            <a:r>
              <a:rPr lang="zh-CN" altLang="en-US"/>
              <a:t>基</a:t>
            </a:r>
            <a:endParaRPr lang="zh-CN" altLang="en-US"/>
          </a:p>
          <a:p>
            <a:r>
              <a:rPr lang="zh-CN" altLang="en-US"/>
              <a:t>指导老师：</a:t>
            </a:r>
            <a:r>
              <a:rPr kern="0" dirty="0">
                <a:latin typeface="+mn-ea"/>
                <a:cs typeface="阿里巴巴普惠体 Medium" panose="00020600040101010101" pitchFamily="18" charset="-122"/>
                <a:sym typeface="+mn-lt"/>
              </a:rPr>
              <a:t>江恺瑶</a:t>
            </a:r>
            <a:endParaRPr kern="0" dirty="0">
              <a:latin typeface="+mn-ea"/>
              <a:cs typeface="阿里巴巴普惠体 Medium" panose="00020600040101010101" pitchFamily="18" charset="-122"/>
              <a:sym typeface="+mn-lt"/>
            </a:endParaRPr>
          </a:p>
          <a:p>
            <a:r>
              <a:rPr lang="zh-CN" altLang="en-US"/>
              <a:t>时间：</a:t>
            </a:r>
            <a:r>
              <a:rPr lang="en-US" altLang="zh-CN"/>
              <a:t>2021</a:t>
            </a:r>
            <a:r>
              <a:rPr lang="zh-CN" altLang="en-US"/>
              <a:t>年</a:t>
            </a:r>
            <a:r>
              <a:rPr lang="en-US" altLang="zh-CN"/>
              <a:t>5</a:t>
            </a:r>
            <a:r>
              <a:rPr lang="zh-CN" altLang="en-US"/>
              <a:t>月</a:t>
            </a:r>
            <a:r>
              <a:rPr lang="en-US" altLang="zh-CN"/>
              <a:t>27</a:t>
            </a:r>
            <a:r>
              <a:rPr lang="zh-CN" altLang="en-US"/>
              <a:t>日</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05928" y="1536583"/>
            <a:ext cx="11093985" cy="3526898"/>
          </a:xfrm>
          <a:prstGeom prst="rect">
            <a:avLst/>
          </a:prstGeom>
          <a:solidFill>
            <a:schemeClr val="bg1">
              <a:lumMod val="95000"/>
            </a:schemeClr>
          </a:solidFill>
          <a:ln>
            <a:solidFill>
              <a:srgbClr val="436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0" y="5846499"/>
            <a:ext cx="12192000" cy="1011501"/>
            <a:chOff x="0" y="5330757"/>
            <a:chExt cx="12192000" cy="1527243"/>
          </a:xfrm>
        </p:grpSpPr>
        <p:sp>
          <p:nvSpPr>
            <p:cNvPr id="7" name="矩形 6"/>
            <p:cNvSpPr/>
            <p:nvPr/>
          </p:nvSpPr>
          <p:spPr>
            <a:xfrm>
              <a:off x="0" y="5330757"/>
              <a:ext cx="12192000" cy="1527243"/>
            </a:xfrm>
            <a:prstGeom prst="rect">
              <a:avLst/>
            </a:prstGeom>
            <a:solidFill>
              <a:srgbClr val="5E7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5680953"/>
              <a:ext cx="12192000" cy="1177047"/>
            </a:xfrm>
            <a:prstGeom prst="rect">
              <a:avLst/>
            </a:prstGeom>
            <a:solidFill>
              <a:srgbClr val="7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 name="图片 9"/>
          <p:cNvPicPr>
            <a:picLocks noChangeAspect="1"/>
          </p:cNvPicPr>
          <p:nvPr/>
        </p:nvPicPr>
        <p:blipFill>
          <a:blip r:embed="rId1">
            <a:extLst>
              <a:ext uri="{28A0092B-C50C-407E-A947-70E740481C1C}">
                <a14:useLocalDpi xmlns:a14="http://schemas.microsoft.com/office/drawing/2010/main" val="0"/>
              </a:ext>
            </a:extLst>
          </a:blip>
          <a:srcRect b="70980"/>
          <a:stretch>
            <a:fillRect/>
          </a:stretch>
        </p:blipFill>
        <p:spPr>
          <a:xfrm>
            <a:off x="1958104" y="180419"/>
            <a:ext cx="4674876" cy="1356630"/>
          </a:xfrm>
          <a:custGeom>
            <a:avLst/>
            <a:gdLst>
              <a:gd name="connsiteX0" fmla="*/ 0 w 5760732"/>
              <a:gd name="connsiteY0" fmla="*/ 0 h 1671741"/>
              <a:gd name="connsiteX1" fmla="*/ 5760732 w 5760732"/>
              <a:gd name="connsiteY1" fmla="*/ 0 h 1671741"/>
              <a:gd name="connsiteX2" fmla="*/ 5760732 w 5760732"/>
              <a:gd name="connsiteY2" fmla="*/ 915352 h 1671741"/>
              <a:gd name="connsiteX3" fmla="*/ 5653643 w 5760732"/>
              <a:gd name="connsiteY3" fmla="*/ 903019 h 1671741"/>
              <a:gd name="connsiteX4" fmla="*/ 5461362 w 5760732"/>
              <a:gd name="connsiteY4" fmla="*/ 895692 h 1671741"/>
              <a:gd name="connsiteX5" fmla="*/ 3807736 w 5760732"/>
              <a:gd name="connsiteY5" fmla="*/ 1638371 h 1671741"/>
              <a:gd name="connsiteX6" fmla="*/ 3786433 w 5760732"/>
              <a:gd name="connsiteY6" fmla="*/ 1671741 h 1671741"/>
              <a:gd name="connsiteX7" fmla="*/ 3782949 w 5760732"/>
              <a:gd name="connsiteY7" fmla="*/ 1665941 h 1671741"/>
              <a:gd name="connsiteX8" fmla="*/ 3039217 w 5760732"/>
              <a:gd name="connsiteY8" fmla="*/ 1011409 h 1671741"/>
              <a:gd name="connsiteX9" fmla="*/ 2901616 w 5760732"/>
              <a:gd name="connsiteY9" fmla="*/ 944925 h 1671741"/>
              <a:gd name="connsiteX10" fmla="*/ 2826006 w 5760732"/>
              <a:gd name="connsiteY10" fmla="*/ 863781 h 1671741"/>
              <a:gd name="connsiteX11" fmla="*/ 1418221 w 5760732"/>
              <a:gd name="connsiteY11" fmla="*/ 267020 h 1671741"/>
              <a:gd name="connsiteX12" fmla="*/ 31033 w 5760732"/>
              <a:gd name="connsiteY12" fmla="*/ 843952 h 1671741"/>
              <a:gd name="connsiteX13" fmla="*/ 0 w 5760732"/>
              <a:gd name="connsiteY13" fmla="*/ 875503 h 1671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0732" h="1671741">
                <a:moveTo>
                  <a:pt x="0" y="0"/>
                </a:moveTo>
                <a:lnTo>
                  <a:pt x="5760732" y="0"/>
                </a:lnTo>
                <a:lnTo>
                  <a:pt x="5760732" y="915352"/>
                </a:lnTo>
                <a:lnTo>
                  <a:pt x="5653643" y="903019"/>
                </a:lnTo>
                <a:cubicBezTo>
                  <a:pt x="5590422" y="898174"/>
                  <a:pt x="5526276" y="895692"/>
                  <a:pt x="5461362" y="895692"/>
                </a:cubicBezTo>
                <a:cubicBezTo>
                  <a:pt x="4747305" y="895692"/>
                  <a:pt x="4126196" y="1195998"/>
                  <a:pt x="3807736" y="1638371"/>
                </a:cubicBezTo>
                <a:lnTo>
                  <a:pt x="3786433" y="1671741"/>
                </a:lnTo>
                <a:lnTo>
                  <a:pt x="3782949" y="1665941"/>
                </a:lnTo>
                <a:cubicBezTo>
                  <a:pt x="3599562" y="1395085"/>
                  <a:pt x="3343448" y="1173208"/>
                  <a:pt x="3039217" y="1011409"/>
                </a:cubicBezTo>
                <a:lnTo>
                  <a:pt x="2901616" y="944925"/>
                </a:lnTo>
                <a:lnTo>
                  <a:pt x="2826006" y="863781"/>
                </a:lnTo>
                <a:cubicBezTo>
                  <a:pt x="2443439" y="490972"/>
                  <a:pt x="1952978" y="267020"/>
                  <a:pt x="1418221" y="267020"/>
                </a:cubicBezTo>
                <a:cubicBezTo>
                  <a:pt x="893013" y="267020"/>
                  <a:pt x="410534" y="483045"/>
                  <a:pt x="31033" y="843952"/>
                </a:cubicBezTo>
                <a:lnTo>
                  <a:pt x="0" y="875503"/>
                </a:lnTo>
                <a:close/>
              </a:path>
            </a:pathLst>
          </a:custGeom>
        </p:spPr>
      </p:pic>
      <p:sp>
        <p:nvSpPr>
          <p:cNvPr id="11" name="文本框 10"/>
          <p:cNvSpPr txBox="1"/>
          <p:nvPr/>
        </p:nvSpPr>
        <p:spPr>
          <a:xfrm>
            <a:off x="2507255" y="384233"/>
            <a:ext cx="6097836" cy="369332"/>
          </a:xfrm>
          <a:prstGeom prst="rect">
            <a:avLst/>
          </a:prstGeom>
          <a:noFill/>
        </p:spPr>
        <p:txBody>
          <a:bodyPr wrap="square">
            <a:spAutoFit/>
          </a:bodyPr>
          <a:lstStyle/>
          <a:p>
            <a:pPr algn="l"/>
            <a:endParaRPr lang="zh-CN" altLang="en-US" dirty="0"/>
          </a:p>
        </p:txBody>
      </p:sp>
      <p:sp>
        <p:nvSpPr>
          <p:cNvPr id="12" name="矩形 11"/>
          <p:cNvSpPr/>
          <p:nvPr/>
        </p:nvSpPr>
        <p:spPr>
          <a:xfrm>
            <a:off x="605928" y="1536583"/>
            <a:ext cx="270371" cy="3526898"/>
          </a:xfrm>
          <a:prstGeom prst="rect">
            <a:avLst/>
          </a:prstGeom>
          <a:gradFill>
            <a:gsLst>
              <a:gs pos="0">
                <a:srgbClr val="5E7772"/>
              </a:gs>
              <a:gs pos="100000">
                <a:srgbClr val="436B6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1">
            <a:extLst>
              <a:ext uri="{28A0092B-C50C-407E-A947-70E740481C1C}">
                <a14:useLocalDpi xmlns:a14="http://schemas.microsoft.com/office/drawing/2010/main" val="0"/>
              </a:ext>
            </a:extLst>
          </a:blip>
          <a:srcRect b="19744"/>
          <a:stretch>
            <a:fillRect/>
          </a:stretch>
        </p:blipFill>
        <p:spPr>
          <a:xfrm>
            <a:off x="8218583" y="844212"/>
            <a:ext cx="5684059" cy="4561811"/>
          </a:xfrm>
          <a:custGeom>
            <a:avLst/>
            <a:gdLst>
              <a:gd name="connsiteX0" fmla="*/ 0 w 5760732"/>
              <a:gd name="connsiteY0" fmla="*/ 0 h 4623346"/>
              <a:gd name="connsiteX1" fmla="*/ 5760732 w 5760732"/>
              <a:gd name="connsiteY1" fmla="*/ 0 h 4623346"/>
              <a:gd name="connsiteX2" fmla="*/ 5760732 w 5760732"/>
              <a:gd name="connsiteY2" fmla="*/ 3795631 h 4623346"/>
              <a:gd name="connsiteX3" fmla="*/ 5641154 w 5760732"/>
              <a:gd name="connsiteY3" fmla="*/ 3761478 h 4623346"/>
              <a:gd name="connsiteX4" fmla="*/ 5015812 w 5760732"/>
              <a:gd name="connsiteY4" fmla="*/ 3686626 h 4623346"/>
              <a:gd name="connsiteX5" fmla="*/ 3417557 w 5760732"/>
              <a:gd name="connsiteY5" fmla="*/ 4541739 h 4623346"/>
              <a:gd name="connsiteX6" fmla="*/ 3410606 w 5760732"/>
              <a:gd name="connsiteY6" fmla="*/ 4623346 h 4623346"/>
              <a:gd name="connsiteX7" fmla="*/ 1986624 w 5760732"/>
              <a:gd name="connsiteY7" fmla="*/ 4623346 h 4623346"/>
              <a:gd name="connsiteX8" fmla="*/ 1966724 w 5760732"/>
              <a:gd name="connsiteY8" fmla="*/ 4546710 h 4623346"/>
              <a:gd name="connsiteX9" fmla="*/ 729562 w 5760732"/>
              <a:gd name="connsiteY9" fmla="*/ 3645446 h 4623346"/>
              <a:gd name="connsiteX10" fmla="*/ 5292 w 5760732"/>
              <a:gd name="connsiteY10" fmla="*/ 3864511 h 4623346"/>
              <a:gd name="connsiteX11" fmla="*/ 0 w 5760732"/>
              <a:gd name="connsiteY11" fmla="*/ 3868429 h 4623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0732" h="4623346">
                <a:moveTo>
                  <a:pt x="0" y="0"/>
                </a:moveTo>
                <a:lnTo>
                  <a:pt x="5760732" y="0"/>
                </a:lnTo>
                <a:lnTo>
                  <a:pt x="5760732" y="3795631"/>
                </a:lnTo>
                <a:lnTo>
                  <a:pt x="5641154" y="3761478"/>
                </a:lnTo>
                <a:cubicBezTo>
                  <a:pt x="5448949" y="3713279"/>
                  <a:pt x="5237631" y="3686626"/>
                  <a:pt x="5015812" y="3686626"/>
                </a:cubicBezTo>
                <a:cubicBezTo>
                  <a:pt x="4183994" y="3686626"/>
                  <a:pt x="3499828" y="4061435"/>
                  <a:pt x="3417557" y="4541739"/>
                </a:cubicBezTo>
                <a:lnTo>
                  <a:pt x="3410606" y="4623346"/>
                </a:lnTo>
                <a:lnTo>
                  <a:pt x="1986624" y="4623346"/>
                </a:lnTo>
                <a:lnTo>
                  <a:pt x="1966724" y="4546710"/>
                </a:lnTo>
                <a:cubicBezTo>
                  <a:pt x="1802711" y="4024563"/>
                  <a:pt x="1310849" y="3645446"/>
                  <a:pt x="729562" y="3645446"/>
                </a:cubicBezTo>
                <a:cubicBezTo>
                  <a:pt x="461276" y="3645446"/>
                  <a:pt x="212039" y="3726205"/>
                  <a:pt x="5292" y="3864511"/>
                </a:cubicBezTo>
                <a:lnTo>
                  <a:pt x="0" y="3868429"/>
                </a:lnTo>
                <a:close/>
              </a:path>
            </a:pathLst>
          </a:custGeom>
        </p:spPr>
      </p:pic>
      <p:sp>
        <p:nvSpPr>
          <p:cNvPr id="3" name="文本框 2"/>
          <p:cNvSpPr txBox="1"/>
          <p:nvPr/>
        </p:nvSpPr>
        <p:spPr>
          <a:xfrm>
            <a:off x="774700" y="671830"/>
            <a:ext cx="3689985" cy="521970"/>
          </a:xfrm>
          <a:prstGeom prst="rect">
            <a:avLst/>
          </a:prstGeom>
          <a:solidFill>
            <a:srgbClr val="436B63"/>
          </a:solidFill>
          <a:ln>
            <a:solidFill>
              <a:srgbClr val="4B6F67"/>
            </a:solidFill>
          </a:ln>
        </p:spPr>
        <p:txBody>
          <a:bodyPr wrap="square">
            <a:spAutoFit/>
          </a:bodyPr>
          <a:p>
            <a:r>
              <a:rPr lang="zh-CN" altLang="en-US"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rPr>
              <a:t>４</a:t>
            </a:r>
            <a:r>
              <a:rPr lang="en-US" altLang="zh-CN"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rPr>
              <a:t>.</a:t>
            </a:r>
            <a:r>
              <a:rPr lang="zh-CN" altLang="en-US"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rPr>
              <a:t>模型展示</a:t>
            </a:r>
            <a:r>
              <a:rPr lang="en-US" altLang="zh-CN"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rPr>
              <a:t>——RNN</a:t>
            </a:r>
            <a:r>
              <a:rPr lang="zh-CN" altLang="en-US" sz="2000" kern="100" dirty="0">
                <a:gradFill>
                  <a:gsLst>
                    <a:gs pos="100000">
                      <a:srgbClr val="436B63"/>
                    </a:gs>
                    <a:gs pos="0">
                      <a:srgbClr val="91B5AE"/>
                    </a:gs>
                  </a:gsLst>
                  <a:lin ang="5400000" scaled="1"/>
                </a:gradFill>
                <a:effectLst/>
                <a:latin typeface="方正尚酷简体" panose="03000509000000000000" pitchFamily="65" charset="-122"/>
                <a:ea typeface="方正尚酷简体" panose="03000509000000000000" pitchFamily="65" charset="-122"/>
                <a:cs typeface="宋体" panose="02010600030101010101" pitchFamily="2" charset="-122"/>
              </a:rPr>
              <a:t> </a:t>
            </a:r>
            <a:endParaRPr lang="zh-CN" altLang="en-US" sz="2000" kern="100" dirty="0">
              <a:gradFill>
                <a:gsLst>
                  <a:gs pos="100000">
                    <a:srgbClr val="436B63"/>
                  </a:gs>
                  <a:gs pos="0">
                    <a:srgbClr val="91B5AE"/>
                  </a:gs>
                </a:gsLst>
                <a:lin ang="5400000" scaled="1"/>
              </a:gradFill>
              <a:effectLst/>
              <a:latin typeface="方正尚酷简体" panose="03000509000000000000" pitchFamily="65" charset="-122"/>
              <a:ea typeface="方正尚酷简体" panose="03000509000000000000" pitchFamily="65" charset="-122"/>
              <a:cs typeface="宋体" panose="02010600030101010101" pitchFamily="2" charset="-122"/>
            </a:endParaRPr>
          </a:p>
        </p:txBody>
      </p:sp>
      <p:graphicFrame>
        <p:nvGraphicFramePr>
          <p:cNvPr id="4" name="表格 3"/>
          <p:cNvGraphicFramePr/>
          <p:nvPr>
            <p:custDataLst>
              <p:tags r:id="rId2"/>
            </p:custDataLst>
          </p:nvPr>
        </p:nvGraphicFramePr>
        <p:xfrm>
          <a:off x="2433955" y="2225675"/>
          <a:ext cx="6243320" cy="2148840"/>
        </p:xfrm>
        <a:graphic>
          <a:graphicData uri="http://schemas.openxmlformats.org/drawingml/2006/table">
            <a:tbl>
              <a:tblPr firstRow="1" bandRow="1">
                <a:tableStyleId>{93296810-A885-4BE3-A3E7-6D5BEEA58F35}</a:tableStyleId>
              </a:tblPr>
              <a:tblGrid>
                <a:gridCol w="1110615"/>
                <a:gridCol w="1468035"/>
                <a:gridCol w="1435100"/>
              </a:tblGrid>
              <a:tr h="640080">
                <a:tc>
                  <a:txBody>
                    <a:bodyPr/>
                    <a:p>
                      <a:pPr algn="ctr">
                        <a:buNone/>
                      </a:pPr>
                      <a:r>
                        <a:rPr lang="zh-CN" altLang="en-US"/>
                        <a:t>模型编号</a:t>
                      </a:r>
                      <a:endParaRPr lang="zh-CN" altLang="en-US"/>
                    </a:p>
                  </a:txBody>
                  <a:tcPr anchor="ctr" anchorCtr="0"/>
                </a:tc>
                <a:tc>
                  <a:txBody>
                    <a:bodyPr/>
                    <a:p>
                      <a:pPr algn="ctr">
                        <a:buNone/>
                      </a:pPr>
                      <a:r>
                        <a:rPr lang="zh-CN" altLang="en-US"/>
                        <a:t>均方误差（MSE）</a:t>
                      </a:r>
                      <a:endParaRPr lang="zh-CN" altLang="en-US"/>
                    </a:p>
                  </a:txBody>
                  <a:tcPr anchor="ctr" anchorCtr="0"/>
                </a:tc>
                <a:tc>
                  <a:txBody>
                    <a:bodyPr/>
                    <a:p>
                      <a:pPr algn="ctr">
                        <a:buNone/>
                      </a:pPr>
                      <a:r>
                        <a:rPr lang="zh-CN" altLang="en-US"/>
                        <a:t>均方根误差（RMSE）</a:t>
                      </a:r>
                      <a:endParaRPr lang="zh-CN" altLang="en-US"/>
                    </a:p>
                  </a:txBody>
                  <a:tcPr anchor="ctr" anchorCtr="0"/>
                </a:tc>
              </a:tr>
              <a:tr h="381000">
                <a:tc>
                  <a:txBody>
                    <a:bodyPr/>
                    <a:p>
                      <a:pPr algn="ctr">
                        <a:buNone/>
                      </a:pPr>
                      <a:r>
                        <a:rPr lang="zh-CN" altLang="en-US">
                          <a:hlinkClick r:id="rId3" action="ppaction://hlinkfile"/>
                        </a:rPr>
                        <a:t>１</a:t>
                      </a:r>
                      <a:endParaRPr lang="zh-CN" altLang="en-US"/>
                    </a:p>
                  </a:txBody>
                  <a:tcPr anchor="ctr" anchorCtr="0"/>
                </a:tc>
                <a:tc>
                  <a:txBody>
                    <a:bodyPr/>
                    <a:p>
                      <a:pPr algn="ctr">
                        <a:buNone/>
                      </a:pPr>
                      <a:r>
                        <a:rPr lang="zh-CN" altLang="en-US"/>
                        <a:t>０</a:t>
                      </a:r>
                      <a:r>
                        <a:rPr lang="en-US" altLang="zh-CN"/>
                        <a:t>.</a:t>
                      </a:r>
                      <a:r>
                        <a:rPr lang="zh-CN" altLang="en-US">
                          <a:ea typeface="宋体" panose="02010600030101010101" pitchFamily="2" charset="-122"/>
                        </a:rPr>
                        <a:t>００３５</a:t>
                      </a:r>
                      <a:endParaRPr lang="zh-CN" altLang="en-US">
                        <a:ea typeface="宋体" panose="02010600030101010101" pitchFamily="2" charset="-122"/>
                      </a:endParaRPr>
                    </a:p>
                  </a:txBody>
                  <a:tcPr anchor="ctr" anchorCtr="0"/>
                </a:tc>
                <a:tc>
                  <a:txBody>
                    <a:bodyPr/>
                    <a:p>
                      <a:pPr algn="ctr">
                        <a:buNone/>
                      </a:pPr>
                      <a:r>
                        <a:rPr lang="zh-CN" altLang="en-US"/>
                        <a:t>０</a:t>
                      </a:r>
                      <a:r>
                        <a:rPr lang="en-US" altLang="zh-CN"/>
                        <a:t>.</a:t>
                      </a:r>
                      <a:r>
                        <a:rPr lang="zh-CN" altLang="en-US">
                          <a:ea typeface="宋体" panose="02010600030101010101" pitchFamily="2" charset="-122"/>
                        </a:rPr>
                        <a:t>０５９２</a:t>
                      </a:r>
                      <a:endParaRPr lang="zh-CN" altLang="en-US">
                        <a:ea typeface="宋体" panose="02010600030101010101" pitchFamily="2" charset="-122"/>
                      </a:endParaRPr>
                    </a:p>
                  </a:txBody>
                  <a:tcPr anchor="ctr" anchorCtr="0"/>
                </a:tc>
              </a:tr>
              <a:tr h="381000">
                <a:tc>
                  <a:txBody>
                    <a:bodyPr/>
                    <a:p>
                      <a:pPr algn="ctr">
                        <a:buNone/>
                      </a:pPr>
                      <a:r>
                        <a:rPr lang="zh-CN" altLang="en-US">
                          <a:hlinkClick r:id="rId4" action="ppaction://hlinkfile"/>
                        </a:rPr>
                        <a:t>２</a:t>
                      </a:r>
                      <a:endParaRPr lang="zh-CN" altLang="en-US"/>
                    </a:p>
                  </a:txBody>
                  <a:tcPr anchor="ctr" anchorCtr="0"/>
                </a:tc>
                <a:tc>
                  <a:txBody>
                    <a:bodyPr/>
                    <a:p>
                      <a:pPr algn="ctr">
                        <a:buNone/>
                      </a:pPr>
                      <a:r>
                        <a:rPr lang="zh-CN" altLang="en-US"/>
                        <a:t>０</a:t>
                      </a:r>
                      <a:r>
                        <a:rPr lang="en-US" altLang="zh-CN"/>
                        <a:t>.</a:t>
                      </a:r>
                      <a:r>
                        <a:rPr lang="zh-CN" altLang="en-US">
                          <a:ea typeface="宋体" panose="02010600030101010101" pitchFamily="2" charset="-122"/>
                        </a:rPr>
                        <a:t>０９１２</a:t>
                      </a:r>
                      <a:endParaRPr lang="zh-CN" altLang="en-US">
                        <a:ea typeface="宋体" panose="02010600030101010101" pitchFamily="2" charset="-122"/>
                      </a:endParaRPr>
                    </a:p>
                  </a:txBody>
                  <a:tcPr anchor="ctr" anchorCtr="0"/>
                </a:tc>
                <a:tc>
                  <a:txBody>
                    <a:bodyPr/>
                    <a:p>
                      <a:pPr algn="ctr">
                        <a:buNone/>
                      </a:pPr>
                      <a:r>
                        <a:rPr lang="zh-CN" altLang="en-US"/>
                        <a:t>０</a:t>
                      </a:r>
                      <a:r>
                        <a:rPr lang="en-US" altLang="zh-CN"/>
                        <a:t>.</a:t>
                      </a:r>
                      <a:r>
                        <a:rPr lang="zh-CN" altLang="en-US">
                          <a:ea typeface="宋体" panose="02010600030101010101" pitchFamily="2" charset="-122"/>
                        </a:rPr>
                        <a:t>３０２１</a:t>
                      </a:r>
                      <a:endParaRPr lang="zh-CN" altLang="en-US">
                        <a:ea typeface="宋体" panose="02010600030101010101" pitchFamily="2" charset="-122"/>
                      </a:endParaRPr>
                    </a:p>
                  </a:txBody>
                  <a:tcPr anchor="ctr" anchorCtr="0"/>
                </a:tc>
              </a:tr>
              <a:tr h="362585">
                <a:tc>
                  <a:txBody>
                    <a:bodyPr/>
                    <a:p>
                      <a:pPr algn="ctr">
                        <a:buNone/>
                      </a:pPr>
                      <a:r>
                        <a:rPr lang="zh-CN" altLang="en-US">
                          <a:solidFill>
                            <a:srgbClr val="FF0000"/>
                          </a:solidFill>
                          <a:hlinkClick r:id="rId5" action="ppaction://hlinkfile"/>
                        </a:rPr>
                        <a:t>３</a:t>
                      </a:r>
                      <a:endParaRPr lang="zh-CN" altLang="en-US">
                        <a:solidFill>
                          <a:srgbClr val="FF0000"/>
                        </a:solidFill>
                      </a:endParaRPr>
                    </a:p>
                  </a:txBody>
                  <a:tcPr anchor="ctr" anchorCtr="0"/>
                </a:tc>
                <a:tc>
                  <a:txBody>
                    <a:bodyPr/>
                    <a:p>
                      <a:pPr algn="ctr">
                        <a:buNone/>
                      </a:pPr>
                      <a:r>
                        <a:rPr lang="zh-CN" altLang="en-US">
                          <a:solidFill>
                            <a:srgbClr val="FF0000"/>
                          </a:solidFill>
                        </a:rPr>
                        <a:t>０</a:t>
                      </a:r>
                      <a:r>
                        <a:rPr lang="en-US" altLang="zh-CN">
                          <a:solidFill>
                            <a:srgbClr val="FF0000"/>
                          </a:solidFill>
                        </a:rPr>
                        <a:t>.</a:t>
                      </a:r>
                      <a:r>
                        <a:rPr lang="zh-CN" altLang="en-US">
                          <a:solidFill>
                            <a:srgbClr val="FF0000"/>
                          </a:solidFill>
                          <a:ea typeface="宋体" panose="02010600030101010101" pitchFamily="2" charset="-122"/>
                        </a:rPr>
                        <a:t>００２１</a:t>
                      </a:r>
                      <a:endParaRPr lang="zh-CN" altLang="en-US">
                        <a:solidFill>
                          <a:srgbClr val="FF0000"/>
                        </a:solidFill>
                        <a:ea typeface="宋体" panose="02010600030101010101" pitchFamily="2" charset="-122"/>
                      </a:endParaRPr>
                    </a:p>
                  </a:txBody>
                  <a:tcPr anchor="ctr" anchorCtr="0"/>
                </a:tc>
                <a:tc>
                  <a:txBody>
                    <a:bodyPr/>
                    <a:p>
                      <a:pPr algn="ctr">
                        <a:buNone/>
                      </a:pPr>
                      <a:r>
                        <a:rPr lang="zh-CN" altLang="en-US">
                          <a:solidFill>
                            <a:srgbClr val="FF0000"/>
                          </a:solidFill>
                        </a:rPr>
                        <a:t>０</a:t>
                      </a:r>
                      <a:r>
                        <a:rPr lang="en-US" altLang="zh-CN">
                          <a:solidFill>
                            <a:srgbClr val="FF0000"/>
                          </a:solidFill>
                        </a:rPr>
                        <a:t>.</a:t>
                      </a:r>
                      <a:r>
                        <a:rPr lang="zh-CN" altLang="en-US">
                          <a:solidFill>
                            <a:srgbClr val="FF0000"/>
                          </a:solidFill>
                          <a:ea typeface="宋体" panose="02010600030101010101" pitchFamily="2" charset="-122"/>
                        </a:rPr>
                        <a:t>０４５８</a:t>
                      </a:r>
                      <a:endParaRPr lang="zh-CN" altLang="en-US">
                        <a:solidFill>
                          <a:srgbClr val="FF0000"/>
                        </a:solidFill>
                        <a:ea typeface="宋体" panose="02010600030101010101" pitchFamily="2" charset="-122"/>
                      </a:endParaRPr>
                    </a:p>
                  </a:txBody>
                  <a:tcPr anchor="ctr" anchorCtr="0"/>
                </a:tc>
              </a:tr>
              <a:tr h="381000">
                <a:tc>
                  <a:txBody>
                    <a:bodyPr/>
                    <a:p>
                      <a:pPr algn="ctr">
                        <a:buNone/>
                      </a:pPr>
                      <a:r>
                        <a:rPr lang="zh-CN" altLang="en-US">
                          <a:hlinkClick r:id="rId6" action="ppaction://hlinkfile"/>
                        </a:rPr>
                        <a:t>４</a:t>
                      </a:r>
                      <a:endParaRPr lang="zh-CN" altLang="en-US"/>
                    </a:p>
                  </a:txBody>
                  <a:tcPr anchor="ctr" anchorCtr="0"/>
                </a:tc>
                <a:tc>
                  <a:txBody>
                    <a:bodyPr/>
                    <a:p>
                      <a:pPr algn="ctr">
                        <a:buNone/>
                      </a:pPr>
                      <a:r>
                        <a:rPr lang="zh-CN" altLang="en-US"/>
                        <a:t>０</a:t>
                      </a:r>
                      <a:r>
                        <a:rPr lang="en-US" altLang="zh-CN"/>
                        <a:t>.</a:t>
                      </a:r>
                      <a:r>
                        <a:rPr lang="zh-CN" altLang="en-US">
                          <a:ea typeface="宋体" panose="02010600030101010101" pitchFamily="2" charset="-122"/>
                        </a:rPr>
                        <a:t>００２５</a:t>
                      </a:r>
                      <a:endParaRPr lang="zh-CN" altLang="en-US">
                        <a:ea typeface="宋体" panose="02010600030101010101" pitchFamily="2" charset="-122"/>
                      </a:endParaRPr>
                    </a:p>
                  </a:txBody>
                  <a:tcPr anchor="ctr" anchorCtr="0"/>
                </a:tc>
                <a:tc>
                  <a:txBody>
                    <a:bodyPr/>
                    <a:p>
                      <a:pPr algn="ctr">
                        <a:buNone/>
                      </a:pPr>
                      <a:r>
                        <a:rPr lang="zh-CN" altLang="en-US"/>
                        <a:t>０</a:t>
                      </a:r>
                      <a:r>
                        <a:rPr lang="en-US" altLang="zh-CN"/>
                        <a:t>.</a:t>
                      </a:r>
                      <a:r>
                        <a:rPr lang="zh-CN" altLang="en-US">
                          <a:ea typeface="宋体" panose="02010600030101010101" pitchFamily="2" charset="-122"/>
                        </a:rPr>
                        <a:t>０５００</a:t>
                      </a:r>
                      <a:endParaRPr lang="zh-CN" altLang="en-US">
                        <a:ea typeface="宋体" panose="02010600030101010101" pitchFamily="2" charset="-122"/>
                      </a:endParaRPr>
                    </a:p>
                  </a:txBody>
                  <a:tcPr anchor="ctr" anchorCtr="0"/>
                </a:tc>
              </a:tr>
            </a:tbl>
          </a:graphicData>
        </a:graphic>
      </p:graphicFrame>
      <mc:AlternateContent xmlns:mc="http://schemas.openxmlformats.org/markup-compatibility/2006">
        <mc:Choice xmlns:a14="http://schemas.microsoft.com/office/drawing/2010/main" Requires="a14">
          <p:sp>
            <p:nvSpPr>
              <p:cNvPr id="5" name="文本框 4"/>
              <p:cNvSpPr txBox="1"/>
              <p:nvPr/>
            </p:nvSpPr>
            <p:spPr>
              <a:xfrm>
                <a:off x="6715760" y="2291715"/>
                <a:ext cx="4450715" cy="2291715"/>
              </a:xfrm>
              <a:prstGeom prst="rect">
                <a:avLst/>
              </a:prstGeom>
              <a:gradFill>
                <a:gsLst>
                  <a:gs pos="0">
                    <a:srgbClr val="14CD68"/>
                  </a:gs>
                  <a:gs pos="100000">
                    <a:srgbClr val="0B6E38"/>
                  </a:gs>
                </a:gsLst>
                <a:lin/>
              </a:gradFill>
            </p:spPr>
            <p:txBody>
              <a:bodyPr wrap="square" rtlCol="0">
                <a:spAutoFit/>
              </a:bodyPr>
              <a:p>
                <a:r>
                  <a:rPr lang="zh-CN" altLang="en-US" sz="1600"/>
                  <a:t>均方根误差（Root Mean Square Error）</a:t>
                </a:r>
                <a:endParaRPr lang="zh-CN" altLang="en-US" sz="1600"/>
              </a:p>
              <a:p>
                <a14:m>
                  <m:oMathPara xmlns:m="http://schemas.openxmlformats.org/officeDocument/2006/math">
                    <m:oMathParaPr>
                      <m:jc m:val="centerGroup"/>
                    </m:oMathParaPr>
                    <m:oMath xmlns:m="http://schemas.openxmlformats.org/officeDocument/2006/math">
                      <m:r>
                        <a:rPr lang="en-US" altLang="zh-CN" sz="1600" i="1">
                          <a:latin typeface="Cambria Math" panose="02040503050406030204" charset="0"/>
                          <a:cs typeface="Cambria Math" panose="02040503050406030204" charset="0"/>
                        </a:rPr>
                        <m:t>𝑅</m:t>
                      </m:r>
                      <m:r>
                        <m:rPr>
                          <m:sty m:val="p"/>
                        </m:rPr>
                        <a:rPr lang="en-US" altLang="zh-CN" sz="1600">
                          <a:latin typeface="Cambria Math" panose="02040503050406030204" charset="0"/>
                        </a:rPr>
                        <m:t>MSE</m:t>
                      </m:r>
                      <m:r>
                        <a:rPr lang="en-US" altLang="zh-CN" sz="1600">
                          <a:latin typeface="Cambria Math" panose="02040503050406030204" charset="0"/>
                        </a:rPr>
                        <m:t>=</m:t>
                      </m:r>
                      <m:rad>
                        <m:radPr>
                          <m:degHide m:val="on"/>
                          <m:ctrlPr>
                            <a:rPr lang="en-US" altLang="zh-CN" sz="1600" i="1">
                              <a:latin typeface="Cambria Math" panose="02040503050406030204" charset="0"/>
                              <a:cs typeface="Cambria Math" panose="02040503050406030204" charset="0"/>
                            </a:rPr>
                          </m:ctrlPr>
                        </m:radPr>
                        <m:deg/>
                        <m:e>
                          <m:f>
                            <m:fPr>
                              <m:ctrlPr>
                                <a:rPr lang="en-US" altLang="zh-CN" sz="1600" i="1">
                                  <a:latin typeface="Cambria Math" panose="02040503050406030204" charset="0"/>
                                  <a:cs typeface="Cambria Math" panose="02040503050406030204" charset="0"/>
                                </a:rPr>
                              </m:ctrlPr>
                            </m:fPr>
                            <m:num>
                              <m:r>
                                <a:rPr lang="en-US" altLang="zh-CN" sz="1600" i="1">
                                  <a:latin typeface="Cambria Math" panose="02040503050406030204" charset="0"/>
                                  <a:cs typeface="Cambria Math" panose="02040503050406030204" charset="0"/>
                                </a:rPr>
                                <m:t>1</m:t>
                              </m:r>
                            </m:num>
                            <m:den>
                              <m:r>
                                <a:rPr lang="en-US" altLang="zh-CN" sz="1600" i="1">
                                  <a:latin typeface="Cambria Math" panose="02040503050406030204" charset="0"/>
                                  <a:cs typeface="Cambria Math" panose="02040503050406030204" charset="0"/>
                                </a:rPr>
                                <m:t>𝑛</m:t>
                              </m:r>
                            </m:den>
                          </m:f>
                          <m:nary>
                            <m:naryPr>
                              <m:chr m:val="∑"/>
                              <m:limLoc m:val="undOvr"/>
                              <m:ctrlPr>
                                <a:rPr lang="en-US" altLang="zh-CN" sz="1600" i="1">
                                  <a:latin typeface="Cambria Math" panose="02040503050406030204" charset="0"/>
                                  <a:cs typeface="Cambria Math" panose="02040503050406030204" charset="0"/>
                                </a:rPr>
                              </m:ctrlPr>
                            </m:naryPr>
                            <m:sub>
                              <m:r>
                                <a:rPr lang="en-US" altLang="zh-CN" sz="1600" i="1">
                                  <a:latin typeface="Cambria Math" panose="02040503050406030204" charset="0"/>
                                  <a:cs typeface="Cambria Math" panose="02040503050406030204" charset="0"/>
                                </a:rPr>
                                <m:t>𝑖</m:t>
                              </m:r>
                              <m:r>
                                <a:rPr lang="en-US" altLang="zh-CN" sz="1600" i="1">
                                  <a:latin typeface="Cambria Math" panose="02040503050406030204" charset="0"/>
                                  <a:cs typeface="Cambria Math" panose="02040503050406030204" charset="0"/>
                                </a:rPr>
                                <m:t>=</m:t>
                              </m:r>
                              <m:r>
                                <a:rPr lang="en-US" altLang="zh-CN" sz="1600" i="1">
                                  <a:latin typeface="Cambria Math" panose="02040503050406030204" charset="0"/>
                                  <a:cs typeface="Cambria Math" panose="02040503050406030204" charset="0"/>
                                </a:rPr>
                                <m:t>1</m:t>
                              </m:r>
                            </m:sub>
                            <m:sup>
                              <m:r>
                                <a:rPr lang="en-US" altLang="zh-CN" sz="1600" i="1">
                                  <a:latin typeface="Cambria Math" panose="02040503050406030204" charset="0"/>
                                  <a:cs typeface="Cambria Math" panose="02040503050406030204" charset="0"/>
                                </a:rPr>
                                <m:t>𝑛</m:t>
                              </m:r>
                            </m:sup>
                            <m:e>
                              <m:sSup>
                                <m:sSupPr>
                                  <m:ctrlPr>
                                    <a:rPr lang="en-US" altLang="zh-CN" sz="1600" i="1">
                                      <a:latin typeface="Cambria Math" panose="02040503050406030204" charset="0"/>
                                      <a:cs typeface="Cambria Math" panose="02040503050406030204" charset="0"/>
                                    </a:rPr>
                                  </m:ctrlPr>
                                </m:sSupPr>
                                <m:e>
                                  <m:d>
                                    <m:dPr>
                                      <m:ctrlPr>
                                        <a:rPr lang="en-US" altLang="zh-CN" sz="1600" i="1">
                                          <a:latin typeface="Cambria Math" panose="02040503050406030204" charset="0"/>
                                          <a:cs typeface="Cambria Math" panose="02040503050406030204" charset="0"/>
                                        </a:rPr>
                                      </m:ctrlPr>
                                    </m:dPr>
                                    <m:e>
                                      <m:sSup>
                                        <m:sSupPr>
                                          <m:ctrlPr>
                                            <a:rPr lang="en-US" altLang="zh-CN" sz="1600" i="1">
                                              <a:latin typeface="Cambria Math" panose="02040503050406030204" charset="0"/>
                                              <a:cs typeface="Cambria Math" panose="02040503050406030204" charset="0"/>
                                            </a:rPr>
                                          </m:ctrlPr>
                                        </m:sSupPr>
                                        <m:e>
                                          <m:r>
                                            <a:rPr lang="en-US" altLang="zh-CN" sz="1600" i="1">
                                              <a:latin typeface="Cambria Math" panose="02040503050406030204" charset="0"/>
                                              <a:cs typeface="Cambria Math" panose="02040503050406030204" charset="0"/>
                                            </a:rPr>
                                            <m:t>𝑦</m:t>
                                          </m:r>
                                        </m:e>
                                        <m:sup>
                                          <m:r>
                                            <a:rPr lang="zh-CN" altLang="en-US" sz="1600" i="1">
                                              <a:latin typeface="Cambria Math" panose="02040503050406030204" charset="0"/>
                                              <a:cs typeface="Cambria Math" panose="02040503050406030204" charset="0"/>
                                            </a:rPr>
                                            <m:t>预测</m:t>
                                          </m:r>
                                        </m:sup>
                                      </m:sSup>
                                      <m:r>
                                        <a:rPr lang="en-US" altLang="zh-CN" sz="1600" i="1">
                                          <a:latin typeface="Cambria Math" panose="02040503050406030204" charset="0"/>
                                          <a:cs typeface="Cambria Math" panose="02040503050406030204" charset="0"/>
                                        </a:rPr>
                                        <m:t>−</m:t>
                                      </m:r>
                                      <m:sSup>
                                        <m:sSupPr>
                                          <m:ctrlPr>
                                            <a:rPr lang="en-US" altLang="zh-CN" sz="1600" i="1">
                                              <a:latin typeface="Cambria Math" panose="02040503050406030204" charset="0"/>
                                              <a:cs typeface="Cambria Math" panose="02040503050406030204" charset="0"/>
                                            </a:rPr>
                                          </m:ctrlPr>
                                        </m:sSupPr>
                                        <m:e>
                                          <m:r>
                                            <a:rPr lang="en-US" altLang="zh-CN" sz="1600" i="1">
                                              <a:latin typeface="Cambria Math" panose="02040503050406030204" charset="0"/>
                                              <a:cs typeface="Cambria Math" panose="02040503050406030204" charset="0"/>
                                            </a:rPr>
                                            <m:t>𝑦</m:t>
                                          </m:r>
                                        </m:e>
                                        <m:sup>
                                          <m:r>
                                            <a:rPr lang="zh-CN" altLang="en-US" sz="1600" i="1">
                                              <a:latin typeface="Cambria Math" panose="02040503050406030204" charset="0"/>
                                              <a:cs typeface="Cambria Math" panose="02040503050406030204" charset="0"/>
                                            </a:rPr>
                                            <m:t>实际</m:t>
                                          </m:r>
                                        </m:sup>
                                      </m:sSup>
                                    </m:e>
                                  </m:d>
                                </m:e>
                                <m:sup>
                                  <m:r>
                                    <a:rPr lang="en-US" altLang="zh-CN" sz="1600" i="1">
                                      <a:latin typeface="Cambria Math" panose="02040503050406030204" charset="0"/>
                                      <a:cs typeface="Cambria Math" panose="02040503050406030204" charset="0"/>
                                    </a:rPr>
                                    <m:t>2</m:t>
                                  </m:r>
                                </m:sup>
                              </m:sSup>
                            </m:e>
                          </m:nary>
                        </m:e>
                      </m:rad>
                    </m:oMath>
                  </m:oMathPara>
                </a14:m>
                <a:endParaRPr lang="zh-CN" altLang="en-US" sz="1600"/>
              </a:p>
              <a:p>
                <a:r>
                  <a:rPr lang="zh-CN" altLang="en-US" sz="1600"/>
                  <a:t>范围[0,+∞)，当预测值与真实值完全吻合时等于0，即完美模型；误差越大，该值越大。</a:t>
                </a:r>
                <a:endParaRPr lang="zh-CN" altLang="en-US" sz="1600"/>
              </a:p>
              <a:p>
                <a:r>
                  <a:rPr lang="zh-CN" altLang="en-US" sz="1600"/>
                  <a:t>（其实就是MSE加了个根号，这样数量级上比较直观，比如RMSE=10，可以认为回归效果相比真实值平均相差10。）</a:t>
                </a:r>
                <a:endParaRPr lang="zh-CN" altLang="en-US" sz="1600"/>
              </a:p>
            </p:txBody>
          </p:sp>
        </mc:Choice>
        <mc:Fallback>
          <p:sp>
            <p:nvSpPr>
              <p:cNvPr id="5" name="文本框 4"/>
              <p:cNvSpPr txBox="1">
                <a:spLocks noRot="1" noChangeAspect="1" noMove="1" noResize="1" noEditPoints="1" noAdjustHandles="1" noChangeArrowheads="1" noChangeShapeType="1" noTextEdit="1"/>
              </p:cNvSpPr>
              <p:nvPr/>
            </p:nvSpPr>
            <p:spPr>
              <a:xfrm>
                <a:off x="6715760" y="2291715"/>
                <a:ext cx="4450715" cy="2291715"/>
              </a:xfrm>
              <a:prstGeom prst="rect">
                <a:avLst/>
              </a:prstGeom>
              <a:blipFill rotWithShape="1">
                <a:blip r:embed="rId7"/>
                <a:stretch>
                  <a:fillRect t="-416"/>
                </a:stretch>
              </a:blipFill>
            </p:spPr>
            <p:txBody>
              <a:bodyPr/>
              <a:lstStyle/>
              <a:p>
                <a:r>
                  <a:rPr lang="zh-CN"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05928" y="1536583"/>
            <a:ext cx="11093985" cy="3526898"/>
          </a:xfrm>
          <a:prstGeom prst="rect">
            <a:avLst/>
          </a:prstGeom>
          <a:solidFill>
            <a:schemeClr val="bg1">
              <a:lumMod val="95000"/>
            </a:schemeClr>
          </a:solidFill>
          <a:ln>
            <a:solidFill>
              <a:srgbClr val="436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0" y="5846499"/>
            <a:ext cx="12192000" cy="1011501"/>
            <a:chOff x="0" y="5330757"/>
            <a:chExt cx="12192000" cy="1527243"/>
          </a:xfrm>
        </p:grpSpPr>
        <p:sp>
          <p:nvSpPr>
            <p:cNvPr id="7" name="矩形 6"/>
            <p:cNvSpPr/>
            <p:nvPr/>
          </p:nvSpPr>
          <p:spPr>
            <a:xfrm>
              <a:off x="0" y="5330757"/>
              <a:ext cx="12192000" cy="1527243"/>
            </a:xfrm>
            <a:prstGeom prst="rect">
              <a:avLst/>
            </a:prstGeom>
            <a:solidFill>
              <a:srgbClr val="5E7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5680953"/>
              <a:ext cx="12192000" cy="1177047"/>
            </a:xfrm>
            <a:prstGeom prst="rect">
              <a:avLst/>
            </a:prstGeom>
            <a:solidFill>
              <a:srgbClr val="7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 name="图片 9"/>
          <p:cNvPicPr>
            <a:picLocks noChangeAspect="1"/>
          </p:cNvPicPr>
          <p:nvPr/>
        </p:nvPicPr>
        <p:blipFill>
          <a:blip r:embed="rId1">
            <a:extLst>
              <a:ext uri="{28A0092B-C50C-407E-A947-70E740481C1C}">
                <a14:useLocalDpi xmlns:a14="http://schemas.microsoft.com/office/drawing/2010/main" val="0"/>
              </a:ext>
            </a:extLst>
          </a:blip>
          <a:srcRect b="70980"/>
          <a:stretch>
            <a:fillRect/>
          </a:stretch>
        </p:blipFill>
        <p:spPr>
          <a:xfrm>
            <a:off x="3115709" y="180419"/>
            <a:ext cx="4674876" cy="1356630"/>
          </a:xfrm>
          <a:custGeom>
            <a:avLst/>
            <a:gdLst>
              <a:gd name="connsiteX0" fmla="*/ 0 w 5760732"/>
              <a:gd name="connsiteY0" fmla="*/ 0 h 1671741"/>
              <a:gd name="connsiteX1" fmla="*/ 5760732 w 5760732"/>
              <a:gd name="connsiteY1" fmla="*/ 0 h 1671741"/>
              <a:gd name="connsiteX2" fmla="*/ 5760732 w 5760732"/>
              <a:gd name="connsiteY2" fmla="*/ 915352 h 1671741"/>
              <a:gd name="connsiteX3" fmla="*/ 5653643 w 5760732"/>
              <a:gd name="connsiteY3" fmla="*/ 903019 h 1671741"/>
              <a:gd name="connsiteX4" fmla="*/ 5461362 w 5760732"/>
              <a:gd name="connsiteY4" fmla="*/ 895692 h 1671741"/>
              <a:gd name="connsiteX5" fmla="*/ 3807736 w 5760732"/>
              <a:gd name="connsiteY5" fmla="*/ 1638371 h 1671741"/>
              <a:gd name="connsiteX6" fmla="*/ 3786433 w 5760732"/>
              <a:gd name="connsiteY6" fmla="*/ 1671741 h 1671741"/>
              <a:gd name="connsiteX7" fmla="*/ 3782949 w 5760732"/>
              <a:gd name="connsiteY7" fmla="*/ 1665941 h 1671741"/>
              <a:gd name="connsiteX8" fmla="*/ 3039217 w 5760732"/>
              <a:gd name="connsiteY8" fmla="*/ 1011409 h 1671741"/>
              <a:gd name="connsiteX9" fmla="*/ 2901616 w 5760732"/>
              <a:gd name="connsiteY9" fmla="*/ 944925 h 1671741"/>
              <a:gd name="connsiteX10" fmla="*/ 2826006 w 5760732"/>
              <a:gd name="connsiteY10" fmla="*/ 863781 h 1671741"/>
              <a:gd name="connsiteX11" fmla="*/ 1418221 w 5760732"/>
              <a:gd name="connsiteY11" fmla="*/ 267020 h 1671741"/>
              <a:gd name="connsiteX12" fmla="*/ 31033 w 5760732"/>
              <a:gd name="connsiteY12" fmla="*/ 843952 h 1671741"/>
              <a:gd name="connsiteX13" fmla="*/ 0 w 5760732"/>
              <a:gd name="connsiteY13" fmla="*/ 875503 h 1671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0732" h="1671741">
                <a:moveTo>
                  <a:pt x="0" y="0"/>
                </a:moveTo>
                <a:lnTo>
                  <a:pt x="5760732" y="0"/>
                </a:lnTo>
                <a:lnTo>
                  <a:pt x="5760732" y="915352"/>
                </a:lnTo>
                <a:lnTo>
                  <a:pt x="5653643" y="903019"/>
                </a:lnTo>
                <a:cubicBezTo>
                  <a:pt x="5590422" y="898174"/>
                  <a:pt x="5526276" y="895692"/>
                  <a:pt x="5461362" y="895692"/>
                </a:cubicBezTo>
                <a:cubicBezTo>
                  <a:pt x="4747305" y="895692"/>
                  <a:pt x="4126196" y="1195998"/>
                  <a:pt x="3807736" y="1638371"/>
                </a:cubicBezTo>
                <a:lnTo>
                  <a:pt x="3786433" y="1671741"/>
                </a:lnTo>
                <a:lnTo>
                  <a:pt x="3782949" y="1665941"/>
                </a:lnTo>
                <a:cubicBezTo>
                  <a:pt x="3599562" y="1395085"/>
                  <a:pt x="3343448" y="1173208"/>
                  <a:pt x="3039217" y="1011409"/>
                </a:cubicBezTo>
                <a:lnTo>
                  <a:pt x="2901616" y="944925"/>
                </a:lnTo>
                <a:lnTo>
                  <a:pt x="2826006" y="863781"/>
                </a:lnTo>
                <a:cubicBezTo>
                  <a:pt x="2443439" y="490972"/>
                  <a:pt x="1952978" y="267020"/>
                  <a:pt x="1418221" y="267020"/>
                </a:cubicBezTo>
                <a:cubicBezTo>
                  <a:pt x="893013" y="267020"/>
                  <a:pt x="410534" y="483045"/>
                  <a:pt x="31033" y="843952"/>
                </a:cubicBezTo>
                <a:lnTo>
                  <a:pt x="0" y="875503"/>
                </a:lnTo>
                <a:close/>
              </a:path>
            </a:pathLst>
          </a:custGeom>
        </p:spPr>
      </p:pic>
      <p:sp>
        <p:nvSpPr>
          <p:cNvPr id="11" name="文本框 10"/>
          <p:cNvSpPr txBox="1"/>
          <p:nvPr/>
        </p:nvSpPr>
        <p:spPr>
          <a:xfrm>
            <a:off x="2507255" y="384233"/>
            <a:ext cx="6097836" cy="369332"/>
          </a:xfrm>
          <a:prstGeom prst="rect">
            <a:avLst/>
          </a:prstGeom>
          <a:noFill/>
        </p:spPr>
        <p:txBody>
          <a:bodyPr wrap="square">
            <a:spAutoFit/>
          </a:bodyPr>
          <a:lstStyle/>
          <a:p>
            <a:pPr algn="l"/>
            <a:endParaRPr lang="zh-CN" altLang="en-US" dirty="0"/>
          </a:p>
        </p:txBody>
      </p:sp>
      <p:sp>
        <p:nvSpPr>
          <p:cNvPr id="15" name="矩形 14"/>
          <p:cNvSpPr/>
          <p:nvPr/>
        </p:nvSpPr>
        <p:spPr>
          <a:xfrm>
            <a:off x="605929" y="1536583"/>
            <a:ext cx="3139806" cy="3526898"/>
          </a:xfrm>
          <a:prstGeom prst="rect">
            <a:avLst/>
          </a:prstGeom>
          <a:gradFill>
            <a:gsLst>
              <a:gs pos="0">
                <a:srgbClr val="5E7772"/>
              </a:gs>
              <a:gs pos="100000">
                <a:srgbClr val="436B6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016" y="1612959"/>
            <a:ext cx="4739290" cy="4739290"/>
          </a:xfrm>
          <a:prstGeom prst="rect">
            <a:avLst/>
          </a:prstGeom>
        </p:spPr>
      </p:pic>
      <p:sp>
        <p:nvSpPr>
          <p:cNvPr id="3" name="文本框 2"/>
          <p:cNvSpPr txBox="1"/>
          <p:nvPr/>
        </p:nvSpPr>
        <p:spPr>
          <a:xfrm>
            <a:off x="774700" y="671830"/>
            <a:ext cx="4944110" cy="521970"/>
          </a:xfrm>
          <a:prstGeom prst="rect">
            <a:avLst/>
          </a:prstGeom>
          <a:solidFill>
            <a:srgbClr val="436B63"/>
          </a:solidFill>
          <a:ln>
            <a:solidFill>
              <a:srgbClr val="4B6F67"/>
            </a:solidFill>
          </a:ln>
        </p:spPr>
        <p:txBody>
          <a:bodyPr wrap="square">
            <a:spAutoFit/>
          </a:bodyPr>
          <a:p>
            <a:r>
              <a:rPr lang="zh-CN" altLang="en-US"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rPr>
              <a:t>５</a:t>
            </a:r>
            <a:r>
              <a:rPr lang="en-US" altLang="zh-CN"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rPr>
              <a:t>.</a:t>
            </a:r>
            <a:r>
              <a:rPr lang="zh-CN" altLang="en-US"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rPr>
              <a:t>选择最优模型</a:t>
            </a:r>
            <a:r>
              <a:rPr lang="en-US" altLang="zh-CN"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rPr>
              <a:t>——DNN</a:t>
            </a:r>
            <a:r>
              <a:rPr lang="zh-CN" altLang="en-US"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rPr>
              <a:t>（３）</a:t>
            </a:r>
            <a:endParaRPr lang="zh-CN" altLang="en-US"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endParaRPr>
          </a:p>
        </p:txBody>
      </p:sp>
      <p:pic>
        <p:nvPicPr>
          <p:cNvPr id="4" name="图片 3" descr="pre_temperature_DNN_3_1e-6"/>
          <p:cNvPicPr>
            <a:picLocks noChangeAspect="1"/>
          </p:cNvPicPr>
          <p:nvPr/>
        </p:nvPicPr>
        <p:blipFill>
          <a:blip r:embed="rId3"/>
          <a:stretch>
            <a:fillRect/>
          </a:stretch>
        </p:blipFill>
        <p:spPr>
          <a:xfrm>
            <a:off x="3745865" y="1193800"/>
            <a:ext cx="8168640" cy="40843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05928" y="1536583"/>
            <a:ext cx="11093985" cy="3526898"/>
          </a:xfrm>
          <a:prstGeom prst="rect">
            <a:avLst/>
          </a:prstGeom>
          <a:solidFill>
            <a:schemeClr val="bg1">
              <a:lumMod val="95000"/>
            </a:schemeClr>
          </a:solidFill>
          <a:ln>
            <a:solidFill>
              <a:srgbClr val="436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0" y="5846499"/>
            <a:ext cx="12192000" cy="1011501"/>
            <a:chOff x="0" y="5330757"/>
            <a:chExt cx="12192000" cy="1527243"/>
          </a:xfrm>
        </p:grpSpPr>
        <p:sp>
          <p:nvSpPr>
            <p:cNvPr id="7" name="矩形 6"/>
            <p:cNvSpPr/>
            <p:nvPr/>
          </p:nvSpPr>
          <p:spPr>
            <a:xfrm>
              <a:off x="0" y="5330757"/>
              <a:ext cx="12192000" cy="1527243"/>
            </a:xfrm>
            <a:prstGeom prst="rect">
              <a:avLst/>
            </a:prstGeom>
            <a:solidFill>
              <a:srgbClr val="5E7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5680953"/>
              <a:ext cx="12192000" cy="1177047"/>
            </a:xfrm>
            <a:prstGeom prst="rect">
              <a:avLst/>
            </a:prstGeom>
            <a:solidFill>
              <a:srgbClr val="7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 name="图片 9"/>
          <p:cNvPicPr>
            <a:picLocks noChangeAspect="1"/>
          </p:cNvPicPr>
          <p:nvPr/>
        </p:nvPicPr>
        <p:blipFill>
          <a:blip r:embed="rId1">
            <a:extLst>
              <a:ext uri="{28A0092B-C50C-407E-A947-70E740481C1C}">
                <a14:useLocalDpi xmlns:a14="http://schemas.microsoft.com/office/drawing/2010/main" val="0"/>
              </a:ext>
            </a:extLst>
          </a:blip>
          <a:srcRect b="70980"/>
          <a:stretch>
            <a:fillRect/>
          </a:stretch>
        </p:blipFill>
        <p:spPr>
          <a:xfrm>
            <a:off x="3218579" y="180419"/>
            <a:ext cx="4674876" cy="1356630"/>
          </a:xfrm>
          <a:custGeom>
            <a:avLst/>
            <a:gdLst>
              <a:gd name="connsiteX0" fmla="*/ 0 w 5760732"/>
              <a:gd name="connsiteY0" fmla="*/ 0 h 1671741"/>
              <a:gd name="connsiteX1" fmla="*/ 5760732 w 5760732"/>
              <a:gd name="connsiteY1" fmla="*/ 0 h 1671741"/>
              <a:gd name="connsiteX2" fmla="*/ 5760732 w 5760732"/>
              <a:gd name="connsiteY2" fmla="*/ 915352 h 1671741"/>
              <a:gd name="connsiteX3" fmla="*/ 5653643 w 5760732"/>
              <a:gd name="connsiteY3" fmla="*/ 903019 h 1671741"/>
              <a:gd name="connsiteX4" fmla="*/ 5461362 w 5760732"/>
              <a:gd name="connsiteY4" fmla="*/ 895692 h 1671741"/>
              <a:gd name="connsiteX5" fmla="*/ 3807736 w 5760732"/>
              <a:gd name="connsiteY5" fmla="*/ 1638371 h 1671741"/>
              <a:gd name="connsiteX6" fmla="*/ 3786433 w 5760732"/>
              <a:gd name="connsiteY6" fmla="*/ 1671741 h 1671741"/>
              <a:gd name="connsiteX7" fmla="*/ 3782949 w 5760732"/>
              <a:gd name="connsiteY7" fmla="*/ 1665941 h 1671741"/>
              <a:gd name="connsiteX8" fmla="*/ 3039217 w 5760732"/>
              <a:gd name="connsiteY8" fmla="*/ 1011409 h 1671741"/>
              <a:gd name="connsiteX9" fmla="*/ 2901616 w 5760732"/>
              <a:gd name="connsiteY9" fmla="*/ 944925 h 1671741"/>
              <a:gd name="connsiteX10" fmla="*/ 2826006 w 5760732"/>
              <a:gd name="connsiteY10" fmla="*/ 863781 h 1671741"/>
              <a:gd name="connsiteX11" fmla="*/ 1418221 w 5760732"/>
              <a:gd name="connsiteY11" fmla="*/ 267020 h 1671741"/>
              <a:gd name="connsiteX12" fmla="*/ 31033 w 5760732"/>
              <a:gd name="connsiteY12" fmla="*/ 843952 h 1671741"/>
              <a:gd name="connsiteX13" fmla="*/ 0 w 5760732"/>
              <a:gd name="connsiteY13" fmla="*/ 875503 h 1671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0732" h="1671741">
                <a:moveTo>
                  <a:pt x="0" y="0"/>
                </a:moveTo>
                <a:lnTo>
                  <a:pt x="5760732" y="0"/>
                </a:lnTo>
                <a:lnTo>
                  <a:pt x="5760732" y="915352"/>
                </a:lnTo>
                <a:lnTo>
                  <a:pt x="5653643" y="903019"/>
                </a:lnTo>
                <a:cubicBezTo>
                  <a:pt x="5590422" y="898174"/>
                  <a:pt x="5526276" y="895692"/>
                  <a:pt x="5461362" y="895692"/>
                </a:cubicBezTo>
                <a:cubicBezTo>
                  <a:pt x="4747305" y="895692"/>
                  <a:pt x="4126196" y="1195998"/>
                  <a:pt x="3807736" y="1638371"/>
                </a:cubicBezTo>
                <a:lnTo>
                  <a:pt x="3786433" y="1671741"/>
                </a:lnTo>
                <a:lnTo>
                  <a:pt x="3782949" y="1665941"/>
                </a:lnTo>
                <a:cubicBezTo>
                  <a:pt x="3599562" y="1395085"/>
                  <a:pt x="3343448" y="1173208"/>
                  <a:pt x="3039217" y="1011409"/>
                </a:cubicBezTo>
                <a:lnTo>
                  <a:pt x="2901616" y="944925"/>
                </a:lnTo>
                <a:lnTo>
                  <a:pt x="2826006" y="863781"/>
                </a:lnTo>
                <a:cubicBezTo>
                  <a:pt x="2443439" y="490972"/>
                  <a:pt x="1952978" y="267020"/>
                  <a:pt x="1418221" y="267020"/>
                </a:cubicBezTo>
                <a:cubicBezTo>
                  <a:pt x="893013" y="267020"/>
                  <a:pt x="410534" y="483045"/>
                  <a:pt x="31033" y="843952"/>
                </a:cubicBezTo>
                <a:lnTo>
                  <a:pt x="0" y="875503"/>
                </a:lnTo>
                <a:close/>
              </a:path>
            </a:pathLst>
          </a:custGeom>
        </p:spPr>
      </p:pic>
      <p:sp>
        <p:nvSpPr>
          <p:cNvPr id="11" name="文本框 10"/>
          <p:cNvSpPr txBox="1"/>
          <p:nvPr/>
        </p:nvSpPr>
        <p:spPr>
          <a:xfrm>
            <a:off x="2507255" y="384233"/>
            <a:ext cx="6097836" cy="369332"/>
          </a:xfrm>
          <a:prstGeom prst="rect">
            <a:avLst/>
          </a:prstGeom>
          <a:noFill/>
        </p:spPr>
        <p:txBody>
          <a:bodyPr wrap="square">
            <a:spAutoFit/>
          </a:bodyPr>
          <a:lstStyle/>
          <a:p>
            <a:pPr algn="l"/>
            <a:endParaRPr lang="zh-CN" altLang="en-US" dirty="0"/>
          </a:p>
        </p:txBody>
      </p:sp>
      <p:sp>
        <p:nvSpPr>
          <p:cNvPr id="15" name="矩形 14"/>
          <p:cNvSpPr/>
          <p:nvPr/>
        </p:nvSpPr>
        <p:spPr>
          <a:xfrm>
            <a:off x="605929" y="1536583"/>
            <a:ext cx="3139806" cy="3526898"/>
          </a:xfrm>
          <a:prstGeom prst="rect">
            <a:avLst/>
          </a:prstGeom>
          <a:gradFill>
            <a:gsLst>
              <a:gs pos="0">
                <a:srgbClr val="5E7772"/>
              </a:gs>
              <a:gs pos="100000">
                <a:srgbClr val="436B6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016" y="1612959"/>
            <a:ext cx="4739290" cy="4739290"/>
          </a:xfrm>
          <a:prstGeom prst="rect">
            <a:avLst/>
          </a:prstGeom>
        </p:spPr>
      </p:pic>
      <p:sp>
        <p:nvSpPr>
          <p:cNvPr id="3" name="文本框 2"/>
          <p:cNvSpPr txBox="1"/>
          <p:nvPr/>
        </p:nvSpPr>
        <p:spPr>
          <a:xfrm>
            <a:off x="774700" y="671830"/>
            <a:ext cx="4944110" cy="521970"/>
          </a:xfrm>
          <a:prstGeom prst="rect">
            <a:avLst/>
          </a:prstGeom>
          <a:solidFill>
            <a:srgbClr val="436B63"/>
          </a:solidFill>
          <a:ln>
            <a:solidFill>
              <a:srgbClr val="4B6F67"/>
            </a:solidFill>
          </a:ln>
        </p:spPr>
        <p:txBody>
          <a:bodyPr wrap="square">
            <a:spAutoFit/>
          </a:bodyPr>
          <a:p>
            <a:r>
              <a:rPr lang="zh-CN" altLang="en-US"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rPr>
              <a:t>５</a:t>
            </a:r>
            <a:r>
              <a:rPr lang="en-US" altLang="zh-CN"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rPr>
              <a:t>.</a:t>
            </a:r>
            <a:r>
              <a:rPr lang="zh-CN" altLang="en-US"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rPr>
              <a:t>选择最优模型</a:t>
            </a:r>
            <a:r>
              <a:rPr lang="en-US" altLang="zh-CN"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rPr>
              <a:t>——RNN</a:t>
            </a:r>
            <a:r>
              <a:rPr lang="zh-CN" altLang="en-US"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rPr>
              <a:t>（３）</a:t>
            </a:r>
            <a:endParaRPr lang="zh-CN" altLang="en-US"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endParaRPr>
          </a:p>
        </p:txBody>
      </p:sp>
      <p:pic>
        <p:nvPicPr>
          <p:cNvPr id="2" name="图片 1" descr="pre_temperature_RNN_3_1e-6"/>
          <p:cNvPicPr>
            <a:picLocks noChangeAspect="1"/>
          </p:cNvPicPr>
          <p:nvPr/>
        </p:nvPicPr>
        <p:blipFill>
          <a:blip r:embed="rId3"/>
          <a:stretch>
            <a:fillRect/>
          </a:stretch>
        </p:blipFill>
        <p:spPr>
          <a:xfrm>
            <a:off x="3745865" y="1193800"/>
            <a:ext cx="8133080" cy="40665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5846499"/>
            <a:ext cx="12192000" cy="1011501"/>
            <a:chOff x="0" y="5330757"/>
            <a:chExt cx="12192000" cy="1527243"/>
          </a:xfrm>
        </p:grpSpPr>
        <p:sp>
          <p:nvSpPr>
            <p:cNvPr id="7" name="矩形 6"/>
            <p:cNvSpPr/>
            <p:nvPr/>
          </p:nvSpPr>
          <p:spPr>
            <a:xfrm>
              <a:off x="0" y="5330757"/>
              <a:ext cx="12192000" cy="1527243"/>
            </a:xfrm>
            <a:prstGeom prst="rect">
              <a:avLst/>
            </a:prstGeom>
            <a:solidFill>
              <a:srgbClr val="5E7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5680953"/>
              <a:ext cx="12192000" cy="1177047"/>
            </a:xfrm>
            <a:prstGeom prst="rect">
              <a:avLst/>
            </a:prstGeom>
            <a:solidFill>
              <a:srgbClr val="7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 name="图片 9"/>
          <p:cNvPicPr>
            <a:picLocks noChangeAspect="1"/>
          </p:cNvPicPr>
          <p:nvPr/>
        </p:nvPicPr>
        <p:blipFill>
          <a:blip r:embed="rId1">
            <a:extLst>
              <a:ext uri="{28A0092B-C50C-407E-A947-70E740481C1C}">
                <a14:useLocalDpi xmlns:a14="http://schemas.microsoft.com/office/drawing/2010/main" val="0"/>
              </a:ext>
            </a:extLst>
          </a:blip>
          <a:srcRect b="70980"/>
          <a:stretch>
            <a:fillRect/>
          </a:stretch>
        </p:blipFill>
        <p:spPr>
          <a:xfrm>
            <a:off x="1522111" y="156597"/>
            <a:ext cx="4674876" cy="1356630"/>
          </a:xfrm>
          <a:custGeom>
            <a:avLst/>
            <a:gdLst>
              <a:gd name="connsiteX0" fmla="*/ 0 w 5760732"/>
              <a:gd name="connsiteY0" fmla="*/ 0 h 1671741"/>
              <a:gd name="connsiteX1" fmla="*/ 5760732 w 5760732"/>
              <a:gd name="connsiteY1" fmla="*/ 0 h 1671741"/>
              <a:gd name="connsiteX2" fmla="*/ 5760732 w 5760732"/>
              <a:gd name="connsiteY2" fmla="*/ 915352 h 1671741"/>
              <a:gd name="connsiteX3" fmla="*/ 5653643 w 5760732"/>
              <a:gd name="connsiteY3" fmla="*/ 903019 h 1671741"/>
              <a:gd name="connsiteX4" fmla="*/ 5461362 w 5760732"/>
              <a:gd name="connsiteY4" fmla="*/ 895692 h 1671741"/>
              <a:gd name="connsiteX5" fmla="*/ 3807736 w 5760732"/>
              <a:gd name="connsiteY5" fmla="*/ 1638371 h 1671741"/>
              <a:gd name="connsiteX6" fmla="*/ 3786433 w 5760732"/>
              <a:gd name="connsiteY6" fmla="*/ 1671741 h 1671741"/>
              <a:gd name="connsiteX7" fmla="*/ 3782949 w 5760732"/>
              <a:gd name="connsiteY7" fmla="*/ 1665941 h 1671741"/>
              <a:gd name="connsiteX8" fmla="*/ 3039217 w 5760732"/>
              <a:gd name="connsiteY8" fmla="*/ 1011409 h 1671741"/>
              <a:gd name="connsiteX9" fmla="*/ 2901616 w 5760732"/>
              <a:gd name="connsiteY9" fmla="*/ 944925 h 1671741"/>
              <a:gd name="connsiteX10" fmla="*/ 2826006 w 5760732"/>
              <a:gd name="connsiteY10" fmla="*/ 863781 h 1671741"/>
              <a:gd name="connsiteX11" fmla="*/ 1418221 w 5760732"/>
              <a:gd name="connsiteY11" fmla="*/ 267020 h 1671741"/>
              <a:gd name="connsiteX12" fmla="*/ 31033 w 5760732"/>
              <a:gd name="connsiteY12" fmla="*/ 843952 h 1671741"/>
              <a:gd name="connsiteX13" fmla="*/ 0 w 5760732"/>
              <a:gd name="connsiteY13" fmla="*/ 875503 h 1671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0732" h="1671741">
                <a:moveTo>
                  <a:pt x="0" y="0"/>
                </a:moveTo>
                <a:lnTo>
                  <a:pt x="5760732" y="0"/>
                </a:lnTo>
                <a:lnTo>
                  <a:pt x="5760732" y="915352"/>
                </a:lnTo>
                <a:lnTo>
                  <a:pt x="5653643" y="903019"/>
                </a:lnTo>
                <a:cubicBezTo>
                  <a:pt x="5590422" y="898174"/>
                  <a:pt x="5526276" y="895692"/>
                  <a:pt x="5461362" y="895692"/>
                </a:cubicBezTo>
                <a:cubicBezTo>
                  <a:pt x="4747305" y="895692"/>
                  <a:pt x="4126196" y="1195998"/>
                  <a:pt x="3807736" y="1638371"/>
                </a:cubicBezTo>
                <a:lnTo>
                  <a:pt x="3786433" y="1671741"/>
                </a:lnTo>
                <a:lnTo>
                  <a:pt x="3782949" y="1665941"/>
                </a:lnTo>
                <a:cubicBezTo>
                  <a:pt x="3599562" y="1395085"/>
                  <a:pt x="3343448" y="1173208"/>
                  <a:pt x="3039217" y="1011409"/>
                </a:cubicBezTo>
                <a:lnTo>
                  <a:pt x="2901616" y="944925"/>
                </a:lnTo>
                <a:lnTo>
                  <a:pt x="2826006" y="863781"/>
                </a:lnTo>
                <a:cubicBezTo>
                  <a:pt x="2443439" y="490972"/>
                  <a:pt x="1952978" y="267020"/>
                  <a:pt x="1418221" y="267020"/>
                </a:cubicBezTo>
                <a:cubicBezTo>
                  <a:pt x="893013" y="267020"/>
                  <a:pt x="410534" y="483045"/>
                  <a:pt x="31033" y="843952"/>
                </a:cubicBezTo>
                <a:lnTo>
                  <a:pt x="0" y="875503"/>
                </a:lnTo>
                <a:close/>
              </a:path>
            </a:pathLst>
          </a:custGeom>
        </p:spPr>
      </p:pic>
      <p:sp>
        <p:nvSpPr>
          <p:cNvPr id="11" name="文本框 10"/>
          <p:cNvSpPr txBox="1"/>
          <p:nvPr/>
        </p:nvSpPr>
        <p:spPr>
          <a:xfrm>
            <a:off x="2507255" y="384233"/>
            <a:ext cx="6097836" cy="369332"/>
          </a:xfrm>
          <a:prstGeom prst="rect">
            <a:avLst/>
          </a:prstGeom>
          <a:noFill/>
        </p:spPr>
        <p:txBody>
          <a:bodyPr wrap="square">
            <a:spAutoFit/>
          </a:bodyPr>
          <a:lstStyle/>
          <a:p>
            <a:pPr algn="l"/>
            <a:endParaRPr lang="zh-CN" altLang="en-US" dirty="0"/>
          </a:p>
        </p:txBody>
      </p:sp>
      <p:pic>
        <p:nvPicPr>
          <p:cNvPr id="17" name="图片 16"/>
          <p:cNvPicPr>
            <a:picLocks noChangeAspect="1"/>
          </p:cNvPicPr>
          <p:nvPr/>
        </p:nvPicPr>
        <p:blipFill>
          <a:blip r:embed="rId1">
            <a:extLst>
              <a:ext uri="{28A0092B-C50C-407E-A947-70E740481C1C}">
                <a14:useLocalDpi xmlns:a14="http://schemas.microsoft.com/office/drawing/2010/main" val="0"/>
              </a:ext>
            </a:extLst>
          </a:blip>
          <a:srcRect b="70980"/>
          <a:stretch>
            <a:fillRect/>
          </a:stretch>
        </p:blipFill>
        <p:spPr>
          <a:xfrm>
            <a:off x="-1685329" y="1247558"/>
            <a:ext cx="4674876" cy="1356630"/>
          </a:xfrm>
          <a:custGeom>
            <a:avLst/>
            <a:gdLst>
              <a:gd name="connsiteX0" fmla="*/ 0 w 5760732"/>
              <a:gd name="connsiteY0" fmla="*/ 0 h 1671741"/>
              <a:gd name="connsiteX1" fmla="*/ 5760732 w 5760732"/>
              <a:gd name="connsiteY1" fmla="*/ 0 h 1671741"/>
              <a:gd name="connsiteX2" fmla="*/ 5760732 w 5760732"/>
              <a:gd name="connsiteY2" fmla="*/ 915352 h 1671741"/>
              <a:gd name="connsiteX3" fmla="*/ 5653643 w 5760732"/>
              <a:gd name="connsiteY3" fmla="*/ 903019 h 1671741"/>
              <a:gd name="connsiteX4" fmla="*/ 5461362 w 5760732"/>
              <a:gd name="connsiteY4" fmla="*/ 895692 h 1671741"/>
              <a:gd name="connsiteX5" fmla="*/ 3807736 w 5760732"/>
              <a:gd name="connsiteY5" fmla="*/ 1638371 h 1671741"/>
              <a:gd name="connsiteX6" fmla="*/ 3786433 w 5760732"/>
              <a:gd name="connsiteY6" fmla="*/ 1671741 h 1671741"/>
              <a:gd name="connsiteX7" fmla="*/ 3782949 w 5760732"/>
              <a:gd name="connsiteY7" fmla="*/ 1665941 h 1671741"/>
              <a:gd name="connsiteX8" fmla="*/ 3039217 w 5760732"/>
              <a:gd name="connsiteY8" fmla="*/ 1011409 h 1671741"/>
              <a:gd name="connsiteX9" fmla="*/ 2901616 w 5760732"/>
              <a:gd name="connsiteY9" fmla="*/ 944925 h 1671741"/>
              <a:gd name="connsiteX10" fmla="*/ 2826006 w 5760732"/>
              <a:gd name="connsiteY10" fmla="*/ 863781 h 1671741"/>
              <a:gd name="connsiteX11" fmla="*/ 1418221 w 5760732"/>
              <a:gd name="connsiteY11" fmla="*/ 267020 h 1671741"/>
              <a:gd name="connsiteX12" fmla="*/ 31033 w 5760732"/>
              <a:gd name="connsiteY12" fmla="*/ 843952 h 1671741"/>
              <a:gd name="connsiteX13" fmla="*/ 0 w 5760732"/>
              <a:gd name="connsiteY13" fmla="*/ 875503 h 1671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0732" h="1671741">
                <a:moveTo>
                  <a:pt x="0" y="0"/>
                </a:moveTo>
                <a:lnTo>
                  <a:pt x="5760732" y="0"/>
                </a:lnTo>
                <a:lnTo>
                  <a:pt x="5760732" y="915352"/>
                </a:lnTo>
                <a:lnTo>
                  <a:pt x="5653643" y="903019"/>
                </a:lnTo>
                <a:cubicBezTo>
                  <a:pt x="5590422" y="898174"/>
                  <a:pt x="5526276" y="895692"/>
                  <a:pt x="5461362" y="895692"/>
                </a:cubicBezTo>
                <a:cubicBezTo>
                  <a:pt x="4747305" y="895692"/>
                  <a:pt x="4126196" y="1195998"/>
                  <a:pt x="3807736" y="1638371"/>
                </a:cubicBezTo>
                <a:lnTo>
                  <a:pt x="3786433" y="1671741"/>
                </a:lnTo>
                <a:lnTo>
                  <a:pt x="3782949" y="1665941"/>
                </a:lnTo>
                <a:cubicBezTo>
                  <a:pt x="3599562" y="1395085"/>
                  <a:pt x="3343448" y="1173208"/>
                  <a:pt x="3039217" y="1011409"/>
                </a:cubicBezTo>
                <a:lnTo>
                  <a:pt x="2901616" y="944925"/>
                </a:lnTo>
                <a:lnTo>
                  <a:pt x="2826006" y="863781"/>
                </a:lnTo>
                <a:cubicBezTo>
                  <a:pt x="2443439" y="490972"/>
                  <a:pt x="1952978" y="267020"/>
                  <a:pt x="1418221" y="267020"/>
                </a:cubicBezTo>
                <a:cubicBezTo>
                  <a:pt x="893013" y="267020"/>
                  <a:pt x="410534" y="483045"/>
                  <a:pt x="31033" y="843952"/>
                </a:cubicBezTo>
                <a:lnTo>
                  <a:pt x="0" y="875503"/>
                </a:lnTo>
                <a:close/>
              </a:path>
            </a:pathLst>
          </a:custGeom>
        </p:spPr>
      </p:pic>
      <p:grpSp>
        <p:nvGrpSpPr>
          <p:cNvPr id="9" name="组合 8"/>
          <p:cNvGrpSpPr/>
          <p:nvPr/>
        </p:nvGrpSpPr>
        <p:grpSpPr>
          <a:xfrm>
            <a:off x="723155" y="504405"/>
            <a:ext cx="10745690" cy="4402117"/>
            <a:chOff x="723155" y="73395"/>
            <a:chExt cx="10745690" cy="4402117"/>
          </a:xfrm>
        </p:grpSpPr>
        <p:grpSp>
          <p:nvGrpSpPr>
            <p:cNvPr id="2" name="组合 1"/>
            <p:cNvGrpSpPr/>
            <p:nvPr/>
          </p:nvGrpSpPr>
          <p:grpSpPr>
            <a:xfrm>
              <a:off x="723155" y="1771047"/>
              <a:ext cx="10745690" cy="2704465"/>
              <a:chOff x="900210" y="1771047"/>
              <a:chExt cx="10745690" cy="2704465"/>
            </a:xfrm>
          </p:grpSpPr>
          <p:sp>
            <p:nvSpPr>
              <p:cNvPr id="19" name="矩形: 圆角 18"/>
              <p:cNvSpPr/>
              <p:nvPr/>
            </p:nvSpPr>
            <p:spPr>
              <a:xfrm>
                <a:off x="900210" y="1771047"/>
                <a:ext cx="6506845" cy="2704465"/>
              </a:xfrm>
              <a:prstGeom prst="roundRect">
                <a:avLst>
                  <a:gd name="adj" fmla="val 0"/>
                </a:avLst>
              </a:prstGeom>
              <a:gradFill>
                <a:gsLst>
                  <a:gs pos="0">
                    <a:srgbClr val="5E7772"/>
                  </a:gs>
                  <a:gs pos="100000">
                    <a:srgbClr val="436B6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p:cNvSpPr/>
              <p:nvPr/>
            </p:nvSpPr>
            <p:spPr>
              <a:xfrm>
                <a:off x="7244044" y="1933607"/>
                <a:ext cx="4401856" cy="2541644"/>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6989" y="73395"/>
              <a:ext cx="4401856" cy="4401856"/>
            </a:xfrm>
            <a:prstGeom prst="rect">
              <a:avLst/>
            </a:prstGeom>
          </p:spPr>
        </p:pic>
      </p:grpSp>
      <p:sp>
        <p:nvSpPr>
          <p:cNvPr id="3" name="文本框 2"/>
          <p:cNvSpPr txBox="1"/>
          <p:nvPr/>
        </p:nvSpPr>
        <p:spPr>
          <a:xfrm>
            <a:off x="774700" y="671830"/>
            <a:ext cx="2383790" cy="521970"/>
          </a:xfrm>
          <a:prstGeom prst="rect">
            <a:avLst/>
          </a:prstGeom>
          <a:solidFill>
            <a:srgbClr val="436B63"/>
          </a:solidFill>
          <a:ln>
            <a:solidFill>
              <a:srgbClr val="4B6F67"/>
            </a:solidFill>
          </a:ln>
        </p:spPr>
        <p:txBody>
          <a:bodyPr wrap="square">
            <a:spAutoFit/>
          </a:bodyPr>
          <a:p>
            <a:r>
              <a:rPr lang="zh-CN" altLang="en-US"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rPr>
              <a:t>６</a:t>
            </a:r>
            <a:r>
              <a:rPr lang="en-US" altLang="zh-CN"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rPr>
              <a:t>.</a:t>
            </a:r>
            <a:r>
              <a:rPr lang="zh-CN" altLang="en-US"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rPr>
              <a:t>个人</a:t>
            </a:r>
            <a:r>
              <a:rPr lang="zh-CN" altLang="en-US"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rPr>
              <a:t>见解</a:t>
            </a:r>
            <a:endParaRPr lang="zh-CN" altLang="en-US"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endParaRPr>
          </a:p>
        </p:txBody>
      </p:sp>
      <p:pic>
        <p:nvPicPr>
          <p:cNvPr id="15" name="图片 14"/>
          <p:cNvPicPr>
            <a:picLocks noChangeAspect="1"/>
          </p:cNvPicPr>
          <p:nvPr/>
        </p:nvPicPr>
        <p:blipFill>
          <a:blip r:embed="rId3"/>
          <a:stretch>
            <a:fillRect/>
          </a:stretch>
        </p:blipFill>
        <p:spPr>
          <a:xfrm>
            <a:off x="1003300" y="3422015"/>
            <a:ext cx="1927860" cy="830580"/>
          </a:xfrm>
          <a:prstGeom prst="rect">
            <a:avLst/>
          </a:prstGeom>
        </p:spPr>
      </p:pic>
      <p:pic>
        <p:nvPicPr>
          <p:cNvPr id="16" name="图片 15"/>
          <p:cNvPicPr>
            <a:picLocks noChangeAspect="1"/>
          </p:cNvPicPr>
          <p:nvPr/>
        </p:nvPicPr>
        <p:blipFill>
          <a:blip r:embed="rId4"/>
          <a:stretch>
            <a:fillRect/>
          </a:stretch>
        </p:blipFill>
        <p:spPr>
          <a:xfrm>
            <a:off x="4261485" y="3410585"/>
            <a:ext cx="1935480" cy="853440"/>
          </a:xfrm>
          <a:prstGeom prst="rect">
            <a:avLst/>
          </a:prstGeom>
        </p:spPr>
      </p:pic>
      <p:sp>
        <p:nvSpPr>
          <p:cNvPr id="24" name="文本框 23"/>
          <p:cNvSpPr txBox="1"/>
          <p:nvPr/>
        </p:nvSpPr>
        <p:spPr>
          <a:xfrm>
            <a:off x="1271270" y="2235835"/>
            <a:ext cx="1391285" cy="368300"/>
          </a:xfrm>
          <a:prstGeom prst="rect">
            <a:avLst/>
          </a:prstGeom>
          <a:noFill/>
          <a:ln w="28575" cmpd="sng">
            <a:solidFill>
              <a:srgbClr val="FF0000"/>
            </a:solidFill>
            <a:prstDash val="solid"/>
          </a:ln>
        </p:spPr>
        <p:txBody>
          <a:bodyPr wrap="square" rtlCol="0">
            <a:spAutoFit/>
          </a:bodyPr>
          <a:p>
            <a:r>
              <a:rPr lang="en-US" altLang="zh-CN"/>
              <a:t>RNN</a:t>
            </a:r>
            <a:r>
              <a:rPr lang="zh-CN" altLang="en-US">
                <a:ea typeface="宋体" panose="02010600030101010101" pitchFamily="2" charset="-122"/>
              </a:rPr>
              <a:t>（３）</a:t>
            </a:r>
            <a:endParaRPr lang="zh-CN" altLang="en-US">
              <a:ea typeface="宋体" panose="02010600030101010101" pitchFamily="2" charset="-122"/>
            </a:endParaRPr>
          </a:p>
        </p:txBody>
      </p:sp>
      <p:sp>
        <p:nvSpPr>
          <p:cNvPr id="18" name="文本框 17"/>
          <p:cNvSpPr txBox="1"/>
          <p:nvPr/>
        </p:nvSpPr>
        <p:spPr>
          <a:xfrm>
            <a:off x="4401820" y="2235835"/>
            <a:ext cx="1391285" cy="368300"/>
          </a:xfrm>
          <a:prstGeom prst="rect">
            <a:avLst/>
          </a:prstGeom>
          <a:noFill/>
          <a:ln w="28575" cmpd="sng">
            <a:solidFill>
              <a:srgbClr val="FF0000"/>
            </a:solidFill>
            <a:prstDash val="solid"/>
          </a:ln>
        </p:spPr>
        <p:txBody>
          <a:bodyPr wrap="square" rtlCol="0">
            <a:spAutoFit/>
          </a:bodyPr>
          <a:p>
            <a:r>
              <a:rPr lang="en-US" altLang="zh-CN"/>
              <a:t>DNN</a:t>
            </a:r>
            <a:r>
              <a:rPr lang="zh-CN" altLang="en-US">
                <a:ea typeface="宋体" panose="02010600030101010101" pitchFamily="2" charset="-122"/>
              </a:rPr>
              <a:t>（３）</a:t>
            </a:r>
            <a:endParaRPr lang="zh-CN" altLang="en-US">
              <a:ea typeface="宋体" panose="02010600030101010101" pitchFamily="2" charset="-122"/>
            </a:endParaRPr>
          </a:p>
        </p:txBody>
      </p:sp>
      <p:pic>
        <p:nvPicPr>
          <p:cNvPr id="20" name="图片 19" descr="微信截图_20210527134715"/>
          <p:cNvPicPr>
            <a:picLocks noChangeAspect="1"/>
          </p:cNvPicPr>
          <p:nvPr/>
        </p:nvPicPr>
        <p:blipFill>
          <a:blip r:embed="rId5"/>
          <a:stretch>
            <a:fillRect/>
          </a:stretch>
        </p:blipFill>
        <p:spPr>
          <a:xfrm>
            <a:off x="3798570" y="2614295"/>
            <a:ext cx="3143250" cy="807720"/>
          </a:xfrm>
          <a:prstGeom prst="rect">
            <a:avLst/>
          </a:prstGeom>
        </p:spPr>
      </p:pic>
      <p:pic>
        <p:nvPicPr>
          <p:cNvPr id="21" name="图片 20" descr="微信截图_20210527100104"/>
          <p:cNvPicPr>
            <a:picLocks noChangeAspect="1"/>
          </p:cNvPicPr>
          <p:nvPr/>
        </p:nvPicPr>
        <p:blipFill>
          <a:blip r:embed="rId6"/>
          <a:stretch>
            <a:fillRect/>
          </a:stretch>
        </p:blipFill>
        <p:spPr>
          <a:xfrm>
            <a:off x="723265" y="2601595"/>
            <a:ext cx="2950210" cy="807720"/>
          </a:xfrm>
          <a:prstGeom prst="rect">
            <a:avLst/>
          </a:prstGeom>
        </p:spPr>
      </p:pic>
      <p:sp>
        <p:nvSpPr>
          <p:cNvPr id="22" name="文本框 21"/>
          <p:cNvSpPr txBox="1"/>
          <p:nvPr/>
        </p:nvSpPr>
        <p:spPr>
          <a:xfrm>
            <a:off x="1002030" y="4265295"/>
            <a:ext cx="5939790" cy="645160"/>
          </a:xfrm>
          <a:prstGeom prst="rect">
            <a:avLst/>
          </a:prstGeom>
          <a:noFill/>
        </p:spPr>
        <p:txBody>
          <a:bodyPr wrap="square" rtlCol="0">
            <a:spAutoFit/>
          </a:bodyPr>
          <a:p>
            <a:pPr indent="457200" fontAlgn="auto">
              <a:extLst>
                <a:ext uri="{35155182-B16C-46BC-9424-99874614C6A1}">
                  <wpsdc:indentchars xmlns:wpsdc="http://www.wps.cn/officeDocument/2017/drawingmlCustomData" val="200" checksum="59296752"/>
                </a:ext>
              </a:extLst>
            </a:pPr>
            <a:r>
              <a:rPr lang="zh-CN" altLang="en-US">
                <a:solidFill>
                  <a:schemeClr val="bg1"/>
                </a:solidFill>
              </a:rPr>
              <a:t>在效果相差不大的情况下，基于时间成本的考虑，</a:t>
            </a:r>
            <a:r>
              <a:rPr lang="en-US" altLang="zh-CN">
                <a:solidFill>
                  <a:schemeClr val="bg1"/>
                </a:solidFill>
              </a:rPr>
              <a:t>DNN</a:t>
            </a:r>
            <a:r>
              <a:rPr lang="zh-CN" altLang="en-US">
                <a:solidFill>
                  <a:schemeClr val="bg1"/>
                </a:solidFill>
              </a:rPr>
              <a:t>模型更适合实际</a:t>
            </a:r>
            <a:r>
              <a:rPr lang="zh-CN" altLang="en-US">
                <a:solidFill>
                  <a:schemeClr val="bg1"/>
                </a:solidFill>
              </a:rPr>
              <a:t>使用。</a:t>
            </a:r>
            <a:endParaRPr lang="zh-CN" altLang="en-US">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5846499"/>
            <a:ext cx="12192000" cy="1011501"/>
            <a:chOff x="0" y="5330757"/>
            <a:chExt cx="12192000" cy="1527243"/>
          </a:xfrm>
        </p:grpSpPr>
        <p:sp>
          <p:nvSpPr>
            <p:cNvPr id="7" name="矩形 6"/>
            <p:cNvSpPr/>
            <p:nvPr/>
          </p:nvSpPr>
          <p:spPr>
            <a:xfrm>
              <a:off x="0" y="5330757"/>
              <a:ext cx="12192000" cy="1527243"/>
            </a:xfrm>
            <a:prstGeom prst="rect">
              <a:avLst/>
            </a:prstGeom>
            <a:solidFill>
              <a:srgbClr val="5E7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5680953"/>
              <a:ext cx="12192000" cy="1177047"/>
            </a:xfrm>
            <a:prstGeom prst="rect">
              <a:avLst/>
            </a:prstGeom>
            <a:solidFill>
              <a:srgbClr val="7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 name="图片 9"/>
          <p:cNvPicPr>
            <a:picLocks noChangeAspect="1"/>
          </p:cNvPicPr>
          <p:nvPr/>
        </p:nvPicPr>
        <p:blipFill>
          <a:blip r:embed="rId1">
            <a:extLst>
              <a:ext uri="{28A0092B-C50C-407E-A947-70E740481C1C}">
                <a14:useLocalDpi xmlns:a14="http://schemas.microsoft.com/office/drawing/2010/main" val="0"/>
              </a:ext>
            </a:extLst>
          </a:blip>
          <a:srcRect b="70980"/>
          <a:stretch>
            <a:fillRect/>
          </a:stretch>
        </p:blipFill>
        <p:spPr>
          <a:xfrm>
            <a:off x="1522111" y="156597"/>
            <a:ext cx="4674876" cy="1356630"/>
          </a:xfrm>
          <a:custGeom>
            <a:avLst/>
            <a:gdLst>
              <a:gd name="connsiteX0" fmla="*/ 0 w 5760732"/>
              <a:gd name="connsiteY0" fmla="*/ 0 h 1671741"/>
              <a:gd name="connsiteX1" fmla="*/ 5760732 w 5760732"/>
              <a:gd name="connsiteY1" fmla="*/ 0 h 1671741"/>
              <a:gd name="connsiteX2" fmla="*/ 5760732 w 5760732"/>
              <a:gd name="connsiteY2" fmla="*/ 915352 h 1671741"/>
              <a:gd name="connsiteX3" fmla="*/ 5653643 w 5760732"/>
              <a:gd name="connsiteY3" fmla="*/ 903019 h 1671741"/>
              <a:gd name="connsiteX4" fmla="*/ 5461362 w 5760732"/>
              <a:gd name="connsiteY4" fmla="*/ 895692 h 1671741"/>
              <a:gd name="connsiteX5" fmla="*/ 3807736 w 5760732"/>
              <a:gd name="connsiteY5" fmla="*/ 1638371 h 1671741"/>
              <a:gd name="connsiteX6" fmla="*/ 3786433 w 5760732"/>
              <a:gd name="connsiteY6" fmla="*/ 1671741 h 1671741"/>
              <a:gd name="connsiteX7" fmla="*/ 3782949 w 5760732"/>
              <a:gd name="connsiteY7" fmla="*/ 1665941 h 1671741"/>
              <a:gd name="connsiteX8" fmla="*/ 3039217 w 5760732"/>
              <a:gd name="connsiteY8" fmla="*/ 1011409 h 1671741"/>
              <a:gd name="connsiteX9" fmla="*/ 2901616 w 5760732"/>
              <a:gd name="connsiteY9" fmla="*/ 944925 h 1671741"/>
              <a:gd name="connsiteX10" fmla="*/ 2826006 w 5760732"/>
              <a:gd name="connsiteY10" fmla="*/ 863781 h 1671741"/>
              <a:gd name="connsiteX11" fmla="*/ 1418221 w 5760732"/>
              <a:gd name="connsiteY11" fmla="*/ 267020 h 1671741"/>
              <a:gd name="connsiteX12" fmla="*/ 31033 w 5760732"/>
              <a:gd name="connsiteY12" fmla="*/ 843952 h 1671741"/>
              <a:gd name="connsiteX13" fmla="*/ 0 w 5760732"/>
              <a:gd name="connsiteY13" fmla="*/ 875503 h 1671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0732" h="1671741">
                <a:moveTo>
                  <a:pt x="0" y="0"/>
                </a:moveTo>
                <a:lnTo>
                  <a:pt x="5760732" y="0"/>
                </a:lnTo>
                <a:lnTo>
                  <a:pt x="5760732" y="915352"/>
                </a:lnTo>
                <a:lnTo>
                  <a:pt x="5653643" y="903019"/>
                </a:lnTo>
                <a:cubicBezTo>
                  <a:pt x="5590422" y="898174"/>
                  <a:pt x="5526276" y="895692"/>
                  <a:pt x="5461362" y="895692"/>
                </a:cubicBezTo>
                <a:cubicBezTo>
                  <a:pt x="4747305" y="895692"/>
                  <a:pt x="4126196" y="1195998"/>
                  <a:pt x="3807736" y="1638371"/>
                </a:cubicBezTo>
                <a:lnTo>
                  <a:pt x="3786433" y="1671741"/>
                </a:lnTo>
                <a:lnTo>
                  <a:pt x="3782949" y="1665941"/>
                </a:lnTo>
                <a:cubicBezTo>
                  <a:pt x="3599562" y="1395085"/>
                  <a:pt x="3343448" y="1173208"/>
                  <a:pt x="3039217" y="1011409"/>
                </a:cubicBezTo>
                <a:lnTo>
                  <a:pt x="2901616" y="944925"/>
                </a:lnTo>
                <a:lnTo>
                  <a:pt x="2826006" y="863781"/>
                </a:lnTo>
                <a:cubicBezTo>
                  <a:pt x="2443439" y="490972"/>
                  <a:pt x="1952978" y="267020"/>
                  <a:pt x="1418221" y="267020"/>
                </a:cubicBezTo>
                <a:cubicBezTo>
                  <a:pt x="893013" y="267020"/>
                  <a:pt x="410534" y="483045"/>
                  <a:pt x="31033" y="843952"/>
                </a:cubicBezTo>
                <a:lnTo>
                  <a:pt x="0" y="875503"/>
                </a:lnTo>
                <a:close/>
              </a:path>
            </a:pathLst>
          </a:custGeom>
        </p:spPr>
      </p:pic>
      <p:sp>
        <p:nvSpPr>
          <p:cNvPr id="11" name="文本框 10"/>
          <p:cNvSpPr txBox="1"/>
          <p:nvPr/>
        </p:nvSpPr>
        <p:spPr>
          <a:xfrm>
            <a:off x="2507255" y="384233"/>
            <a:ext cx="6097836" cy="369332"/>
          </a:xfrm>
          <a:prstGeom prst="rect">
            <a:avLst/>
          </a:prstGeom>
          <a:noFill/>
        </p:spPr>
        <p:txBody>
          <a:bodyPr wrap="square">
            <a:spAutoFit/>
          </a:bodyPr>
          <a:lstStyle/>
          <a:p>
            <a:pPr algn="l"/>
            <a:endParaRPr lang="zh-CN" altLang="en-US" dirty="0"/>
          </a:p>
        </p:txBody>
      </p:sp>
      <p:pic>
        <p:nvPicPr>
          <p:cNvPr id="17" name="图片 16"/>
          <p:cNvPicPr>
            <a:picLocks noChangeAspect="1"/>
          </p:cNvPicPr>
          <p:nvPr/>
        </p:nvPicPr>
        <p:blipFill>
          <a:blip r:embed="rId1">
            <a:extLst>
              <a:ext uri="{28A0092B-C50C-407E-A947-70E740481C1C}">
                <a14:useLocalDpi xmlns:a14="http://schemas.microsoft.com/office/drawing/2010/main" val="0"/>
              </a:ext>
            </a:extLst>
          </a:blip>
          <a:srcRect b="70980"/>
          <a:stretch>
            <a:fillRect/>
          </a:stretch>
        </p:blipFill>
        <p:spPr>
          <a:xfrm>
            <a:off x="-1685329" y="1247558"/>
            <a:ext cx="4674876" cy="1356630"/>
          </a:xfrm>
          <a:custGeom>
            <a:avLst/>
            <a:gdLst>
              <a:gd name="connsiteX0" fmla="*/ 0 w 5760732"/>
              <a:gd name="connsiteY0" fmla="*/ 0 h 1671741"/>
              <a:gd name="connsiteX1" fmla="*/ 5760732 w 5760732"/>
              <a:gd name="connsiteY1" fmla="*/ 0 h 1671741"/>
              <a:gd name="connsiteX2" fmla="*/ 5760732 w 5760732"/>
              <a:gd name="connsiteY2" fmla="*/ 915352 h 1671741"/>
              <a:gd name="connsiteX3" fmla="*/ 5653643 w 5760732"/>
              <a:gd name="connsiteY3" fmla="*/ 903019 h 1671741"/>
              <a:gd name="connsiteX4" fmla="*/ 5461362 w 5760732"/>
              <a:gd name="connsiteY4" fmla="*/ 895692 h 1671741"/>
              <a:gd name="connsiteX5" fmla="*/ 3807736 w 5760732"/>
              <a:gd name="connsiteY5" fmla="*/ 1638371 h 1671741"/>
              <a:gd name="connsiteX6" fmla="*/ 3786433 w 5760732"/>
              <a:gd name="connsiteY6" fmla="*/ 1671741 h 1671741"/>
              <a:gd name="connsiteX7" fmla="*/ 3782949 w 5760732"/>
              <a:gd name="connsiteY7" fmla="*/ 1665941 h 1671741"/>
              <a:gd name="connsiteX8" fmla="*/ 3039217 w 5760732"/>
              <a:gd name="connsiteY8" fmla="*/ 1011409 h 1671741"/>
              <a:gd name="connsiteX9" fmla="*/ 2901616 w 5760732"/>
              <a:gd name="connsiteY9" fmla="*/ 944925 h 1671741"/>
              <a:gd name="connsiteX10" fmla="*/ 2826006 w 5760732"/>
              <a:gd name="connsiteY10" fmla="*/ 863781 h 1671741"/>
              <a:gd name="connsiteX11" fmla="*/ 1418221 w 5760732"/>
              <a:gd name="connsiteY11" fmla="*/ 267020 h 1671741"/>
              <a:gd name="connsiteX12" fmla="*/ 31033 w 5760732"/>
              <a:gd name="connsiteY12" fmla="*/ 843952 h 1671741"/>
              <a:gd name="connsiteX13" fmla="*/ 0 w 5760732"/>
              <a:gd name="connsiteY13" fmla="*/ 875503 h 1671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0732" h="1671741">
                <a:moveTo>
                  <a:pt x="0" y="0"/>
                </a:moveTo>
                <a:lnTo>
                  <a:pt x="5760732" y="0"/>
                </a:lnTo>
                <a:lnTo>
                  <a:pt x="5760732" y="915352"/>
                </a:lnTo>
                <a:lnTo>
                  <a:pt x="5653643" y="903019"/>
                </a:lnTo>
                <a:cubicBezTo>
                  <a:pt x="5590422" y="898174"/>
                  <a:pt x="5526276" y="895692"/>
                  <a:pt x="5461362" y="895692"/>
                </a:cubicBezTo>
                <a:cubicBezTo>
                  <a:pt x="4747305" y="895692"/>
                  <a:pt x="4126196" y="1195998"/>
                  <a:pt x="3807736" y="1638371"/>
                </a:cubicBezTo>
                <a:lnTo>
                  <a:pt x="3786433" y="1671741"/>
                </a:lnTo>
                <a:lnTo>
                  <a:pt x="3782949" y="1665941"/>
                </a:lnTo>
                <a:cubicBezTo>
                  <a:pt x="3599562" y="1395085"/>
                  <a:pt x="3343448" y="1173208"/>
                  <a:pt x="3039217" y="1011409"/>
                </a:cubicBezTo>
                <a:lnTo>
                  <a:pt x="2901616" y="944925"/>
                </a:lnTo>
                <a:lnTo>
                  <a:pt x="2826006" y="863781"/>
                </a:lnTo>
                <a:cubicBezTo>
                  <a:pt x="2443439" y="490972"/>
                  <a:pt x="1952978" y="267020"/>
                  <a:pt x="1418221" y="267020"/>
                </a:cubicBezTo>
                <a:cubicBezTo>
                  <a:pt x="893013" y="267020"/>
                  <a:pt x="410534" y="483045"/>
                  <a:pt x="31033" y="843952"/>
                </a:cubicBezTo>
                <a:lnTo>
                  <a:pt x="0" y="875503"/>
                </a:lnTo>
                <a:close/>
              </a:path>
            </a:pathLst>
          </a:custGeom>
        </p:spPr>
      </p:pic>
      <p:grpSp>
        <p:nvGrpSpPr>
          <p:cNvPr id="9" name="组合 8"/>
          <p:cNvGrpSpPr/>
          <p:nvPr/>
        </p:nvGrpSpPr>
        <p:grpSpPr>
          <a:xfrm>
            <a:off x="723155" y="492340"/>
            <a:ext cx="10745690" cy="4401856"/>
            <a:chOff x="723155" y="73395"/>
            <a:chExt cx="10745690" cy="4401856"/>
          </a:xfrm>
        </p:grpSpPr>
        <p:grpSp>
          <p:nvGrpSpPr>
            <p:cNvPr id="2" name="组合 1"/>
            <p:cNvGrpSpPr/>
            <p:nvPr/>
          </p:nvGrpSpPr>
          <p:grpSpPr>
            <a:xfrm>
              <a:off x="723155" y="1933607"/>
              <a:ext cx="10745690" cy="2541644"/>
              <a:chOff x="900210" y="1933607"/>
              <a:chExt cx="10745690" cy="2541644"/>
            </a:xfrm>
          </p:grpSpPr>
          <p:sp>
            <p:nvSpPr>
              <p:cNvPr id="19" name="矩形: 圆角 18"/>
              <p:cNvSpPr/>
              <p:nvPr/>
            </p:nvSpPr>
            <p:spPr>
              <a:xfrm>
                <a:off x="900210" y="1933607"/>
                <a:ext cx="6343834" cy="2541644"/>
              </a:xfrm>
              <a:prstGeom prst="roundRect">
                <a:avLst>
                  <a:gd name="adj" fmla="val 0"/>
                </a:avLst>
              </a:prstGeom>
              <a:gradFill>
                <a:gsLst>
                  <a:gs pos="0">
                    <a:srgbClr val="5E7772"/>
                  </a:gs>
                  <a:gs pos="100000">
                    <a:srgbClr val="436B6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p:cNvSpPr/>
              <p:nvPr/>
            </p:nvSpPr>
            <p:spPr>
              <a:xfrm>
                <a:off x="7244044" y="1933607"/>
                <a:ext cx="4401856" cy="2541644"/>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6989" y="73395"/>
              <a:ext cx="4401856" cy="4401856"/>
            </a:xfrm>
            <a:prstGeom prst="rect">
              <a:avLst/>
            </a:prstGeom>
          </p:spPr>
        </p:pic>
      </p:grpSp>
      <p:sp>
        <p:nvSpPr>
          <p:cNvPr id="3" name="文本框 2"/>
          <p:cNvSpPr txBox="1"/>
          <p:nvPr/>
        </p:nvSpPr>
        <p:spPr>
          <a:xfrm>
            <a:off x="774700" y="671830"/>
            <a:ext cx="2383790" cy="521970"/>
          </a:xfrm>
          <a:prstGeom prst="rect">
            <a:avLst/>
          </a:prstGeom>
          <a:solidFill>
            <a:srgbClr val="436B63"/>
          </a:solidFill>
          <a:ln>
            <a:solidFill>
              <a:srgbClr val="4B6F67"/>
            </a:solidFill>
          </a:ln>
        </p:spPr>
        <p:txBody>
          <a:bodyPr wrap="square">
            <a:spAutoFit/>
          </a:bodyPr>
          <a:p>
            <a:r>
              <a:rPr lang="zh-CN" altLang="en-US"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rPr>
              <a:t>６</a:t>
            </a:r>
            <a:r>
              <a:rPr lang="en-US" altLang="zh-CN"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rPr>
              <a:t>.</a:t>
            </a:r>
            <a:r>
              <a:rPr lang="zh-CN" altLang="en-US"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rPr>
              <a:t>个人</a:t>
            </a:r>
            <a:r>
              <a:rPr lang="zh-CN" altLang="en-US"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rPr>
              <a:t>见解</a:t>
            </a:r>
            <a:endParaRPr lang="zh-CN" altLang="en-US"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endParaRPr>
          </a:p>
        </p:txBody>
      </p:sp>
      <p:pic>
        <p:nvPicPr>
          <p:cNvPr id="5" name="图片 4"/>
          <p:cNvPicPr>
            <a:picLocks noChangeAspect="1"/>
          </p:cNvPicPr>
          <p:nvPr/>
        </p:nvPicPr>
        <p:blipFill>
          <a:blip r:embed="rId3"/>
          <a:stretch>
            <a:fillRect/>
          </a:stretch>
        </p:blipFill>
        <p:spPr>
          <a:xfrm>
            <a:off x="7066915" y="2352675"/>
            <a:ext cx="2042160" cy="990600"/>
          </a:xfrm>
          <a:prstGeom prst="rect">
            <a:avLst/>
          </a:prstGeom>
        </p:spPr>
      </p:pic>
      <p:pic>
        <p:nvPicPr>
          <p:cNvPr id="15" name="图片 14"/>
          <p:cNvPicPr>
            <a:picLocks noChangeAspect="1"/>
          </p:cNvPicPr>
          <p:nvPr/>
        </p:nvPicPr>
        <p:blipFill>
          <a:blip r:embed="rId4"/>
          <a:stretch>
            <a:fillRect/>
          </a:stretch>
        </p:blipFill>
        <p:spPr>
          <a:xfrm>
            <a:off x="7066915" y="3343275"/>
            <a:ext cx="1927860" cy="830580"/>
          </a:xfrm>
          <a:prstGeom prst="rect">
            <a:avLst/>
          </a:prstGeom>
        </p:spPr>
      </p:pic>
      <p:sp>
        <p:nvSpPr>
          <p:cNvPr id="13" name="文本框 12"/>
          <p:cNvSpPr txBox="1"/>
          <p:nvPr/>
        </p:nvSpPr>
        <p:spPr>
          <a:xfrm>
            <a:off x="1049655" y="3162935"/>
            <a:ext cx="5621655" cy="506730"/>
          </a:xfrm>
          <a:prstGeom prst="rect">
            <a:avLst/>
          </a:prstGeom>
          <a:noFill/>
        </p:spPr>
        <p:txBody>
          <a:bodyPr wrap="square" rtlCol="0">
            <a:spAutoFit/>
          </a:bodyPr>
          <a:p>
            <a:pPr>
              <a:lnSpc>
                <a:spcPct val="150000"/>
              </a:lnSpc>
            </a:pPr>
            <a:r>
              <a:rPr lang="zh-CN" altLang="en-US" dirty="0">
                <a:solidFill>
                  <a:schemeClr val="bg1"/>
                </a:solidFill>
                <a:latin typeface="+mn-ea"/>
                <a:ea typeface="宋体" panose="02010600030101010101" pitchFamily="2" charset="-122"/>
                <a:cs typeface="阿里巴巴普惠体 Medium" panose="00020600040101010101" pitchFamily="18" charset="-122"/>
                <a:sym typeface="+mn-ea"/>
              </a:rPr>
              <a:t>２</a:t>
            </a:r>
            <a:r>
              <a:rPr lang="en-US" altLang="zh-CN" dirty="0">
                <a:solidFill>
                  <a:schemeClr val="bg1"/>
                </a:solidFill>
                <a:latin typeface="+mn-ea"/>
                <a:ea typeface="宋体" panose="02010600030101010101" pitchFamily="2" charset="-122"/>
                <a:cs typeface="阿里巴巴普惠体 Medium" panose="00020600040101010101" pitchFamily="18" charset="-122"/>
                <a:sym typeface="+mn-ea"/>
              </a:rPr>
              <a:t>.</a:t>
            </a:r>
            <a:r>
              <a:rPr lang="zh-CN" altLang="en-US" dirty="0">
                <a:solidFill>
                  <a:schemeClr val="bg1"/>
                </a:solidFill>
                <a:latin typeface="+mn-ea"/>
                <a:ea typeface="宋体" panose="02010600030101010101" pitchFamily="2" charset="-122"/>
                <a:cs typeface="阿里巴巴普惠体 Medium" panose="00020600040101010101" pitchFamily="18" charset="-122"/>
                <a:sym typeface="+mn-ea"/>
              </a:rPr>
              <a:t>学习率的选定十分重要。</a:t>
            </a:r>
            <a:endParaRPr lang="zh-CN" altLang="en-US"/>
          </a:p>
        </p:txBody>
      </p:sp>
      <p:sp>
        <p:nvSpPr>
          <p:cNvPr id="16" name="文本框 15"/>
          <p:cNvSpPr txBox="1"/>
          <p:nvPr/>
        </p:nvSpPr>
        <p:spPr>
          <a:xfrm>
            <a:off x="1049655" y="3845560"/>
            <a:ext cx="5622290" cy="368300"/>
          </a:xfrm>
          <a:prstGeom prst="rect">
            <a:avLst/>
          </a:prstGeom>
          <a:noFill/>
        </p:spPr>
        <p:txBody>
          <a:bodyPr wrap="square" rtlCol="0">
            <a:spAutoFit/>
          </a:bodyPr>
          <a:p>
            <a:r>
              <a:rPr lang="zh-CN" altLang="en-US" dirty="0">
                <a:solidFill>
                  <a:schemeClr val="bg1"/>
                </a:solidFill>
                <a:latin typeface="+mn-ea"/>
                <a:ea typeface="宋体" panose="02010600030101010101" pitchFamily="2" charset="-122"/>
                <a:cs typeface="阿里巴巴普惠体 Medium" panose="00020600040101010101" pitchFamily="18" charset="-122"/>
                <a:sym typeface="+mn-ea"/>
              </a:rPr>
              <a:t>３</a:t>
            </a:r>
            <a:r>
              <a:rPr lang="en-US" altLang="zh-CN" dirty="0">
                <a:solidFill>
                  <a:schemeClr val="bg1"/>
                </a:solidFill>
                <a:latin typeface="+mn-ea"/>
                <a:ea typeface="宋体" panose="02010600030101010101" pitchFamily="2" charset="-122"/>
                <a:cs typeface="阿里巴巴普惠体 Medium" panose="00020600040101010101" pitchFamily="18" charset="-122"/>
                <a:sym typeface="+mn-ea"/>
              </a:rPr>
              <a:t>.</a:t>
            </a:r>
            <a:r>
              <a:rPr lang="zh-CN" altLang="en-US" dirty="0">
                <a:solidFill>
                  <a:schemeClr val="bg1"/>
                </a:solidFill>
                <a:latin typeface="+mn-ea"/>
                <a:ea typeface="宋体" panose="02010600030101010101" pitchFamily="2" charset="-122"/>
                <a:cs typeface="阿里巴巴普惠体 Medium" panose="00020600040101010101" pitchFamily="18" charset="-122"/>
                <a:sym typeface="+mn-ea"/>
              </a:rPr>
              <a:t>选择最优模型讲究方法，应综合考虑各种参考标准。</a:t>
            </a:r>
            <a:endParaRPr lang="zh-CN" altLang="en-US"/>
          </a:p>
        </p:txBody>
      </p:sp>
      <p:sp>
        <p:nvSpPr>
          <p:cNvPr id="18" name="文本框 17"/>
          <p:cNvSpPr txBox="1"/>
          <p:nvPr/>
        </p:nvSpPr>
        <p:spPr>
          <a:xfrm>
            <a:off x="1049655" y="2609850"/>
            <a:ext cx="5622925" cy="645160"/>
          </a:xfrm>
          <a:prstGeom prst="rect">
            <a:avLst/>
          </a:prstGeom>
          <a:noFill/>
        </p:spPr>
        <p:txBody>
          <a:bodyPr wrap="square" rtlCol="0">
            <a:spAutoFit/>
          </a:bodyPr>
          <a:p>
            <a:r>
              <a:rPr lang="zh-CN" altLang="en-US" dirty="0">
                <a:solidFill>
                  <a:schemeClr val="bg1"/>
                </a:solidFill>
                <a:latin typeface="+mn-ea"/>
                <a:ea typeface="宋体" panose="02010600030101010101" pitchFamily="2" charset="-122"/>
                <a:cs typeface="阿里巴巴普惠体 Medium" panose="00020600040101010101" pitchFamily="18" charset="-122"/>
                <a:sym typeface="+mn-ea"/>
              </a:rPr>
              <a:t>１</a:t>
            </a:r>
            <a:r>
              <a:rPr lang="en-US" altLang="zh-CN" dirty="0">
                <a:solidFill>
                  <a:schemeClr val="bg1"/>
                </a:solidFill>
                <a:latin typeface="+mn-ea"/>
                <a:ea typeface="宋体" panose="02010600030101010101" pitchFamily="2" charset="-122"/>
                <a:cs typeface="阿里巴巴普惠体 Medium" panose="00020600040101010101" pitchFamily="18" charset="-122"/>
                <a:sym typeface="+mn-ea"/>
              </a:rPr>
              <a:t>.</a:t>
            </a:r>
            <a:r>
              <a:rPr lang="zh-CN" altLang="en-US" dirty="0">
                <a:solidFill>
                  <a:schemeClr val="bg1"/>
                </a:solidFill>
                <a:latin typeface="+mn-ea"/>
                <a:ea typeface="宋体" panose="02010600030101010101" pitchFamily="2" charset="-122"/>
                <a:cs typeface="阿里巴巴普惠体 Medium" panose="00020600040101010101" pitchFamily="18" charset="-122"/>
                <a:sym typeface="+mn-ea"/>
              </a:rPr>
              <a:t>在相同模型条件下，</a:t>
            </a:r>
            <a:r>
              <a:rPr lang="en-US" altLang="zh-CN" dirty="0">
                <a:solidFill>
                  <a:schemeClr val="bg1"/>
                </a:solidFill>
                <a:latin typeface="+mn-ea"/>
                <a:ea typeface="宋体" panose="02010600030101010101" pitchFamily="2" charset="-122"/>
                <a:cs typeface="阿里巴巴普惠体 Medium" panose="00020600040101010101" pitchFamily="18" charset="-122"/>
                <a:sym typeface="+mn-ea"/>
              </a:rPr>
              <a:t>GPU</a:t>
            </a:r>
            <a:r>
              <a:rPr lang="zh-CN" altLang="en-US" dirty="0">
                <a:solidFill>
                  <a:schemeClr val="bg1"/>
                </a:solidFill>
                <a:latin typeface="+mn-ea"/>
                <a:ea typeface="宋体" panose="02010600030101010101" pitchFamily="2" charset="-122"/>
                <a:cs typeface="阿里巴巴普惠体 Medium" panose="00020600040101010101" pitchFamily="18" charset="-122"/>
                <a:sym typeface="+mn-ea"/>
              </a:rPr>
              <a:t>训练速度明显优于</a:t>
            </a:r>
            <a:r>
              <a:rPr lang="en-US" altLang="zh-CN" dirty="0">
                <a:solidFill>
                  <a:schemeClr val="bg1"/>
                </a:solidFill>
                <a:latin typeface="+mn-ea"/>
                <a:ea typeface="宋体" panose="02010600030101010101" pitchFamily="2" charset="-122"/>
                <a:cs typeface="阿里巴巴普惠体 Medium" panose="00020600040101010101" pitchFamily="18" charset="-122"/>
                <a:sym typeface="+mn-ea"/>
              </a:rPr>
              <a:t>CPU</a:t>
            </a:r>
            <a:r>
              <a:rPr lang="zh-CN" altLang="en-US" dirty="0">
                <a:solidFill>
                  <a:schemeClr val="bg1"/>
                </a:solidFill>
                <a:latin typeface="+mn-ea"/>
                <a:ea typeface="宋体" panose="02010600030101010101" pitchFamily="2" charset="-122"/>
                <a:cs typeface="阿里巴巴普惠体 Medium" panose="00020600040101010101" pitchFamily="18" charset="-122"/>
                <a:sym typeface="+mn-ea"/>
              </a:rPr>
              <a:t>训练速度。</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3"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a:off x="0" y="0"/>
            <a:ext cx="12192000" cy="112131"/>
          </a:xfrm>
          <a:prstGeom prst="roundRect">
            <a:avLst>
              <a:gd name="adj" fmla="val 0"/>
            </a:avLst>
          </a:prstGeom>
          <a:solidFill>
            <a:srgbClr val="436B6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821312" y="1944224"/>
            <a:ext cx="2003898" cy="1676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
            <a:extLst>
              <a:ext uri="{28A0092B-C50C-407E-A947-70E740481C1C}">
                <a14:useLocalDpi xmlns:a14="http://schemas.microsoft.com/office/drawing/2010/main" val="0"/>
              </a:ext>
            </a:extLst>
          </a:blip>
          <a:srcRect b="19744"/>
          <a:stretch>
            <a:fillRect/>
          </a:stretch>
        </p:blipFill>
        <p:spPr>
          <a:xfrm>
            <a:off x="6258606" y="-118112"/>
            <a:ext cx="7099332" cy="5697656"/>
          </a:xfrm>
          <a:custGeom>
            <a:avLst/>
            <a:gdLst>
              <a:gd name="connsiteX0" fmla="*/ 0 w 5760732"/>
              <a:gd name="connsiteY0" fmla="*/ 0 h 4623346"/>
              <a:gd name="connsiteX1" fmla="*/ 5760732 w 5760732"/>
              <a:gd name="connsiteY1" fmla="*/ 0 h 4623346"/>
              <a:gd name="connsiteX2" fmla="*/ 5760732 w 5760732"/>
              <a:gd name="connsiteY2" fmla="*/ 3795631 h 4623346"/>
              <a:gd name="connsiteX3" fmla="*/ 5641154 w 5760732"/>
              <a:gd name="connsiteY3" fmla="*/ 3761478 h 4623346"/>
              <a:gd name="connsiteX4" fmla="*/ 5015812 w 5760732"/>
              <a:gd name="connsiteY4" fmla="*/ 3686626 h 4623346"/>
              <a:gd name="connsiteX5" fmla="*/ 3417557 w 5760732"/>
              <a:gd name="connsiteY5" fmla="*/ 4541739 h 4623346"/>
              <a:gd name="connsiteX6" fmla="*/ 3410606 w 5760732"/>
              <a:gd name="connsiteY6" fmla="*/ 4623346 h 4623346"/>
              <a:gd name="connsiteX7" fmla="*/ 1986624 w 5760732"/>
              <a:gd name="connsiteY7" fmla="*/ 4623346 h 4623346"/>
              <a:gd name="connsiteX8" fmla="*/ 1966724 w 5760732"/>
              <a:gd name="connsiteY8" fmla="*/ 4546710 h 4623346"/>
              <a:gd name="connsiteX9" fmla="*/ 729562 w 5760732"/>
              <a:gd name="connsiteY9" fmla="*/ 3645446 h 4623346"/>
              <a:gd name="connsiteX10" fmla="*/ 5292 w 5760732"/>
              <a:gd name="connsiteY10" fmla="*/ 3864511 h 4623346"/>
              <a:gd name="connsiteX11" fmla="*/ 0 w 5760732"/>
              <a:gd name="connsiteY11" fmla="*/ 3868429 h 4623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0732" h="4623346">
                <a:moveTo>
                  <a:pt x="0" y="0"/>
                </a:moveTo>
                <a:lnTo>
                  <a:pt x="5760732" y="0"/>
                </a:lnTo>
                <a:lnTo>
                  <a:pt x="5760732" y="3795631"/>
                </a:lnTo>
                <a:lnTo>
                  <a:pt x="5641154" y="3761478"/>
                </a:lnTo>
                <a:cubicBezTo>
                  <a:pt x="5448949" y="3713279"/>
                  <a:pt x="5237631" y="3686626"/>
                  <a:pt x="5015812" y="3686626"/>
                </a:cubicBezTo>
                <a:cubicBezTo>
                  <a:pt x="4183994" y="3686626"/>
                  <a:pt x="3499828" y="4061435"/>
                  <a:pt x="3417557" y="4541739"/>
                </a:cubicBezTo>
                <a:lnTo>
                  <a:pt x="3410606" y="4623346"/>
                </a:lnTo>
                <a:lnTo>
                  <a:pt x="1986624" y="4623346"/>
                </a:lnTo>
                <a:lnTo>
                  <a:pt x="1966724" y="4546710"/>
                </a:lnTo>
                <a:cubicBezTo>
                  <a:pt x="1802711" y="4024563"/>
                  <a:pt x="1310849" y="3645446"/>
                  <a:pt x="729562" y="3645446"/>
                </a:cubicBezTo>
                <a:cubicBezTo>
                  <a:pt x="461276" y="3645446"/>
                  <a:pt x="212039" y="3726205"/>
                  <a:pt x="5292" y="3864511"/>
                </a:cubicBezTo>
                <a:lnTo>
                  <a:pt x="0" y="3868429"/>
                </a:lnTo>
                <a:close/>
              </a:path>
            </a:pathLst>
          </a:custGeom>
        </p:spPr>
      </p:pic>
      <p:grpSp>
        <p:nvGrpSpPr>
          <p:cNvPr id="34" name="组合 33"/>
          <p:cNvGrpSpPr/>
          <p:nvPr/>
        </p:nvGrpSpPr>
        <p:grpSpPr>
          <a:xfrm>
            <a:off x="0" y="5330757"/>
            <a:ext cx="12192000" cy="1527243"/>
            <a:chOff x="0" y="5330757"/>
            <a:chExt cx="12192000" cy="1527243"/>
          </a:xfrm>
        </p:grpSpPr>
        <p:sp>
          <p:nvSpPr>
            <p:cNvPr id="14" name="矩形 13"/>
            <p:cNvSpPr/>
            <p:nvPr/>
          </p:nvSpPr>
          <p:spPr>
            <a:xfrm>
              <a:off x="0" y="5330757"/>
              <a:ext cx="12192000" cy="1527243"/>
            </a:xfrm>
            <a:prstGeom prst="rect">
              <a:avLst/>
            </a:prstGeom>
            <a:solidFill>
              <a:srgbClr val="5E7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0" y="5680953"/>
              <a:ext cx="12192000" cy="1177047"/>
            </a:xfrm>
            <a:prstGeom prst="rect">
              <a:avLst/>
            </a:prstGeom>
            <a:solidFill>
              <a:srgbClr val="7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 name="图片 19"/>
          <p:cNvPicPr>
            <a:picLocks noChangeAspect="1"/>
          </p:cNvPicPr>
          <p:nvPr/>
        </p:nvPicPr>
        <p:blipFill>
          <a:blip r:embed="rId1">
            <a:extLst>
              <a:ext uri="{28A0092B-C50C-407E-A947-70E740481C1C}">
                <a14:useLocalDpi xmlns:a14="http://schemas.microsoft.com/office/drawing/2010/main" val="0"/>
              </a:ext>
            </a:extLst>
          </a:blip>
          <a:srcRect b="41651"/>
          <a:stretch>
            <a:fillRect/>
          </a:stretch>
        </p:blipFill>
        <p:spPr>
          <a:xfrm>
            <a:off x="-160691" y="2399622"/>
            <a:ext cx="5760732" cy="3361338"/>
          </a:xfrm>
          <a:custGeom>
            <a:avLst/>
            <a:gdLst>
              <a:gd name="connsiteX0" fmla="*/ 5760732 w 5760732"/>
              <a:gd name="connsiteY0" fmla="*/ 941603 h 3361338"/>
              <a:gd name="connsiteX1" fmla="*/ 5760732 w 5760732"/>
              <a:gd name="connsiteY1" fmla="*/ 3361338 h 3361338"/>
              <a:gd name="connsiteX2" fmla="*/ 5583038 w 5760732"/>
              <a:gd name="connsiteY2" fmla="*/ 3301567 h 3361338"/>
              <a:gd name="connsiteX3" fmla="*/ 4193727 w 5760732"/>
              <a:gd name="connsiteY3" fmla="*/ 3115169 h 3361338"/>
              <a:gd name="connsiteX4" fmla="*/ 4029802 w 5760732"/>
              <a:gd name="connsiteY4" fmla="*/ 3119354 h 3361338"/>
              <a:gd name="connsiteX5" fmla="*/ 4046099 w 5760732"/>
              <a:gd name="connsiteY5" fmla="*/ 3060600 h 3361338"/>
              <a:gd name="connsiteX6" fmla="*/ 4029184 w 5760732"/>
              <a:gd name="connsiteY6" fmla="*/ 2203983 h 3361338"/>
              <a:gd name="connsiteX7" fmla="*/ 3884057 w 5760732"/>
              <a:gd name="connsiteY7" fmla="*/ 1834244 h 3361338"/>
              <a:gd name="connsiteX8" fmla="*/ 3879342 w 5760732"/>
              <a:gd name="connsiteY8" fmla="*/ 1826394 h 3361338"/>
              <a:gd name="connsiteX9" fmla="*/ 3951265 w 5760732"/>
              <a:gd name="connsiteY9" fmla="*/ 1828644 h 3361338"/>
              <a:gd name="connsiteX10" fmla="*/ 5728839 w 5760732"/>
              <a:gd name="connsiteY10" fmla="*/ 1018447 h 3361338"/>
              <a:gd name="connsiteX11" fmla="*/ 5457409 w 5760732"/>
              <a:gd name="connsiteY11" fmla="*/ 0 h 3361338"/>
              <a:gd name="connsiteX12" fmla="*/ 5760732 w 5760732"/>
              <a:gd name="connsiteY12" fmla="*/ 0 h 3361338"/>
              <a:gd name="connsiteX13" fmla="*/ 5760732 w 5760732"/>
              <a:gd name="connsiteY13" fmla="*/ 409503 h 3361338"/>
              <a:gd name="connsiteX14" fmla="*/ 5728839 w 5760732"/>
              <a:gd name="connsiteY14" fmla="*/ 332659 h 3361338"/>
              <a:gd name="connsiteX15" fmla="*/ 5494645 w 5760732"/>
              <a:gd name="connsiteY15" fmla="*/ 30849 h 3361338"/>
              <a:gd name="connsiteX16" fmla="*/ 0 w 5760732"/>
              <a:gd name="connsiteY16" fmla="*/ 0 h 3361338"/>
              <a:gd name="connsiteX17" fmla="*/ 2445121 w 5760732"/>
              <a:gd name="connsiteY17" fmla="*/ 0 h 3361338"/>
              <a:gd name="connsiteX18" fmla="*/ 2407886 w 5760732"/>
              <a:gd name="connsiteY18" fmla="*/ 30849 h 3361338"/>
              <a:gd name="connsiteX19" fmla="*/ 2173691 w 5760732"/>
              <a:gd name="connsiteY19" fmla="*/ 332659 h 3361338"/>
              <a:gd name="connsiteX20" fmla="*/ 2141056 w 5760732"/>
              <a:gd name="connsiteY20" fmla="*/ 411292 h 3361338"/>
              <a:gd name="connsiteX21" fmla="*/ 1997782 w 5760732"/>
              <a:gd name="connsiteY21" fmla="*/ 357540 h 3361338"/>
              <a:gd name="connsiteX22" fmla="*/ 1418221 w 5760732"/>
              <a:gd name="connsiteY22" fmla="*/ 267020 h 3361338"/>
              <a:gd name="connsiteX23" fmla="*/ 31033 w 5760732"/>
              <a:gd name="connsiteY23" fmla="*/ 843952 h 3361338"/>
              <a:gd name="connsiteX24" fmla="*/ 0 w 5760732"/>
              <a:gd name="connsiteY24" fmla="*/ 875503 h 336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0732" h="3361338">
                <a:moveTo>
                  <a:pt x="5760732" y="941603"/>
                </a:moveTo>
                <a:lnTo>
                  <a:pt x="5760732" y="3361338"/>
                </a:lnTo>
                <a:lnTo>
                  <a:pt x="5583038" y="3301567"/>
                </a:lnTo>
                <a:cubicBezTo>
                  <a:pt x="5183918" y="3180895"/>
                  <a:pt x="4711635" y="3116885"/>
                  <a:pt x="4193727" y="3115169"/>
                </a:cubicBezTo>
                <a:lnTo>
                  <a:pt x="4029802" y="3119354"/>
                </a:lnTo>
                <a:lnTo>
                  <a:pt x="4046099" y="3060600"/>
                </a:lnTo>
                <a:cubicBezTo>
                  <a:pt x="4107666" y="2779421"/>
                  <a:pt x="4105550" y="2488983"/>
                  <a:pt x="4029184" y="2203983"/>
                </a:cubicBezTo>
                <a:cubicBezTo>
                  <a:pt x="3994283" y="2073729"/>
                  <a:pt x="3945382" y="1950246"/>
                  <a:pt x="3884057" y="1834244"/>
                </a:cubicBezTo>
                <a:lnTo>
                  <a:pt x="3879342" y="1826394"/>
                </a:lnTo>
                <a:lnTo>
                  <a:pt x="3951265" y="1828644"/>
                </a:lnTo>
                <a:cubicBezTo>
                  <a:pt x="4786467" y="1828644"/>
                  <a:pt x="5493183" y="1487835"/>
                  <a:pt x="5728839" y="1018447"/>
                </a:cubicBezTo>
                <a:close/>
                <a:moveTo>
                  <a:pt x="5457409" y="0"/>
                </a:moveTo>
                <a:lnTo>
                  <a:pt x="5760732" y="0"/>
                </a:lnTo>
                <a:lnTo>
                  <a:pt x="5760732" y="409503"/>
                </a:lnTo>
                <a:lnTo>
                  <a:pt x="5728839" y="332659"/>
                </a:lnTo>
                <a:cubicBezTo>
                  <a:pt x="5674457" y="224339"/>
                  <a:pt x="5594989" y="122866"/>
                  <a:pt x="5494645" y="30849"/>
                </a:cubicBezTo>
                <a:close/>
                <a:moveTo>
                  <a:pt x="0" y="0"/>
                </a:moveTo>
                <a:lnTo>
                  <a:pt x="2445121" y="0"/>
                </a:lnTo>
                <a:lnTo>
                  <a:pt x="2407886" y="30849"/>
                </a:lnTo>
                <a:cubicBezTo>
                  <a:pt x="2307542" y="122866"/>
                  <a:pt x="2228073" y="224339"/>
                  <a:pt x="2173691" y="332659"/>
                </a:cubicBezTo>
                <a:lnTo>
                  <a:pt x="2141056" y="411292"/>
                </a:lnTo>
                <a:lnTo>
                  <a:pt x="1997782" y="357540"/>
                </a:lnTo>
                <a:cubicBezTo>
                  <a:pt x="1813060" y="298513"/>
                  <a:pt x="1618755" y="267020"/>
                  <a:pt x="1418221" y="267020"/>
                </a:cubicBezTo>
                <a:cubicBezTo>
                  <a:pt x="893013" y="267020"/>
                  <a:pt x="410534" y="483045"/>
                  <a:pt x="31033" y="843952"/>
                </a:cubicBezTo>
                <a:lnTo>
                  <a:pt x="0" y="875503"/>
                </a:lnTo>
                <a:close/>
              </a:path>
            </a:pathLst>
          </a:custGeom>
        </p:spPr>
      </p:pic>
      <p:sp>
        <p:nvSpPr>
          <p:cNvPr id="5" name="文本框 4"/>
          <p:cNvSpPr txBox="1"/>
          <p:nvPr/>
        </p:nvSpPr>
        <p:spPr>
          <a:xfrm>
            <a:off x="1043556" y="978486"/>
            <a:ext cx="4940640" cy="1198880"/>
          </a:xfrm>
          <a:prstGeom prst="rect">
            <a:avLst/>
          </a:prstGeom>
          <a:noFill/>
        </p:spPr>
        <p:txBody>
          <a:bodyPr wrap="square">
            <a:spAutoFit/>
          </a:bodyPr>
          <a:lstStyle/>
          <a:p>
            <a:r>
              <a:rPr lang="zh-CN" altLang="en-US" sz="3600" dirty="0">
                <a:gradFill>
                  <a:gsLst>
                    <a:gs pos="0">
                      <a:srgbClr val="91B5AE"/>
                    </a:gs>
                    <a:gs pos="100000">
                      <a:srgbClr val="436B63"/>
                    </a:gs>
                  </a:gsLst>
                  <a:lin ang="5400000" scaled="1"/>
                </a:gradFill>
                <a:effectLst/>
                <a:latin typeface="方正尚酷简体" panose="03000509000000000000" pitchFamily="65" charset="-122"/>
                <a:ea typeface="方正尚酷简体" panose="03000509000000000000" pitchFamily="65" charset="-122"/>
                <a:cs typeface="宋体" panose="02010600030101010101" pitchFamily="2" charset="-122"/>
              </a:rPr>
              <a:t>汇报</a:t>
            </a:r>
            <a:r>
              <a:rPr lang="zh-CN" altLang="en-US" sz="3600" dirty="0">
                <a:gradFill>
                  <a:gsLst>
                    <a:gs pos="0">
                      <a:srgbClr val="91B5AE"/>
                    </a:gs>
                    <a:gs pos="100000">
                      <a:srgbClr val="436B63"/>
                    </a:gs>
                  </a:gsLst>
                  <a:lin ang="5400000" scaled="1"/>
                </a:gradFill>
                <a:effectLst/>
                <a:latin typeface="方正尚酷简体" panose="03000509000000000000" pitchFamily="65" charset="-122"/>
                <a:ea typeface="方正尚酷简体" panose="03000509000000000000" pitchFamily="65" charset="-122"/>
                <a:cs typeface="宋体" panose="02010600030101010101" pitchFamily="2" charset="-122"/>
              </a:rPr>
              <a:t>完毕</a:t>
            </a:r>
            <a:endParaRPr lang="zh-CN" altLang="en-US" sz="3600" dirty="0">
              <a:gradFill>
                <a:gsLst>
                  <a:gs pos="0">
                    <a:srgbClr val="91B5AE"/>
                  </a:gs>
                  <a:gs pos="100000">
                    <a:srgbClr val="436B63"/>
                  </a:gs>
                </a:gsLst>
                <a:lin ang="5400000" scaled="1"/>
              </a:gradFill>
              <a:effectLst/>
              <a:latin typeface="方正尚酷简体" panose="03000509000000000000" pitchFamily="65" charset="-122"/>
              <a:ea typeface="方正尚酷简体" panose="03000509000000000000" pitchFamily="65" charset="-122"/>
              <a:cs typeface="宋体" panose="02010600030101010101" pitchFamily="2" charset="-122"/>
            </a:endParaRPr>
          </a:p>
          <a:p>
            <a:r>
              <a:rPr lang="zh-CN" altLang="en-US" sz="3600" dirty="0">
                <a:gradFill>
                  <a:gsLst>
                    <a:gs pos="0">
                      <a:srgbClr val="91B5AE"/>
                    </a:gs>
                    <a:gs pos="100000">
                      <a:srgbClr val="436B63"/>
                    </a:gs>
                  </a:gsLst>
                  <a:lin ang="5400000" scaled="1"/>
                </a:gradFill>
                <a:effectLst/>
                <a:latin typeface="方正尚酷简体" panose="03000509000000000000" pitchFamily="65" charset="-122"/>
                <a:ea typeface="方正尚酷简体" panose="03000509000000000000" pitchFamily="65" charset="-122"/>
                <a:cs typeface="宋体" panose="02010600030101010101" pitchFamily="2" charset="-122"/>
              </a:rPr>
              <a:t>感谢聆听</a:t>
            </a:r>
            <a:endParaRPr lang="zh-CN" altLang="en-US" sz="3600" dirty="0">
              <a:gradFill>
                <a:gsLst>
                  <a:gs pos="0">
                    <a:srgbClr val="91B5AE"/>
                  </a:gs>
                  <a:gs pos="100000">
                    <a:srgbClr val="436B63"/>
                  </a:gs>
                </a:gsLst>
                <a:lin ang="5400000" scaled="1"/>
              </a:gradFill>
              <a:latin typeface="方正尚酷简体" panose="03000509000000000000" pitchFamily="65" charset="-122"/>
              <a:ea typeface="方正尚酷简体" panose="03000509000000000000" pitchFamily="65" charset="-122"/>
            </a:endParaRPr>
          </a:p>
        </p:txBody>
      </p:sp>
      <p:pic>
        <p:nvPicPr>
          <p:cNvPr id="19" name="图片 18"/>
          <p:cNvPicPr>
            <a:picLocks noChangeAspect="1"/>
          </p:cNvPicPr>
          <p:nvPr/>
        </p:nvPicPr>
        <p:blipFill>
          <a:blip r:embed="rId1">
            <a:extLst>
              <a:ext uri="{28A0092B-C50C-407E-A947-70E740481C1C}">
                <a14:useLocalDpi xmlns:a14="http://schemas.microsoft.com/office/drawing/2010/main" val="0"/>
              </a:ext>
            </a:extLst>
          </a:blip>
          <a:srcRect b="70980"/>
          <a:stretch>
            <a:fillRect/>
          </a:stretch>
        </p:blipFill>
        <p:spPr>
          <a:xfrm>
            <a:off x="571269" y="267165"/>
            <a:ext cx="4674876" cy="1356630"/>
          </a:xfrm>
          <a:custGeom>
            <a:avLst/>
            <a:gdLst>
              <a:gd name="connsiteX0" fmla="*/ 0 w 5760732"/>
              <a:gd name="connsiteY0" fmla="*/ 0 h 1671741"/>
              <a:gd name="connsiteX1" fmla="*/ 5760732 w 5760732"/>
              <a:gd name="connsiteY1" fmla="*/ 0 h 1671741"/>
              <a:gd name="connsiteX2" fmla="*/ 5760732 w 5760732"/>
              <a:gd name="connsiteY2" fmla="*/ 915352 h 1671741"/>
              <a:gd name="connsiteX3" fmla="*/ 5653643 w 5760732"/>
              <a:gd name="connsiteY3" fmla="*/ 903019 h 1671741"/>
              <a:gd name="connsiteX4" fmla="*/ 5461362 w 5760732"/>
              <a:gd name="connsiteY4" fmla="*/ 895692 h 1671741"/>
              <a:gd name="connsiteX5" fmla="*/ 3807736 w 5760732"/>
              <a:gd name="connsiteY5" fmla="*/ 1638371 h 1671741"/>
              <a:gd name="connsiteX6" fmla="*/ 3786433 w 5760732"/>
              <a:gd name="connsiteY6" fmla="*/ 1671741 h 1671741"/>
              <a:gd name="connsiteX7" fmla="*/ 3782949 w 5760732"/>
              <a:gd name="connsiteY7" fmla="*/ 1665941 h 1671741"/>
              <a:gd name="connsiteX8" fmla="*/ 3039217 w 5760732"/>
              <a:gd name="connsiteY8" fmla="*/ 1011409 h 1671741"/>
              <a:gd name="connsiteX9" fmla="*/ 2901616 w 5760732"/>
              <a:gd name="connsiteY9" fmla="*/ 944925 h 1671741"/>
              <a:gd name="connsiteX10" fmla="*/ 2826006 w 5760732"/>
              <a:gd name="connsiteY10" fmla="*/ 863781 h 1671741"/>
              <a:gd name="connsiteX11" fmla="*/ 1418221 w 5760732"/>
              <a:gd name="connsiteY11" fmla="*/ 267020 h 1671741"/>
              <a:gd name="connsiteX12" fmla="*/ 31033 w 5760732"/>
              <a:gd name="connsiteY12" fmla="*/ 843952 h 1671741"/>
              <a:gd name="connsiteX13" fmla="*/ 0 w 5760732"/>
              <a:gd name="connsiteY13" fmla="*/ 875503 h 1671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0732" h="1671741">
                <a:moveTo>
                  <a:pt x="0" y="0"/>
                </a:moveTo>
                <a:lnTo>
                  <a:pt x="5760732" y="0"/>
                </a:lnTo>
                <a:lnTo>
                  <a:pt x="5760732" y="915352"/>
                </a:lnTo>
                <a:lnTo>
                  <a:pt x="5653643" y="903019"/>
                </a:lnTo>
                <a:cubicBezTo>
                  <a:pt x="5590422" y="898174"/>
                  <a:pt x="5526276" y="895692"/>
                  <a:pt x="5461362" y="895692"/>
                </a:cubicBezTo>
                <a:cubicBezTo>
                  <a:pt x="4747305" y="895692"/>
                  <a:pt x="4126196" y="1195998"/>
                  <a:pt x="3807736" y="1638371"/>
                </a:cubicBezTo>
                <a:lnTo>
                  <a:pt x="3786433" y="1671741"/>
                </a:lnTo>
                <a:lnTo>
                  <a:pt x="3782949" y="1665941"/>
                </a:lnTo>
                <a:cubicBezTo>
                  <a:pt x="3599562" y="1395085"/>
                  <a:pt x="3343448" y="1173208"/>
                  <a:pt x="3039217" y="1011409"/>
                </a:cubicBezTo>
                <a:lnTo>
                  <a:pt x="2901616" y="944925"/>
                </a:lnTo>
                <a:lnTo>
                  <a:pt x="2826006" y="863781"/>
                </a:lnTo>
                <a:cubicBezTo>
                  <a:pt x="2443439" y="490972"/>
                  <a:pt x="1952978" y="267020"/>
                  <a:pt x="1418221" y="267020"/>
                </a:cubicBezTo>
                <a:cubicBezTo>
                  <a:pt x="893013" y="267020"/>
                  <a:pt x="410534" y="483045"/>
                  <a:pt x="31033" y="843952"/>
                </a:cubicBezTo>
                <a:lnTo>
                  <a:pt x="0" y="875503"/>
                </a:lnTo>
                <a:close/>
              </a:path>
            </a:pathLst>
          </a:custGeom>
        </p:spPr>
      </p:pic>
      <p:sp>
        <p:nvSpPr>
          <p:cNvPr id="21" name="文本框 20"/>
          <p:cNvSpPr txBox="1"/>
          <p:nvPr/>
        </p:nvSpPr>
        <p:spPr>
          <a:xfrm>
            <a:off x="1043556" y="2087299"/>
            <a:ext cx="5760732" cy="584775"/>
          </a:xfrm>
          <a:prstGeom prst="rect">
            <a:avLst/>
          </a:prstGeom>
          <a:noFill/>
        </p:spPr>
        <p:txBody>
          <a:bodyPr wrap="square">
            <a:spAutoFit/>
          </a:bodyPr>
          <a:lstStyle/>
          <a:p>
            <a:r>
              <a:rPr lang="en-US" altLang="zh-CN" sz="1600" dirty="0">
                <a:solidFill>
                  <a:schemeClr val="bg1">
                    <a:lumMod val="75000"/>
                  </a:schemeClr>
                </a:solidFill>
              </a:rPr>
              <a:t>RESPONDING TO SEVERE </a:t>
            </a:r>
            <a:endParaRPr lang="en-US" altLang="zh-CN" sz="1600" dirty="0">
              <a:solidFill>
                <a:schemeClr val="bg1">
                  <a:lumMod val="75000"/>
                </a:schemeClr>
              </a:solidFill>
            </a:endParaRPr>
          </a:p>
          <a:p>
            <a:r>
              <a:rPr lang="en-US" altLang="zh-CN" sz="1600" dirty="0">
                <a:solidFill>
                  <a:schemeClr val="bg1">
                    <a:lumMod val="75000"/>
                  </a:schemeClr>
                </a:solidFill>
              </a:rPr>
              <a:t>WEATHER SAFETY EDUCATION</a:t>
            </a:r>
            <a:endParaRPr lang="zh-CN" altLang="en-US" sz="1600" dirty="0">
              <a:solidFill>
                <a:schemeClr val="bg1">
                  <a:lumMod val="75000"/>
                </a:schemeClr>
              </a:solidFill>
            </a:endParaRPr>
          </a:p>
        </p:txBody>
      </p:sp>
      <p:sp>
        <p:nvSpPr>
          <p:cNvPr id="7" name="文本框 6"/>
          <p:cNvSpPr txBox="1"/>
          <p:nvPr/>
        </p:nvSpPr>
        <p:spPr>
          <a:xfrm>
            <a:off x="1043305" y="2967990"/>
            <a:ext cx="2790190" cy="922020"/>
          </a:xfrm>
          <a:prstGeom prst="rect">
            <a:avLst/>
          </a:prstGeom>
          <a:noFill/>
        </p:spPr>
        <p:txBody>
          <a:bodyPr wrap="square" rtlCol="0">
            <a:spAutoFit/>
          </a:bodyPr>
          <a:p>
            <a:r>
              <a:rPr lang="zh-CN" altLang="en-US"/>
              <a:t>汇报人：杨柏颂</a:t>
            </a:r>
            <a:r>
              <a:rPr lang="en-US" altLang="zh-CN"/>
              <a:t> </a:t>
            </a:r>
            <a:r>
              <a:rPr lang="zh-CN" altLang="en-US"/>
              <a:t>周酋</a:t>
            </a:r>
            <a:r>
              <a:rPr lang="zh-CN" altLang="en-US"/>
              <a:t>基</a:t>
            </a:r>
            <a:endParaRPr lang="zh-CN" altLang="en-US"/>
          </a:p>
          <a:p>
            <a:r>
              <a:rPr lang="zh-CN" altLang="en-US"/>
              <a:t>指导老师：</a:t>
            </a:r>
            <a:r>
              <a:rPr kern="0" dirty="0">
                <a:latin typeface="+mn-ea"/>
                <a:cs typeface="阿里巴巴普惠体 Medium" panose="00020600040101010101" pitchFamily="18" charset="-122"/>
                <a:sym typeface="+mn-lt"/>
              </a:rPr>
              <a:t>江恺瑶</a:t>
            </a:r>
            <a:endParaRPr kern="0" dirty="0">
              <a:latin typeface="+mn-ea"/>
              <a:cs typeface="阿里巴巴普惠体 Medium" panose="00020600040101010101" pitchFamily="18" charset="-122"/>
              <a:sym typeface="+mn-lt"/>
            </a:endParaRPr>
          </a:p>
          <a:p>
            <a:r>
              <a:rPr lang="zh-CN" altLang="en-US"/>
              <a:t>时间：</a:t>
            </a:r>
            <a:r>
              <a:rPr lang="en-US" altLang="zh-CN"/>
              <a:t>2021</a:t>
            </a:r>
            <a:r>
              <a:rPr lang="zh-CN" altLang="en-US"/>
              <a:t>年</a:t>
            </a:r>
            <a:r>
              <a:rPr lang="en-US" altLang="zh-CN"/>
              <a:t>5</a:t>
            </a:r>
            <a:r>
              <a:rPr lang="zh-CN" altLang="en-US"/>
              <a:t>月</a:t>
            </a:r>
            <a:r>
              <a:rPr lang="en-US" altLang="zh-CN"/>
              <a:t>27</a:t>
            </a:r>
            <a:r>
              <a:rPr lang="zh-CN" altLang="en-US"/>
              <a:t>日</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330757"/>
            <a:ext cx="12192000" cy="1527243"/>
            <a:chOff x="0" y="5330757"/>
            <a:chExt cx="12192000" cy="1527243"/>
          </a:xfrm>
        </p:grpSpPr>
        <p:sp>
          <p:nvSpPr>
            <p:cNvPr id="6" name="矩形 5"/>
            <p:cNvSpPr/>
            <p:nvPr/>
          </p:nvSpPr>
          <p:spPr>
            <a:xfrm>
              <a:off x="0" y="5330757"/>
              <a:ext cx="12192000" cy="1527243"/>
            </a:xfrm>
            <a:prstGeom prst="rect">
              <a:avLst/>
            </a:prstGeom>
            <a:solidFill>
              <a:srgbClr val="5E7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5680953"/>
              <a:ext cx="12192000" cy="1177047"/>
            </a:xfrm>
            <a:prstGeom prst="rect">
              <a:avLst/>
            </a:prstGeom>
            <a:solidFill>
              <a:srgbClr val="7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6" name="图片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81894" y="2213423"/>
            <a:ext cx="5071437" cy="5071437"/>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rcRect b="41651"/>
          <a:stretch>
            <a:fillRect/>
          </a:stretch>
        </p:blipFill>
        <p:spPr>
          <a:xfrm>
            <a:off x="2492497" y="-1290418"/>
            <a:ext cx="5760732" cy="3361338"/>
          </a:xfrm>
          <a:custGeom>
            <a:avLst/>
            <a:gdLst>
              <a:gd name="connsiteX0" fmla="*/ 5760732 w 5760732"/>
              <a:gd name="connsiteY0" fmla="*/ 941603 h 3361338"/>
              <a:gd name="connsiteX1" fmla="*/ 5760732 w 5760732"/>
              <a:gd name="connsiteY1" fmla="*/ 3361338 h 3361338"/>
              <a:gd name="connsiteX2" fmla="*/ 5583038 w 5760732"/>
              <a:gd name="connsiteY2" fmla="*/ 3301567 h 3361338"/>
              <a:gd name="connsiteX3" fmla="*/ 4193727 w 5760732"/>
              <a:gd name="connsiteY3" fmla="*/ 3115169 h 3361338"/>
              <a:gd name="connsiteX4" fmla="*/ 4029802 w 5760732"/>
              <a:gd name="connsiteY4" fmla="*/ 3119354 h 3361338"/>
              <a:gd name="connsiteX5" fmla="*/ 4046099 w 5760732"/>
              <a:gd name="connsiteY5" fmla="*/ 3060600 h 3361338"/>
              <a:gd name="connsiteX6" fmla="*/ 4029184 w 5760732"/>
              <a:gd name="connsiteY6" fmla="*/ 2203983 h 3361338"/>
              <a:gd name="connsiteX7" fmla="*/ 3884057 w 5760732"/>
              <a:gd name="connsiteY7" fmla="*/ 1834244 h 3361338"/>
              <a:gd name="connsiteX8" fmla="*/ 3879342 w 5760732"/>
              <a:gd name="connsiteY8" fmla="*/ 1826394 h 3361338"/>
              <a:gd name="connsiteX9" fmla="*/ 3951265 w 5760732"/>
              <a:gd name="connsiteY9" fmla="*/ 1828644 h 3361338"/>
              <a:gd name="connsiteX10" fmla="*/ 5728839 w 5760732"/>
              <a:gd name="connsiteY10" fmla="*/ 1018447 h 3361338"/>
              <a:gd name="connsiteX11" fmla="*/ 5457409 w 5760732"/>
              <a:gd name="connsiteY11" fmla="*/ 0 h 3361338"/>
              <a:gd name="connsiteX12" fmla="*/ 5760732 w 5760732"/>
              <a:gd name="connsiteY12" fmla="*/ 0 h 3361338"/>
              <a:gd name="connsiteX13" fmla="*/ 5760732 w 5760732"/>
              <a:gd name="connsiteY13" fmla="*/ 409503 h 3361338"/>
              <a:gd name="connsiteX14" fmla="*/ 5728839 w 5760732"/>
              <a:gd name="connsiteY14" fmla="*/ 332659 h 3361338"/>
              <a:gd name="connsiteX15" fmla="*/ 5494645 w 5760732"/>
              <a:gd name="connsiteY15" fmla="*/ 30849 h 3361338"/>
              <a:gd name="connsiteX16" fmla="*/ 0 w 5760732"/>
              <a:gd name="connsiteY16" fmla="*/ 0 h 3361338"/>
              <a:gd name="connsiteX17" fmla="*/ 2445121 w 5760732"/>
              <a:gd name="connsiteY17" fmla="*/ 0 h 3361338"/>
              <a:gd name="connsiteX18" fmla="*/ 2407886 w 5760732"/>
              <a:gd name="connsiteY18" fmla="*/ 30849 h 3361338"/>
              <a:gd name="connsiteX19" fmla="*/ 2173691 w 5760732"/>
              <a:gd name="connsiteY19" fmla="*/ 332659 h 3361338"/>
              <a:gd name="connsiteX20" fmla="*/ 2141056 w 5760732"/>
              <a:gd name="connsiteY20" fmla="*/ 411292 h 3361338"/>
              <a:gd name="connsiteX21" fmla="*/ 1997782 w 5760732"/>
              <a:gd name="connsiteY21" fmla="*/ 357540 h 3361338"/>
              <a:gd name="connsiteX22" fmla="*/ 1418221 w 5760732"/>
              <a:gd name="connsiteY22" fmla="*/ 267020 h 3361338"/>
              <a:gd name="connsiteX23" fmla="*/ 31033 w 5760732"/>
              <a:gd name="connsiteY23" fmla="*/ 843952 h 3361338"/>
              <a:gd name="connsiteX24" fmla="*/ 0 w 5760732"/>
              <a:gd name="connsiteY24" fmla="*/ 875503 h 336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0732" h="3361338">
                <a:moveTo>
                  <a:pt x="5760732" y="941603"/>
                </a:moveTo>
                <a:lnTo>
                  <a:pt x="5760732" y="3361338"/>
                </a:lnTo>
                <a:lnTo>
                  <a:pt x="5583038" y="3301567"/>
                </a:lnTo>
                <a:cubicBezTo>
                  <a:pt x="5183918" y="3180895"/>
                  <a:pt x="4711635" y="3116885"/>
                  <a:pt x="4193727" y="3115169"/>
                </a:cubicBezTo>
                <a:lnTo>
                  <a:pt x="4029802" y="3119354"/>
                </a:lnTo>
                <a:lnTo>
                  <a:pt x="4046099" y="3060600"/>
                </a:lnTo>
                <a:cubicBezTo>
                  <a:pt x="4107666" y="2779421"/>
                  <a:pt x="4105550" y="2488983"/>
                  <a:pt x="4029184" y="2203983"/>
                </a:cubicBezTo>
                <a:cubicBezTo>
                  <a:pt x="3994283" y="2073729"/>
                  <a:pt x="3945382" y="1950246"/>
                  <a:pt x="3884057" y="1834244"/>
                </a:cubicBezTo>
                <a:lnTo>
                  <a:pt x="3879342" y="1826394"/>
                </a:lnTo>
                <a:lnTo>
                  <a:pt x="3951265" y="1828644"/>
                </a:lnTo>
                <a:cubicBezTo>
                  <a:pt x="4786467" y="1828644"/>
                  <a:pt x="5493183" y="1487835"/>
                  <a:pt x="5728839" y="1018447"/>
                </a:cubicBezTo>
                <a:close/>
                <a:moveTo>
                  <a:pt x="5457409" y="0"/>
                </a:moveTo>
                <a:lnTo>
                  <a:pt x="5760732" y="0"/>
                </a:lnTo>
                <a:lnTo>
                  <a:pt x="5760732" y="409503"/>
                </a:lnTo>
                <a:lnTo>
                  <a:pt x="5728839" y="332659"/>
                </a:lnTo>
                <a:cubicBezTo>
                  <a:pt x="5674457" y="224339"/>
                  <a:pt x="5594989" y="122866"/>
                  <a:pt x="5494645" y="30849"/>
                </a:cubicBezTo>
                <a:close/>
                <a:moveTo>
                  <a:pt x="0" y="0"/>
                </a:moveTo>
                <a:lnTo>
                  <a:pt x="2445121" y="0"/>
                </a:lnTo>
                <a:lnTo>
                  <a:pt x="2407886" y="30849"/>
                </a:lnTo>
                <a:cubicBezTo>
                  <a:pt x="2307542" y="122866"/>
                  <a:pt x="2228073" y="224339"/>
                  <a:pt x="2173691" y="332659"/>
                </a:cubicBezTo>
                <a:lnTo>
                  <a:pt x="2141056" y="411292"/>
                </a:lnTo>
                <a:lnTo>
                  <a:pt x="1997782" y="357540"/>
                </a:lnTo>
                <a:cubicBezTo>
                  <a:pt x="1813060" y="298513"/>
                  <a:pt x="1618755" y="267020"/>
                  <a:pt x="1418221" y="267020"/>
                </a:cubicBezTo>
                <a:cubicBezTo>
                  <a:pt x="893013" y="267020"/>
                  <a:pt x="410534" y="483045"/>
                  <a:pt x="31033" y="843952"/>
                </a:cubicBezTo>
                <a:lnTo>
                  <a:pt x="0" y="875503"/>
                </a:lnTo>
                <a:close/>
              </a:path>
            </a:pathLst>
          </a:custGeom>
        </p:spPr>
      </p:pic>
      <p:pic>
        <p:nvPicPr>
          <p:cNvPr id="19" name="图片 18"/>
          <p:cNvPicPr>
            <a:picLocks noChangeAspect="1"/>
          </p:cNvPicPr>
          <p:nvPr/>
        </p:nvPicPr>
        <p:blipFill>
          <a:blip r:embed="rId2">
            <a:extLst>
              <a:ext uri="{28A0092B-C50C-407E-A947-70E740481C1C}">
                <a14:useLocalDpi xmlns:a14="http://schemas.microsoft.com/office/drawing/2010/main" val="0"/>
              </a:ext>
            </a:extLst>
          </a:blip>
          <a:srcRect b="70980"/>
          <a:stretch>
            <a:fillRect/>
          </a:stretch>
        </p:blipFill>
        <p:spPr>
          <a:xfrm>
            <a:off x="-1726666" y="3799029"/>
            <a:ext cx="4674876" cy="1356630"/>
          </a:xfrm>
          <a:custGeom>
            <a:avLst/>
            <a:gdLst>
              <a:gd name="connsiteX0" fmla="*/ 0 w 5760732"/>
              <a:gd name="connsiteY0" fmla="*/ 0 h 1671741"/>
              <a:gd name="connsiteX1" fmla="*/ 5760732 w 5760732"/>
              <a:gd name="connsiteY1" fmla="*/ 0 h 1671741"/>
              <a:gd name="connsiteX2" fmla="*/ 5760732 w 5760732"/>
              <a:gd name="connsiteY2" fmla="*/ 915352 h 1671741"/>
              <a:gd name="connsiteX3" fmla="*/ 5653643 w 5760732"/>
              <a:gd name="connsiteY3" fmla="*/ 903019 h 1671741"/>
              <a:gd name="connsiteX4" fmla="*/ 5461362 w 5760732"/>
              <a:gd name="connsiteY4" fmla="*/ 895692 h 1671741"/>
              <a:gd name="connsiteX5" fmla="*/ 3807736 w 5760732"/>
              <a:gd name="connsiteY5" fmla="*/ 1638371 h 1671741"/>
              <a:gd name="connsiteX6" fmla="*/ 3786433 w 5760732"/>
              <a:gd name="connsiteY6" fmla="*/ 1671741 h 1671741"/>
              <a:gd name="connsiteX7" fmla="*/ 3782949 w 5760732"/>
              <a:gd name="connsiteY7" fmla="*/ 1665941 h 1671741"/>
              <a:gd name="connsiteX8" fmla="*/ 3039217 w 5760732"/>
              <a:gd name="connsiteY8" fmla="*/ 1011409 h 1671741"/>
              <a:gd name="connsiteX9" fmla="*/ 2901616 w 5760732"/>
              <a:gd name="connsiteY9" fmla="*/ 944925 h 1671741"/>
              <a:gd name="connsiteX10" fmla="*/ 2826006 w 5760732"/>
              <a:gd name="connsiteY10" fmla="*/ 863781 h 1671741"/>
              <a:gd name="connsiteX11" fmla="*/ 1418221 w 5760732"/>
              <a:gd name="connsiteY11" fmla="*/ 267020 h 1671741"/>
              <a:gd name="connsiteX12" fmla="*/ 31033 w 5760732"/>
              <a:gd name="connsiteY12" fmla="*/ 843952 h 1671741"/>
              <a:gd name="connsiteX13" fmla="*/ 0 w 5760732"/>
              <a:gd name="connsiteY13" fmla="*/ 875503 h 1671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0732" h="1671741">
                <a:moveTo>
                  <a:pt x="0" y="0"/>
                </a:moveTo>
                <a:lnTo>
                  <a:pt x="5760732" y="0"/>
                </a:lnTo>
                <a:lnTo>
                  <a:pt x="5760732" y="915352"/>
                </a:lnTo>
                <a:lnTo>
                  <a:pt x="5653643" y="903019"/>
                </a:lnTo>
                <a:cubicBezTo>
                  <a:pt x="5590422" y="898174"/>
                  <a:pt x="5526276" y="895692"/>
                  <a:pt x="5461362" y="895692"/>
                </a:cubicBezTo>
                <a:cubicBezTo>
                  <a:pt x="4747305" y="895692"/>
                  <a:pt x="4126196" y="1195998"/>
                  <a:pt x="3807736" y="1638371"/>
                </a:cubicBezTo>
                <a:lnTo>
                  <a:pt x="3786433" y="1671741"/>
                </a:lnTo>
                <a:lnTo>
                  <a:pt x="3782949" y="1665941"/>
                </a:lnTo>
                <a:cubicBezTo>
                  <a:pt x="3599562" y="1395085"/>
                  <a:pt x="3343448" y="1173208"/>
                  <a:pt x="3039217" y="1011409"/>
                </a:cubicBezTo>
                <a:lnTo>
                  <a:pt x="2901616" y="944925"/>
                </a:lnTo>
                <a:lnTo>
                  <a:pt x="2826006" y="863781"/>
                </a:lnTo>
                <a:cubicBezTo>
                  <a:pt x="2443439" y="490972"/>
                  <a:pt x="1952978" y="267020"/>
                  <a:pt x="1418221" y="267020"/>
                </a:cubicBezTo>
                <a:cubicBezTo>
                  <a:pt x="893013" y="267020"/>
                  <a:pt x="410534" y="483045"/>
                  <a:pt x="31033" y="843952"/>
                </a:cubicBezTo>
                <a:lnTo>
                  <a:pt x="0" y="875503"/>
                </a:lnTo>
                <a:close/>
              </a:path>
            </a:pathLst>
          </a:custGeom>
        </p:spPr>
      </p:pic>
      <p:sp>
        <p:nvSpPr>
          <p:cNvPr id="9" name="文本框 8"/>
          <p:cNvSpPr txBox="1"/>
          <p:nvPr/>
        </p:nvSpPr>
        <p:spPr>
          <a:xfrm>
            <a:off x="2492375" y="1352550"/>
            <a:ext cx="2628265" cy="2861310"/>
          </a:xfrm>
          <a:prstGeom prst="rect">
            <a:avLst/>
          </a:prstGeom>
          <a:solidFill>
            <a:srgbClr val="4B6F67"/>
          </a:solidFill>
        </p:spPr>
        <p:txBody>
          <a:bodyPr wrap="square" rtlCol="0">
            <a:spAutoFit/>
          </a:bodyPr>
          <a:p>
            <a:pPr fontAlgn="auto">
              <a:lnSpc>
                <a:spcPct val="150000"/>
              </a:lnSpc>
            </a:pPr>
            <a:r>
              <a:rPr lang="en-US" altLang="zh-CN" sz="2400">
                <a:solidFill>
                  <a:schemeClr val="bg1"/>
                </a:solidFill>
                <a:latin typeface="Times New Roman" panose="02020603050405020304" pitchFamily="18" charset="0"/>
                <a:ea typeface="黑体" panose="02010609060101010101" charset="-122"/>
                <a:cs typeface="Times New Roman" panose="02020603050405020304" pitchFamily="18" charset="0"/>
              </a:rPr>
              <a:t>1.</a:t>
            </a:r>
            <a:r>
              <a:rPr lang="zh-CN" altLang="en-US" sz="2400">
                <a:solidFill>
                  <a:schemeClr val="bg1"/>
                </a:solidFill>
                <a:latin typeface="Times New Roman" panose="02020603050405020304" pitchFamily="18" charset="0"/>
                <a:ea typeface="黑体" panose="02010609060101010101" charset="-122"/>
                <a:cs typeface="Times New Roman" panose="02020603050405020304" pitchFamily="18" charset="0"/>
              </a:rPr>
              <a:t>背景介绍</a:t>
            </a:r>
            <a:endParaRPr lang="zh-CN" altLang="en-US" sz="2400">
              <a:solidFill>
                <a:schemeClr val="bg1"/>
              </a:solidFill>
              <a:latin typeface="Times New Roman" panose="02020603050405020304" pitchFamily="18" charset="0"/>
              <a:ea typeface="黑体" panose="02010609060101010101" charset="-122"/>
              <a:cs typeface="Times New Roman" panose="02020603050405020304" pitchFamily="18" charset="0"/>
            </a:endParaRPr>
          </a:p>
          <a:p>
            <a:pPr fontAlgn="auto">
              <a:lnSpc>
                <a:spcPct val="150000"/>
              </a:lnSpc>
            </a:pPr>
            <a:r>
              <a:rPr lang="en-US" altLang="zh-CN" sz="2400">
                <a:solidFill>
                  <a:schemeClr val="bg1"/>
                </a:solidFill>
                <a:latin typeface="Times New Roman" panose="02020603050405020304" pitchFamily="18" charset="0"/>
                <a:ea typeface="黑体" panose="02010609060101010101" charset="-122"/>
                <a:cs typeface="Times New Roman" panose="02020603050405020304" pitchFamily="18" charset="0"/>
              </a:rPr>
              <a:t>2.</a:t>
            </a:r>
            <a:r>
              <a:rPr lang="zh-CN" altLang="en-US" sz="2400">
                <a:solidFill>
                  <a:schemeClr val="bg1"/>
                </a:solidFill>
                <a:latin typeface="Times New Roman" panose="02020603050405020304" pitchFamily="18" charset="0"/>
                <a:ea typeface="黑体" panose="02010609060101010101" charset="-122"/>
                <a:cs typeface="Times New Roman" panose="02020603050405020304" pitchFamily="18" charset="0"/>
              </a:rPr>
              <a:t>数据描述</a:t>
            </a:r>
            <a:endParaRPr lang="zh-CN" altLang="en-US" sz="2400">
              <a:solidFill>
                <a:schemeClr val="bg1"/>
              </a:solidFill>
              <a:latin typeface="Times New Roman" panose="02020603050405020304" pitchFamily="18" charset="0"/>
              <a:ea typeface="黑体" panose="02010609060101010101" charset="-122"/>
              <a:cs typeface="Times New Roman" panose="02020603050405020304" pitchFamily="18" charset="0"/>
            </a:endParaRPr>
          </a:p>
          <a:p>
            <a:pPr fontAlgn="auto">
              <a:lnSpc>
                <a:spcPct val="150000"/>
              </a:lnSpc>
            </a:pPr>
            <a:r>
              <a:rPr lang="en-US" altLang="zh-CN" sz="2400">
                <a:solidFill>
                  <a:schemeClr val="bg1"/>
                </a:solidFill>
                <a:latin typeface="Times New Roman" panose="02020603050405020304" pitchFamily="18" charset="0"/>
                <a:ea typeface="黑体" panose="02010609060101010101" charset="-122"/>
                <a:cs typeface="Times New Roman" panose="02020603050405020304" pitchFamily="18" charset="0"/>
              </a:rPr>
              <a:t>3.</a:t>
            </a:r>
            <a:r>
              <a:rPr lang="zh-CN" altLang="en-US" sz="2400">
                <a:solidFill>
                  <a:schemeClr val="bg1"/>
                </a:solidFill>
                <a:latin typeface="Times New Roman" panose="02020603050405020304" pitchFamily="18" charset="0"/>
                <a:ea typeface="黑体" panose="02010609060101010101" charset="-122"/>
                <a:cs typeface="Times New Roman" panose="02020603050405020304" pitchFamily="18" charset="0"/>
              </a:rPr>
              <a:t>模型</a:t>
            </a:r>
            <a:r>
              <a:rPr lang="zh-CN" altLang="en-US" sz="2400">
                <a:solidFill>
                  <a:schemeClr val="bg1"/>
                </a:solidFill>
                <a:latin typeface="Times New Roman" panose="02020603050405020304" pitchFamily="18" charset="0"/>
                <a:ea typeface="黑体" panose="02010609060101010101" charset="-122"/>
                <a:cs typeface="Times New Roman" panose="02020603050405020304" pitchFamily="18" charset="0"/>
              </a:rPr>
              <a:t>构建</a:t>
            </a:r>
            <a:endParaRPr lang="zh-CN" altLang="en-US" sz="2400">
              <a:solidFill>
                <a:schemeClr val="bg1"/>
              </a:solidFill>
              <a:latin typeface="Times New Roman" panose="02020603050405020304" pitchFamily="18" charset="0"/>
              <a:ea typeface="黑体" panose="02010609060101010101" charset="-122"/>
              <a:cs typeface="Times New Roman" panose="02020603050405020304" pitchFamily="18" charset="0"/>
            </a:endParaRPr>
          </a:p>
          <a:p>
            <a:pPr fontAlgn="auto">
              <a:lnSpc>
                <a:spcPct val="150000"/>
              </a:lnSpc>
            </a:pPr>
            <a:r>
              <a:rPr lang="en-US" altLang="zh-CN" sz="2400">
                <a:solidFill>
                  <a:schemeClr val="bg1"/>
                </a:solidFill>
                <a:latin typeface="Times New Roman" panose="02020603050405020304" pitchFamily="18" charset="0"/>
                <a:ea typeface="黑体" panose="02010609060101010101" charset="-122"/>
                <a:cs typeface="Times New Roman" panose="02020603050405020304" pitchFamily="18" charset="0"/>
              </a:rPr>
              <a:t>4.</a:t>
            </a:r>
            <a:r>
              <a:rPr lang="zh-CN" altLang="en-US" sz="2400">
                <a:solidFill>
                  <a:schemeClr val="bg1"/>
                </a:solidFill>
                <a:latin typeface="Times New Roman" panose="02020603050405020304" pitchFamily="18" charset="0"/>
                <a:ea typeface="黑体" panose="02010609060101010101" charset="-122"/>
                <a:cs typeface="Times New Roman" panose="02020603050405020304" pitchFamily="18" charset="0"/>
              </a:rPr>
              <a:t>模型展示</a:t>
            </a:r>
            <a:endParaRPr lang="zh-CN" altLang="en-US" sz="2400">
              <a:solidFill>
                <a:schemeClr val="bg1"/>
              </a:solidFill>
              <a:latin typeface="Times New Roman" panose="02020603050405020304" pitchFamily="18" charset="0"/>
              <a:ea typeface="黑体" panose="02010609060101010101" charset="-122"/>
              <a:cs typeface="Times New Roman" panose="02020603050405020304" pitchFamily="18" charset="0"/>
            </a:endParaRPr>
          </a:p>
          <a:p>
            <a:pPr fontAlgn="auto">
              <a:lnSpc>
                <a:spcPct val="150000"/>
              </a:lnSpc>
            </a:pPr>
            <a:r>
              <a:rPr lang="en-US" altLang="zh-CN" sz="2400">
                <a:solidFill>
                  <a:schemeClr val="bg1"/>
                </a:solidFill>
                <a:latin typeface="Times New Roman" panose="02020603050405020304" pitchFamily="18" charset="0"/>
                <a:ea typeface="黑体" panose="02010609060101010101" charset="-122"/>
                <a:cs typeface="Times New Roman" panose="02020603050405020304" pitchFamily="18" charset="0"/>
              </a:rPr>
              <a:t>5.</a:t>
            </a:r>
            <a:r>
              <a:rPr lang="zh-CN" altLang="en-US" sz="2400">
                <a:solidFill>
                  <a:schemeClr val="bg1"/>
                </a:solidFill>
                <a:latin typeface="Times New Roman" panose="02020603050405020304" pitchFamily="18" charset="0"/>
                <a:ea typeface="黑体" panose="02010609060101010101" charset="-122"/>
                <a:cs typeface="Times New Roman" panose="02020603050405020304" pitchFamily="18" charset="0"/>
              </a:rPr>
              <a:t>选择最优模型</a:t>
            </a:r>
            <a:endParaRPr lang="zh-CN" altLang="en-US" sz="2400">
              <a:solidFill>
                <a:schemeClr val="bg1"/>
              </a:solidFill>
              <a:latin typeface="Times New Roman" panose="02020603050405020304" pitchFamily="18" charset="0"/>
              <a:ea typeface="黑体" panose="02010609060101010101" charset="-122"/>
              <a:cs typeface="Times New Roman" panose="02020603050405020304" pitchFamily="18" charset="0"/>
            </a:endParaRPr>
          </a:p>
        </p:txBody>
      </p:sp>
      <p:sp>
        <p:nvSpPr>
          <p:cNvPr id="11" name="文本框 10"/>
          <p:cNvSpPr txBox="1"/>
          <p:nvPr/>
        </p:nvSpPr>
        <p:spPr>
          <a:xfrm>
            <a:off x="774700" y="671830"/>
            <a:ext cx="995045" cy="521970"/>
          </a:xfrm>
          <a:prstGeom prst="rect">
            <a:avLst/>
          </a:prstGeom>
          <a:solidFill>
            <a:srgbClr val="436B63"/>
          </a:solidFill>
          <a:ln>
            <a:solidFill>
              <a:srgbClr val="4B6F67"/>
            </a:solidFill>
          </a:ln>
        </p:spPr>
        <p:txBody>
          <a:bodyPr wrap="square">
            <a:spAutoFit/>
          </a:bodyPr>
          <a:p>
            <a:pPr algn="ctr"/>
            <a:r>
              <a:rPr lang="zh-CN" altLang="en-US"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rPr>
              <a:t>目录</a:t>
            </a:r>
            <a:r>
              <a:rPr lang="zh-CN" altLang="en-US" sz="2000" kern="100" dirty="0">
                <a:gradFill>
                  <a:gsLst>
                    <a:gs pos="100000">
                      <a:srgbClr val="436B63"/>
                    </a:gs>
                    <a:gs pos="0">
                      <a:srgbClr val="91B5AE"/>
                    </a:gs>
                  </a:gsLst>
                  <a:lin ang="5400000" scaled="1"/>
                </a:gradFill>
                <a:effectLst/>
                <a:latin typeface="方正尚酷简体" panose="03000509000000000000" pitchFamily="65" charset="-122"/>
                <a:ea typeface="方正尚酷简体" panose="03000509000000000000" pitchFamily="65" charset="-122"/>
                <a:cs typeface="宋体" panose="02010600030101010101" pitchFamily="2" charset="-122"/>
              </a:rPr>
              <a:t> </a:t>
            </a:r>
            <a:endParaRPr lang="zh-CN" altLang="en-US" sz="2000" kern="100" dirty="0">
              <a:gradFill>
                <a:gsLst>
                  <a:gs pos="100000">
                    <a:srgbClr val="436B63"/>
                  </a:gs>
                  <a:gs pos="0">
                    <a:srgbClr val="91B5AE"/>
                  </a:gs>
                </a:gsLst>
                <a:lin ang="5400000" scaled="1"/>
              </a:gradFill>
              <a:effectLst/>
              <a:latin typeface="方正尚酷简体" panose="03000509000000000000" pitchFamily="65" charset="-122"/>
              <a:ea typeface="方正尚酷简体" panose="03000509000000000000" pitchFamily="65"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605790" y="1762760"/>
            <a:ext cx="11094085" cy="3029585"/>
          </a:xfrm>
          <a:prstGeom prst="rect">
            <a:avLst/>
          </a:prstGeom>
          <a:solidFill>
            <a:schemeClr val="bg1">
              <a:lumMod val="95000"/>
            </a:schemeClr>
          </a:solidFill>
          <a:ln>
            <a:solidFill>
              <a:srgbClr val="436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74700" y="671830"/>
            <a:ext cx="2413635" cy="521970"/>
          </a:xfrm>
          <a:prstGeom prst="rect">
            <a:avLst/>
          </a:prstGeom>
          <a:solidFill>
            <a:srgbClr val="436B63"/>
          </a:solidFill>
          <a:ln>
            <a:solidFill>
              <a:srgbClr val="4B6F67"/>
            </a:solidFill>
          </a:ln>
        </p:spPr>
        <p:txBody>
          <a:bodyPr wrap="square">
            <a:spAutoFit/>
          </a:bodyPr>
          <a:lstStyle/>
          <a:p>
            <a:r>
              <a:rPr lang="en-US" altLang="zh-CN"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rPr>
              <a:t>1. </a:t>
            </a:r>
            <a:r>
              <a:rPr lang="zh-CN" altLang="en-US"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rPr>
              <a:t>背景介绍</a:t>
            </a:r>
            <a:r>
              <a:rPr lang="zh-CN" altLang="en-US" sz="2000" kern="100" dirty="0">
                <a:gradFill>
                  <a:gsLst>
                    <a:gs pos="100000">
                      <a:srgbClr val="436B63"/>
                    </a:gs>
                    <a:gs pos="0">
                      <a:srgbClr val="91B5AE"/>
                    </a:gs>
                  </a:gsLst>
                  <a:lin ang="5400000" scaled="1"/>
                </a:gradFill>
                <a:effectLst/>
                <a:latin typeface="方正尚酷简体" panose="03000509000000000000" pitchFamily="65" charset="-122"/>
                <a:ea typeface="方正尚酷简体" panose="03000509000000000000" pitchFamily="65" charset="-122"/>
                <a:cs typeface="宋体" panose="02010600030101010101" pitchFamily="2" charset="-122"/>
              </a:rPr>
              <a:t> </a:t>
            </a:r>
            <a:endParaRPr lang="zh-CN" altLang="en-US" sz="2000" kern="100" dirty="0">
              <a:gradFill>
                <a:gsLst>
                  <a:gs pos="100000">
                    <a:srgbClr val="436B63"/>
                  </a:gs>
                  <a:gs pos="0">
                    <a:srgbClr val="91B5AE"/>
                  </a:gs>
                </a:gsLst>
                <a:lin ang="5400000" scaled="1"/>
              </a:gradFill>
              <a:effectLst/>
              <a:latin typeface="方正尚酷简体" panose="03000509000000000000" pitchFamily="65" charset="-122"/>
              <a:ea typeface="方正尚酷简体" panose="03000509000000000000" pitchFamily="65" charset="-122"/>
              <a:cs typeface="宋体" panose="02010600030101010101" pitchFamily="2" charset="-122"/>
            </a:endParaRPr>
          </a:p>
        </p:txBody>
      </p:sp>
      <p:pic>
        <p:nvPicPr>
          <p:cNvPr id="17" name="图片 16"/>
          <p:cNvPicPr>
            <a:picLocks noChangeAspect="1"/>
          </p:cNvPicPr>
          <p:nvPr/>
        </p:nvPicPr>
        <p:blipFill>
          <a:blip r:embed="rId1">
            <a:extLst>
              <a:ext uri="{28A0092B-C50C-407E-A947-70E740481C1C}">
                <a14:useLocalDpi xmlns:a14="http://schemas.microsoft.com/office/drawing/2010/main" val="0"/>
              </a:ext>
            </a:extLst>
          </a:blip>
          <a:srcRect b="70980"/>
          <a:stretch>
            <a:fillRect/>
          </a:stretch>
        </p:blipFill>
        <p:spPr>
          <a:xfrm>
            <a:off x="7448541" y="193754"/>
            <a:ext cx="4674876" cy="1356630"/>
          </a:xfrm>
          <a:custGeom>
            <a:avLst/>
            <a:gdLst>
              <a:gd name="connsiteX0" fmla="*/ 0 w 5760732"/>
              <a:gd name="connsiteY0" fmla="*/ 0 h 1671741"/>
              <a:gd name="connsiteX1" fmla="*/ 5760732 w 5760732"/>
              <a:gd name="connsiteY1" fmla="*/ 0 h 1671741"/>
              <a:gd name="connsiteX2" fmla="*/ 5760732 w 5760732"/>
              <a:gd name="connsiteY2" fmla="*/ 915352 h 1671741"/>
              <a:gd name="connsiteX3" fmla="*/ 5653643 w 5760732"/>
              <a:gd name="connsiteY3" fmla="*/ 903019 h 1671741"/>
              <a:gd name="connsiteX4" fmla="*/ 5461362 w 5760732"/>
              <a:gd name="connsiteY4" fmla="*/ 895692 h 1671741"/>
              <a:gd name="connsiteX5" fmla="*/ 3807736 w 5760732"/>
              <a:gd name="connsiteY5" fmla="*/ 1638371 h 1671741"/>
              <a:gd name="connsiteX6" fmla="*/ 3786433 w 5760732"/>
              <a:gd name="connsiteY6" fmla="*/ 1671741 h 1671741"/>
              <a:gd name="connsiteX7" fmla="*/ 3782949 w 5760732"/>
              <a:gd name="connsiteY7" fmla="*/ 1665941 h 1671741"/>
              <a:gd name="connsiteX8" fmla="*/ 3039217 w 5760732"/>
              <a:gd name="connsiteY8" fmla="*/ 1011409 h 1671741"/>
              <a:gd name="connsiteX9" fmla="*/ 2901616 w 5760732"/>
              <a:gd name="connsiteY9" fmla="*/ 944925 h 1671741"/>
              <a:gd name="connsiteX10" fmla="*/ 2826006 w 5760732"/>
              <a:gd name="connsiteY10" fmla="*/ 863781 h 1671741"/>
              <a:gd name="connsiteX11" fmla="*/ 1418221 w 5760732"/>
              <a:gd name="connsiteY11" fmla="*/ 267020 h 1671741"/>
              <a:gd name="connsiteX12" fmla="*/ 31033 w 5760732"/>
              <a:gd name="connsiteY12" fmla="*/ 843952 h 1671741"/>
              <a:gd name="connsiteX13" fmla="*/ 0 w 5760732"/>
              <a:gd name="connsiteY13" fmla="*/ 875503 h 1671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0732" h="1671741">
                <a:moveTo>
                  <a:pt x="0" y="0"/>
                </a:moveTo>
                <a:lnTo>
                  <a:pt x="5760732" y="0"/>
                </a:lnTo>
                <a:lnTo>
                  <a:pt x="5760732" y="915352"/>
                </a:lnTo>
                <a:lnTo>
                  <a:pt x="5653643" y="903019"/>
                </a:lnTo>
                <a:cubicBezTo>
                  <a:pt x="5590422" y="898174"/>
                  <a:pt x="5526276" y="895692"/>
                  <a:pt x="5461362" y="895692"/>
                </a:cubicBezTo>
                <a:cubicBezTo>
                  <a:pt x="4747305" y="895692"/>
                  <a:pt x="4126196" y="1195998"/>
                  <a:pt x="3807736" y="1638371"/>
                </a:cubicBezTo>
                <a:lnTo>
                  <a:pt x="3786433" y="1671741"/>
                </a:lnTo>
                <a:lnTo>
                  <a:pt x="3782949" y="1665941"/>
                </a:lnTo>
                <a:cubicBezTo>
                  <a:pt x="3599562" y="1395085"/>
                  <a:pt x="3343448" y="1173208"/>
                  <a:pt x="3039217" y="1011409"/>
                </a:cubicBezTo>
                <a:lnTo>
                  <a:pt x="2901616" y="944925"/>
                </a:lnTo>
                <a:lnTo>
                  <a:pt x="2826006" y="863781"/>
                </a:lnTo>
                <a:cubicBezTo>
                  <a:pt x="2443439" y="490972"/>
                  <a:pt x="1952978" y="267020"/>
                  <a:pt x="1418221" y="267020"/>
                </a:cubicBezTo>
                <a:cubicBezTo>
                  <a:pt x="893013" y="267020"/>
                  <a:pt x="410534" y="483045"/>
                  <a:pt x="31033" y="843952"/>
                </a:cubicBezTo>
                <a:lnTo>
                  <a:pt x="0" y="875503"/>
                </a:lnTo>
                <a:close/>
              </a:path>
            </a:pathLst>
          </a:custGeom>
        </p:spPr>
      </p:pic>
      <p:grpSp>
        <p:nvGrpSpPr>
          <p:cNvPr id="11" name="组合 10"/>
          <p:cNvGrpSpPr/>
          <p:nvPr/>
        </p:nvGrpSpPr>
        <p:grpSpPr>
          <a:xfrm>
            <a:off x="0" y="5860973"/>
            <a:ext cx="12192000" cy="997027"/>
            <a:chOff x="0" y="5330757"/>
            <a:chExt cx="12192000" cy="1527243"/>
          </a:xfrm>
        </p:grpSpPr>
        <p:sp>
          <p:nvSpPr>
            <p:cNvPr id="15" name="矩形 14"/>
            <p:cNvSpPr/>
            <p:nvPr/>
          </p:nvSpPr>
          <p:spPr>
            <a:xfrm>
              <a:off x="0" y="5330757"/>
              <a:ext cx="12192000" cy="1527243"/>
            </a:xfrm>
            <a:prstGeom prst="rect">
              <a:avLst/>
            </a:prstGeom>
            <a:solidFill>
              <a:srgbClr val="5E7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0" y="5680953"/>
              <a:ext cx="12192000" cy="1177047"/>
            </a:xfrm>
            <a:prstGeom prst="rect">
              <a:avLst/>
            </a:prstGeom>
            <a:solidFill>
              <a:srgbClr val="7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5932805" y="2035175"/>
            <a:ext cx="5375910" cy="2861310"/>
          </a:xfrm>
          <a:prstGeom prst="rect">
            <a:avLst/>
          </a:prstGeom>
          <a:noFill/>
        </p:spPr>
        <p:txBody>
          <a:bodyPr wrap="square" rtlCol="0">
            <a:spAutoFit/>
          </a:bodyPr>
          <a:p>
            <a:pPr indent="508000" fontAlgn="auto">
              <a:extLst>
                <a:ext uri="{35155182-B16C-46BC-9424-99874614C6A1}">
                  <wpsdc:indentchars xmlns:wpsdc="http://www.wps.cn/officeDocument/2017/drawingmlCustomData" val="200" checksum="282533468"/>
                </a:ext>
              </a:extLst>
            </a:pPr>
            <a:r>
              <a:rPr lang="zh-CN" altLang="en-US" sz="2000"/>
              <a:t>大气温度变化和人类的活动密切相关，因此，进行精确的大气温度预测对人类活动具有重要意义。</a:t>
            </a:r>
            <a:endParaRPr lang="zh-CN" altLang="en-US" sz="2000"/>
          </a:p>
          <a:p>
            <a:pPr indent="508000" fontAlgn="auto">
              <a:extLst>
                <a:ext uri="{35155182-B16C-46BC-9424-99874614C6A1}">
                  <wpsdc:indentchars xmlns:wpsdc="http://www.wps.cn/officeDocument/2017/drawingmlCustomData" val="200" checksum="282533468"/>
                </a:ext>
              </a:extLst>
            </a:pPr>
            <a:r>
              <a:rPr lang="zh-CN" altLang="en-US" sz="2000"/>
              <a:t>精确的大气温度预测是天气预报的一个重要参考指标，对人们的日常生产生活具有重要意义 。近年来，针对大气温度预测，研究者已提出多种预测模型，但总体上来看预测效果还具有较大的提升空间。</a:t>
            </a:r>
            <a:endParaRPr lang="zh-CN" altLang="en-US" sz="2000"/>
          </a:p>
          <a:p>
            <a:endParaRPr lang="zh-CN" altLang="en-US" sz="2000"/>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911" y="92079"/>
            <a:ext cx="6673841" cy="667384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605790" y="1762760"/>
            <a:ext cx="11094085" cy="3029585"/>
          </a:xfrm>
          <a:prstGeom prst="rect">
            <a:avLst/>
          </a:prstGeom>
          <a:solidFill>
            <a:schemeClr val="bg1">
              <a:lumMod val="95000"/>
            </a:schemeClr>
          </a:solidFill>
          <a:ln>
            <a:solidFill>
              <a:srgbClr val="436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74700" y="671830"/>
            <a:ext cx="2413635" cy="521970"/>
          </a:xfrm>
          <a:prstGeom prst="rect">
            <a:avLst/>
          </a:prstGeom>
          <a:solidFill>
            <a:srgbClr val="436B63"/>
          </a:solidFill>
          <a:ln>
            <a:solidFill>
              <a:srgbClr val="4B6F67"/>
            </a:solidFill>
          </a:ln>
        </p:spPr>
        <p:txBody>
          <a:bodyPr wrap="square">
            <a:spAutoFit/>
          </a:bodyPr>
          <a:lstStyle/>
          <a:p>
            <a:r>
              <a:rPr lang="en-US" altLang="zh-CN"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rPr>
              <a:t>1. </a:t>
            </a:r>
            <a:r>
              <a:rPr lang="zh-CN" altLang="en-US"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rPr>
              <a:t>背景介绍</a:t>
            </a:r>
            <a:r>
              <a:rPr lang="zh-CN" altLang="en-US" sz="2000" kern="100" dirty="0">
                <a:gradFill>
                  <a:gsLst>
                    <a:gs pos="100000">
                      <a:srgbClr val="436B63"/>
                    </a:gs>
                    <a:gs pos="0">
                      <a:srgbClr val="91B5AE"/>
                    </a:gs>
                  </a:gsLst>
                  <a:lin ang="5400000" scaled="1"/>
                </a:gradFill>
                <a:effectLst/>
                <a:latin typeface="方正尚酷简体" panose="03000509000000000000" pitchFamily="65" charset="-122"/>
                <a:ea typeface="方正尚酷简体" panose="03000509000000000000" pitchFamily="65" charset="-122"/>
                <a:cs typeface="宋体" panose="02010600030101010101" pitchFamily="2" charset="-122"/>
              </a:rPr>
              <a:t> </a:t>
            </a:r>
            <a:endParaRPr lang="zh-CN" altLang="en-US" sz="2000" kern="100" dirty="0">
              <a:gradFill>
                <a:gsLst>
                  <a:gs pos="100000">
                    <a:srgbClr val="436B63"/>
                  </a:gs>
                  <a:gs pos="0">
                    <a:srgbClr val="91B5AE"/>
                  </a:gs>
                </a:gsLst>
                <a:lin ang="5400000" scaled="1"/>
              </a:gradFill>
              <a:effectLst/>
              <a:latin typeface="方正尚酷简体" panose="03000509000000000000" pitchFamily="65" charset="-122"/>
              <a:ea typeface="方正尚酷简体" panose="03000509000000000000" pitchFamily="65" charset="-122"/>
              <a:cs typeface="宋体" panose="02010600030101010101" pitchFamily="2" charset="-122"/>
            </a:endParaRPr>
          </a:p>
        </p:txBody>
      </p:sp>
      <p:pic>
        <p:nvPicPr>
          <p:cNvPr id="17" name="图片 16"/>
          <p:cNvPicPr>
            <a:picLocks noChangeAspect="1"/>
          </p:cNvPicPr>
          <p:nvPr/>
        </p:nvPicPr>
        <p:blipFill>
          <a:blip r:embed="rId1">
            <a:extLst>
              <a:ext uri="{28A0092B-C50C-407E-A947-70E740481C1C}">
                <a14:useLocalDpi xmlns:a14="http://schemas.microsoft.com/office/drawing/2010/main" val="0"/>
              </a:ext>
            </a:extLst>
          </a:blip>
          <a:srcRect b="70980"/>
          <a:stretch>
            <a:fillRect/>
          </a:stretch>
        </p:blipFill>
        <p:spPr>
          <a:xfrm>
            <a:off x="7448541" y="193754"/>
            <a:ext cx="4674876" cy="1356630"/>
          </a:xfrm>
          <a:custGeom>
            <a:avLst/>
            <a:gdLst>
              <a:gd name="connsiteX0" fmla="*/ 0 w 5760732"/>
              <a:gd name="connsiteY0" fmla="*/ 0 h 1671741"/>
              <a:gd name="connsiteX1" fmla="*/ 5760732 w 5760732"/>
              <a:gd name="connsiteY1" fmla="*/ 0 h 1671741"/>
              <a:gd name="connsiteX2" fmla="*/ 5760732 w 5760732"/>
              <a:gd name="connsiteY2" fmla="*/ 915352 h 1671741"/>
              <a:gd name="connsiteX3" fmla="*/ 5653643 w 5760732"/>
              <a:gd name="connsiteY3" fmla="*/ 903019 h 1671741"/>
              <a:gd name="connsiteX4" fmla="*/ 5461362 w 5760732"/>
              <a:gd name="connsiteY4" fmla="*/ 895692 h 1671741"/>
              <a:gd name="connsiteX5" fmla="*/ 3807736 w 5760732"/>
              <a:gd name="connsiteY5" fmla="*/ 1638371 h 1671741"/>
              <a:gd name="connsiteX6" fmla="*/ 3786433 w 5760732"/>
              <a:gd name="connsiteY6" fmla="*/ 1671741 h 1671741"/>
              <a:gd name="connsiteX7" fmla="*/ 3782949 w 5760732"/>
              <a:gd name="connsiteY7" fmla="*/ 1665941 h 1671741"/>
              <a:gd name="connsiteX8" fmla="*/ 3039217 w 5760732"/>
              <a:gd name="connsiteY8" fmla="*/ 1011409 h 1671741"/>
              <a:gd name="connsiteX9" fmla="*/ 2901616 w 5760732"/>
              <a:gd name="connsiteY9" fmla="*/ 944925 h 1671741"/>
              <a:gd name="connsiteX10" fmla="*/ 2826006 w 5760732"/>
              <a:gd name="connsiteY10" fmla="*/ 863781 h 1671741"/>
              <a:gd name="connsiteX11" fmla="*/ 1418221 w 5760732"/>
              <a:gd name="connsiteY11" fmla="*/ 267020 h 1671741"/>
              <a:gd name="connsiteX12" fmla="*/ 31033 w 5760732"/>
              <a:gd name="connsiteY12" fmla="*/ 843952 h 1671741"/>
              <a:gd name="connsiteX13" fmla="*/ 0 w 5760732"/>
              <a:gd name="connsiteY13" fmla="*/ 875503 h 1671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0732" h="1671741">
                <a:moveTo>
                  <a:pt x="0" y="0"/>
                </a:moveTo>
                <a:lnTo>
                  <a:pt x="5760732" y="0"/>
                </a:lnTo>
                <a:lnTo>
                  <a:pt x="5760732" y="915352"/>
                </a:lnTo>
                <a:lnTo>
                  <a:pt x="5653643" y="903019"/>
                </a:lnTo>
                <a:cubicBezTo>
                  <a:pt x="5590422" y="898174"/>
                  <a:pt x="5526276" y="895692"/>
                  <a:pt x="5461362" y="895692"/>
                </a:cubicBezTo>
                <a:cubicBezTo>
                  <a:pt x="4747305" y="895692"/>
                  <a:pt x="4126196" y="1195998"/>
                  <a:pt x="3807736" y="1638371"/>
                </a:cubicBezTo>
                <a:lnTo>
                  <a:pt x="3786433" y="1671741"/>
                </a:lnTo>
                <a:lnTo>
                  <a:pt x="3782949" y="1665941"/>
                </a:lnTo>
                <a:cubicBezTo>
                  <a:pt x="3599562" y="1395085"/>
                  <a:pt x="3343448" y="1173208"/>
                  <a:pt x="3039217" y="1011409"/>
                </a:cubicBezTo>
                <a:lnTo>
                  <a:pt x="2901616" y="944925"/>
                </a:lnTo>
                <a:lnTo>
                  <a:pt x="2826006" y="863781"/>
                </a:lnTo>
                <a:cubicBezTo>
                  <a:pt x="2443439" y="490972"/>
                  <a:pt x="1952978" y="267020"/>
                  <a:pt x="1418221" y="267020"/>
                </a:cubicBezTo>
                <a:cubicBezTo>
                  <a:pt x="893013" y="267020"/>
                  <a:pt x="410534" y="483045"/>
                  <a:pt x="31033" y="843952"/>
                </a:cubicBezTo>
                <a:lnTo>
                  <a:pt x="0" y="875503"/>
                </a:lnTo>
                <a:close/>
              </a:path>
            </a:pathLst>
          </a:custGeom>
        </p:spPr>
      </p:pic>
      <p:grpSp>
        <p:nvGrpSpPr>
          <p:cNvPr id="11" name="组合 10"/>
          <p:cNvGrpSpPr/>
          <p:nvPr/>
        </p:nvGrpSpPr>
        <p:grpSpPr>
          <a:xfrm>
            <a:off x="0" y="5860973"/>
            <a:ext cx="12192000" cy="997027"/>
            <a:chOff x="0" y="5330757"/>
            <a:chExt cx="12192000" cy="1527243"/>
          </a:xfrm>
        </p:grpSpPr>
        <p:sp>
          <p:nvSpPr>
            <p:cNvPr id="15" name="矩形 14"/>
            <p:cNvSpPr/>
            <p:nvPr/>
          </p:nvSpPr>
          <p:spPr>
            <a:xfrm>
              <a:off x="0" y="5330757"/>
              <a:ext cx="12192000" cy="1527243"/>
            </a:xfrm>
            <a:prstGeom prst="rect">
              <a:avLst/>
            </a:prstGeom>
            <a:solidFill>
              <a:srgbClr val="5E7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0" y="5680953"/>
              <a:ext cx="12192000" cy="1177047"/>
            </a:xfrm>
            <a:prstGeom prst="rect">
              <a:avLst/>
            </a:prstGeom>
            <a:solidFill>
              <a:srgbClr val="7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5922645" y="2616200"/>
            <a:ext cx="5375910" cy="1322070"/>
          </a:xfrm>
          <a:prstGeom prst="rect">
            <a:avLst/>
          </a:prstGeom>
          <a:noFill/>
        </p:spPr>
        <p:txBody>
          <a:bodyPr wrap="square" rtlCol="0">
            <a:spAutoFit/>
          </a:bodyPr>
          <a:p>
            <a:pPr indent="508000" fontAlgn="auto">
              <a:extLst>
                <a:ext uri="{35155182-B16C-46BC-9424-99874614C6A1}">
                  <wpsdc:indentchars xmlns:wpsdc="http://www.wps.cn/officeDocument/2017/drawingmlCustomData" val="200" checksum="282533468"/>
                </a:ext>
              </a:extLst>
            </a:pPr>
            <a:r>
              <a:rPr lang="zh-CN" altLang="en-US" sz="2000"/>
              <a:t>因影响大气温度预测的因素较多，使用机理建模法很难通过建立精准的数学模型实现对大气温度的精准预测。本次</a:t>
            </a:r>
            <a:r>
              <a:rPr lang="zh-CN" altLang="en-US" sz="2000"/>
              <a:t>实践尝试使用</a:t>
            </a:r>
            <a:r>
              <a:rPr lang="en-US" altLang="zh-CN" sz="2000"/>
              <a:t>RNN</a:t>
            </a:r>
            <a:r>
              <a:rPr lang="zh-CN" altLang="en-US" sz="2000"/>
              <a:t>和</a:t>
            </a:r>
            <a:r>
              <a:rPr lang="en-US" altLang="zh-CN" sz="2000"/>
              <a:t>DNN</a:t>
            </a:r>
            <a:r>
              <a:rPr lang="zh-CN" altLang="en-US" sz="2000"/>
              <a:t>模型进行建模</a:t>
            </a:r>
            <a:r>
              <a:rPr lang="zh-CN" altLang="en-US" sz="2000"/>
              <a:t>分析。</a:t>
            </a:r>
            <a:endParaRPr lang="zh-CN" altLang="en-US" sz="2000"/>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911" y="92079"/>
            <a:ext cx="6673841" cy="667384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605928" y="1762699"/>
            <a:ext cx="11093985" cy="3029638"/>
          </a:xfrm>
          <a:prstGeom prst="rect">
            <a:avLst/>
          </a:prstGeom>
          <a:solidFill>
            <a:schemeClr val="bg1">
              <a:lumMod val="95000"/>
            </a:schemeClr>
          </a:solidFill>
          <a:ln>
            <a:solidFill>
              <a:srgbClr val="436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1">
            <a:extLst>
              <a:ext uri="{28A0092B-C50C-407E-A947-70E740481C1C}">
                <a14:useLocalDpi xmlns:a14="http://schemas.microsoft.com/office/drawing/2010/main" val="0"/>
              </a:ext>
            </a:extLst>
          </a:blip>
          <a:srcRect b="70980"/>
          <a:stretch>
            <a:fillRect/>
          </a:stretch>
        </p:blipFill>
        <p:spPr>
          <a:xfrm>
            <a:off x="7448541" y="193754"/>
            <a:ext cx="4674876" cy="1356630"/>
          </a:xfrm>
          <a:custGeom>
            <a:avLst/>
            <a:gdLst>
              <a:gd name="connsiteX0" fmla="*/ 0 w 5760732"/>
              <a:gd name="connsiteY0" fmla="*/ 0 h 1671741"/>
              <a:gd name="connsiteX1" fmla="*/ 5760732 w 5760732"/>
              <a:gd name="connsiteY1" fmla="*/ 0 h 1671741"/>
              <a:gd name="connsiteX2" fmla="*/ 5760732 w 5760732"/>
              <a:gd name="connsiteY2" fmla="*/ 915352 h 1671741"/>
              <a:gd name="connsiteX3" fmla="*/ 5653643 w 5760732"/>
              <a:gd name="connsiteY3" fmla="*/ 903019 h 1671741"/>
              <a:gd name="connsiteX4" fmla="*/ 5461362 w 5760732"/>
              <a:gd name="connsiteY4" fmla="*/ 895692 h 1671741"/>
              <a:gd name="connsiteX5" fmla="*/ 3807736 w 5760732"/>
              <a:gd name="connsiteY5" fmla="*/ 1638371 h 1671741"/>
              <a:gd name="connsiteX6" fmla="*/ 3786433 w 5760732"/>
              <a:gd name="connsiteY6" fmla="*/ 1671741 h 1671741"/>
              <a:gd name="connsiteX7" fmla="*/ 3782949 w 5760732"/>
              <a:gd name="connsiteY7" fmla="*/ 1665941 h 1671741"/>
              <a:gd name="connsiteX8" fmla="*/ 3039217 w 5760732"/>
              <a:gd name="connsiteY8" fmla="*/ 1011409 h 1671741"/>
              <a:gd name="connsiteX9" fmla="*/ 2901616 w 5760732"/>
              <a:gd name="connsiteY9" fmla="*/ 944925 h 1671741"/>
              <a:gd name="connsiteX10" fmla="*/ 2826006 w 5760732"/>
              <a:gd name="connsiteY10" fmla="*/ 863781 h 1671741"/>
              <a:gd name="connsiteX11" fmla="*/ 1418221 w 5760732"/>
              <a:gd name="connsiteY11" fmla="*/ 267020 h 1671741"/>
              <a:gd name="connsiteX12" fmla="*/ 31033 w 5760732"/>
              <a:gd name="connsiteY12" fmla="*/ 843952 h 1671741"/>
              <a:gd name="connsiteX13" fmla="*/ 0 w 5760732"/>
              <a:gd name="connsiteY13" fmla="*/ 875503 h 1671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0732" h="1671741">
                <a:moveTo>
                  <a:pt x="0" y="0"/>
                </a:moveTo>
                <a:lnTo>
                  <a:pt x="5760732" y="0"/>
                </a:lnTo>
                <a:lnTo>
                  <a:pt x="5760732" y="915352"/>
                </a:lnTo>
                <a:lnTo>
                  <a:pt x="5653643" y="903019"/>
                </a:lnTo>
                <a:cubicBezTo>
                  <a:pt x="5590422" y="898174"/>
                  <a:pt x="5526276" y="895692"/>
                  <a:pt x="5461362" y="895692"/>
                </a:cubicBezTo>
                <a:cubicBezTo>
                  <a:pt x="4747305" y="895692"/>
                  <a:pt x="4126196" y="1195998"/>
                  <a:pt x="3807736" y="1638371"/>
                </a:cubicBezTo>
                <a:lnTo>
                  <a:pt x="3786433" y="1671741"/>
                </a:lnTo>
                <a:lnTo>
                  <a:pt x="3782949" y="1665941"/>
                </a:lnTo>
                <a:cubicBezTo>
                  <a:pt x="3599562" y="1395085"/>
                  <a:pt x="3343448" y="1173208"/>
                  <a:pt x="3039217" y="1011409"/>
                </a:cubicBezTo>
                <a:lnTo>
                  <a:pt x="2901616" y="944925"/>
                </a:lnTo>
                <a:lnTo>
                  <a:pt x="2826006" y="863781"/>
                </a:lnTo>
                <a:cubicBezTo>
                  <a:pt x="2443439" y="490972"/>
                  <a:pt x="1952978" y="267020"/>
                  <a:pt x="1418221" y="267020"/>
                </a:cubicBezTo>
                <a:cubicBezTo>
                  <a:pt x="893013" y="267020"/>
                  <a:pt x="410534" y="483045"/>
                  <a:pt x="31033" y="843952"/>
                </a:cubicBezTo>
                <a:lnTo>
                  <a:pt x="0" y="875503"/>
                </a:lnTo>
                <a:close/>
              </a:path>
            </a:pathLst>
          </a:custGeom>
        </p:spPr>
      </p:pic>
      <p:sp>
        <p:nvSpPr>
          <p:cNvPr id="2" name="矩形: 圆角 1"/>
          <p:cNvSpPr/>
          <p:nvPr/>
        </p:nvSpPr>
        <p:spPr>
          <a:xfrm>
            <a:off x="605928" y="1762699"/>
            <a:ext cx="11093985" cy="326105"/>
          </a:xfrm>
          <a:prstGeom prst="roundRect">
            <a:avLst>
              <a:gd name="adj" fmla="val 0"/>
            </a:avLst>
          </a:prstGeom>
          <a:gradFill>
            <a:gsLst>
              <a:gs pos="0">
                <a:srgbClr val="5E7772"/>
              </a:gs>
              <a:gs pos="100000">
                <a:srgbClr val="436B6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8093" y="741799"/>
            <a:ext cx="5071437" cy="5071437"/>
          </a:xfrm>
          <a:prstGeom prst="rect">
            <a:avLst/>
          </a:prstGeom>
        </p:spPr>
      </p:pic>
      <p:pic>
        <p:nvPicPr>
          <p:cNvPr id="11" name="图片 10"/>
          <p:cNvPicPr>
            <a:picLocks noChangeAspect="1"/>
          </p:cNvPicPr>
          <p:nvPr/>
        </p:nvPicPr>
        <p:blipFill>
          <a:blip r:embed="rId1">
            <a:extLst>
              <a:ext uri="{28A0092B-C50C-407E-A947-70E740481C1C}">
                <a14:useLocalDpi xmlns:a14="http://schemas.microsoft.com/office/drawing/2010/main" val="0"/>
              </a:ext>
            </a:extLst>
          </a:blip>
          <a:srcRect b="70980"/>
          <a:stretch>
            <a:fillRect/>
          </a:stretch>
        </p:blipFill>
        <p:spPr>
          <a:xfrm>
            <a:off x="1478044" y="193754"/>
            <a:ext cx="4674876" cy="1356630"/>
          </a:xfrm>
          <a:custGeom>
            <a:avLst/>
            <a:gdLst>
              <a:gd name="connsiteX0" fmla="*/ 0 w 5760732"/>
              <a:gd name="connsiteY0" fmla="*/ 0 h 1671741"/>
              <a:gd name="connsiteX1" fmla="*/ 5760732 w 5760732"/>
              <a:gd name="connsiteY1" fmla="*/ 0 h 1671741"/>
              <a:gd name="connsiteX2" fmla="*/ 5760732 w 5760732"/>
              <a:gd name="connsiteY2" fmla="*/ 915352 h 1671741"/>
              <a:gd name="connsiteX3" fmla="*/ 5653643 w 5760732"/>
              <a:gd name="connsiteY3" fmla="*/ 903019 h 1671741"/>
              <a:gd name="connsiteX4" fmla="*/ 5461362 w 5760732"/>
              <a:gd name="connsiteY4" fmla="*/ 895692 h 1671741"/>
              <a:gd name="connsiteX5" fmla="*/ 3807736 w 5760732"/>
              <a:gd name="connsiteY5" fmla="*/ 1638371 h 1671741"/>
              <a:gd name="connsiteX6" fmla="*/ 3786433 w 5760732"/>
              <a:gd name="connsiteY6" fmla="*/ 1671741 h 1671741"/>
              <a:gd name="connsiteX7" fmla="*/ 3782949 w 5760732"/>
              <a:gd name="connsiteY7" fmla="*/ 1665941 h 1671741"/>
              <a:gd name="connsiteX8" fmla="*/ 3039217 w 5760732"/>
              <a:gd name="connsiteY8" fmla="*/ 1011409 h 1671741"/>
              <a:gd name="connsiteX9" fmla="*/ 2901616 w 5760732"/>
              <a:gd name="connsiteY9" fmla="*/ 944925 h 1671741"/>
              <a:gd name="connsiteX10" fmla="*/ 2826006 w 5760732"/>
              <a:gd name="connsiteY10" fmla="*/ 863781 h 1671741"/>
              <a:gd name="connsiteX11" fmla="*/ 1418221 w 5760732"/>
              <a:gd name="connsiteY11" fmla="*/ 267020 h 1671741"/>
              <a:gd name="connsiteX12" fmla="*/ 31033 w 5760732"/>
              <a:gd name="connsiteY12" fmla="*/ 843952 h 1671741"/>
              <a:gd name="connsiteX13" fmla="*/ 0 w 5760732"/>
              <a:gd name="connsiteY13" fmla="*/ 875503 h 1671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0732" h="1671741">
                <a:moveTo>
                  <a:pt x="0" y="0"/>
                </a:moveTo>
                <a:lnTo>
                  <a:pt x="5760732" y="0"/>
                </a:lnTo>
                <a:lnTo>
                  <a:pt x="5760732" y="915352"/>
                </a:lnTo>
                <a:lnTo>
                  <a:pt x="5653643" y="903019"/>
                </a:lnTo>
                <a:cubicBezTo>
                  <a:pt x="5590422" y="898174"/>
                  <a:pt x="5526276" y="895692"/>
                  <a:pt x="5461362" y="895692"/>
                </a:cubicBezTo>
                <a:cubicBezTo>
                  <a:pt x="4747305" y="895692"/>
                  <a:pt x="4126196" y="1195998"/>
                  <a:pt x="3807736" y="1638371"/>
                </a:cubicBezTo>
                <a:lnTo>
                  <a:pt x="3786433" y="1671741"/>
                </a:lnTo>
                <a:lnTo>
                  <a:pt x="3782949" y="1665941"/>
                </a:lnTo>
                <a:cubicBezTo>
                  <a:pt x="3599562" y="1395085"/>
                  <a:pt x="3343448" y="1173208"/>
                  <a:pt x="3039217" y="1011409"/>
                </a:cubicBezTo>
                <a:lnTo>
                  <a:pt x="2901616" y="944925"/>
                </a:lnTo>
                <a:lnTo>
                  <a:pt x="2826006" y="863781"/>
                </a:lnTo>
                <a:cubicBezTo>
                  <a:pt x="2443439" y="490972"/>
                  <a:pt x="1952978" y="267020"/>
                  <a:pt x="1418221" y="267020"/>
                </a:cubicBezTo>
                <a:cubicBezTo>
                  <a:pt x="893013" y="267020"/>
                  <a:pt x="410534" y="483045"/>
                  <a:pt x="31033" y="843952"/>
                </a:cubicBezTo>
                <a:lnTo>
                  <a:pt x="0" y="875503"/>
                </a:lnTo>
                <a:close/>
              </a:path>
            </a:pathLst>
          </a:custGeom>
        </p:spPr>
      </p:pic>
      <p:grpSp>
        <p:nvGrpSpPr>
          <p:cNvPr id="12" name="组合 11"/>
          <p:cNvGrpSpPr/>
          <p:nvPr/>
        </p:nvGrpSpPr>
        <p:grpSpPr>
          <a:xfrm>
            <a:off x="0" y="5860973"/>
            <a:ext cx="12192000" cy="997027"/>
            <a:chOff x="0" y="5330757"/>
            <a:chExt cx="12192000" cy="1527243"/>
          </a:xfrm>
        </p:grpSpPr>
        <p:sp>
          <p:nvSpPr>
            <p:cNvPr id="14" name="矩形 13"/>
            <p:cNvSpPr/>
            <p:nvPr/>
          </p:nvSpPr>
          <p:spPr>
            <a:xfrm>
              <a:off x="0" y="5330757"/>
              <a:ext cx="12192000" cy="1527243"/>
            </a:xfrm>
            <a:prstGeom prst="rect">
              <a:avLst/>
            </a:prstGeom>
            <a:solidFill>
              <a:srgbClr val="5E7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5680953"/>
              <a:ext cx="12192000" cy="1177047"/>
            </a:xfrm>
            <a:prstGeom prst="rect">
              <a:avLst/>
            </a:prstGeom>
            <a:solidFill>
              <a:srgbClr val="7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774700" y="671830"/>
            <a:ext cx="3183890" cy="521970"/>
          </a:xfrm>
          <a:prstGeom prst="rect">
            <a:avLst/>
          </a:prstGeom>
          <a:solidFill>
            <a:srgbClr val="436B63"/>
          </a:solidFill>
          <a:ln>
            <a:solidFill>
              <a:srgbClr val="4B6F67"/>
            </a:solidFill>
          </a:ln>
        </p:spPr>
        <p:txBody>
          <a:bodyPr wrap="square">
            <a:spAutoFit/>
          </a:bodyPr>
          <a:p>
            <a:r>
              <a:rPr lang="en-US"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rPr>
              <a:t>2.</a:t>
            </a:r>
            <a:r>
              <a:rPr lang="zh-CN" altLang="en-US"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rPr>
              <a:t>数据描述及处理</a:t>
            </a:r>
            <a:r>
              <a:rPr lang="zh-CN" altLang="en-US" sz="2000" kern="100" dirty="0">
                <a:gradFill>
                  <a:gsLst>
                    <a:gs pos="100000">
                      <a:srgbClr val="436B63"/>
                    </a:gs>
                    <a:gs pos="0">
                      <a:srgbClr val="91B5AE"/>
                    </a:gs>
                  </a:gsLst>
                  <a:lin ang="5400000" scaled="1"/>
                </a:gradFill>
                <a:effectLst/>
                <a:latin typeface="方正尚酷简体" panose="03000509000000000000" pitchFamily="65" charset="-122"/>
                <a:ea typeface="方正尚酷简体" panose="03000509000000000000" pitchFamily="65" charset="-122"/>
                <a:cs typeface="宋体" panose="02010600030101010101" pitchFamily="2" charset="-122"/>
              </a:rPr>
              <a:t> </a:t>
            </a:r>
            <a:endParaRPr lang="zh-CN" altLang="en-US" sz="2000" kern="100" dirty="0">
              <a:gradFill>
                <a:gsLst>
                  <a:gs pos="100000">
                    <a:srgbClr val="436B63"/>
                  </a:gs>
                  <a:gs pos="0">
                    <a:srgbClr val="91B5AE"/>
                  </a:gs>
                </a:gsLst>
                <a:lin ang="5400000" scaled="1"/>
              </a:gradFill>
              <a:effectLst/>
              <a:latin typeface="方正尚酷简体" panose="03000509000000000000" pitchFamily="65" charset="-122"/>
              <a:ea typeface="方正尚酷简体" panose="03000509000000000000" pitchFamily="65" charset="-122"/>
              <a:cs typeface="宋体" panose="02010600030101010101" pitchFamily="2" charset="-122"/>
            </a:endParaRPr>
          </a:p>
        </p:txBody>
      </p:sp>
      <p:graphicFrame>
        <p:nvGraphicFramePr>
          <p:cNvPr id="6" name="表格 5"/>
          <p:cNvGraphicFramePr/>
          <p:nvPr>
            <p:custDataLst>
              <p:tags r:id="rId3"/>
            </p:custDataLst>
          </p:nvPr>
        </p:nvGraphicFramePr>
        <p:xfrm>
          <a:off x="605790" y="2576830"/>
          <a:ext cx="7933690" cy="1402080"/>
        </p:xfrm>
        <a:graphic>
          <a:graphicData uri="http://schemas.openxmlformats.org/drawingml/2006/table">
            <a:tbl>
              <a:tblPr firstRow="1" bandRow="1">
                <a:tableStyleId>{93296810-A885-4BE3-A3E7-6D5BEEA58F35}</a:tableStyleId>
              </a:tblPr>
              <a:tblGrid>
                <a:gridCol w="779780"/>
                <a:gridCol w="941070"/>
                <a:gridCol w="725170"/>
                <a:gridCol w="1038860"/>
                <a:gridCol w="1097280"/>
                <a:gridCol w="3351530"/>
              </a:tblGrid>
              <a:tr h="381000">
                <a:tc>
                  <a:txBody>
                    <a:bodyPr/>
                    <a:p>
                      <a:pPr algn="ctr">
                        <a:buNone/>
                      </a:pPr>
                      <a:r>
                        <a:rPr lang="zh-CN" altLang="en-US"/>
                        <a:t>属性</a:t>
                      </a:r>
                      <a:endParaRPr lang="zh-CN" altLang="en-US"/>
                    </a:p>
                  </a:txBody>
                  <a:tcPr/>
                </a:tc>
                <a:tc>
                  <a:txBody>
                    <a:bodyPr/>
                    <a:p>
                      <a:pPr algn="ctr">
                        <a:buNone/>
                      </a:pPr>
                      <a:r>
                        <a:rPr lang="en-US" altLang="zh-CN"/>
                        <a:t>date</a:t>
                      </a:r>
                      <a:endParaRPr lang="en-US" altLang="zh-CN"/>
                    </a:p>
                  </a:txBody>
                  <a:tcPr/>
                </a:tc>
                <a:tc>
                  <a:txBody>
                    <a:bodyPr/>
                    <a:p>
                      <a:pPr algn="ctr">
                        <a:buNone/>
                      </a:pPr>
                      <a:r>
                        <a:rPr lang="en-US" altLang="zh-CN"/>
                        <a:t>year</a:t>
                      </a:r>
                      <a:endParaRPr lang="en-US" altLang="zh-CN"/>
                    </a:p>
                  </a:txBody>
                  <a:tcPr/>
                </a:tc>
                <a:tc>
                  <a:txBody>
                    <a:bodyPr/>
                    <a:p>
                      <a:pPr algn="ctr">
                        <a:buNone/>
                      </a:pPr>
                      <a:r>
                        <a:rPr lang="en-US" altLang="zh-CN"/>
                        <a:t>month</a:t>
                      </a:r>
                      <a:endParaRPr lang="en-US" altLang="zh-CN"/>
                    </a:p>
                  </a:txBody>
                  <a:tcPr/>
                </a:tc>
                <a:tc>
                  <a:txBody>
                    <a:bodyPr/>
                    <a:p>
                      <a:pPr algn="ctr">
                        <a:buNone/>
                      </a:pPr>
                      <a:r>
                        <a:rPr lang="en-US" altLang="zh-CN"/>
                        <a:t>day</a:t>
                      </a:r>
                      <a:endParaRPr lang="en-US" altLang="zh-CN"/>
                    </a:p>
                  </a:txBody>
                  <a:tcPr/>
                </a:tc>
                <a:tc>
                  <a:txBody>
                    <a:bodyPr/>
                    <a:p>
                      <a:pPr algn="ctr">
                        <a:buNone/>
                      </a:pPr>
                      <a:r>
                        <a:rPr lang="en-US" altLang="zh-CN" sz="1800"/>
                        <a:t>maxt/mint/meant</a:t>
                      </a:r>
                      <a:endParaRPr lang="en-US" altLang="zh-CN" sz="1800"/>
                    </a:p>
                    <a:p>
                      <a:pPr algn="ctr">
                        <a:buNone/>
                      </a:pPr>
                      <a:endParaRPr lang="en-US" altLang="zh-CN" sz="1800"/>
                    </a:p>
                  </a:txBody>
                  <a:tcPr/>
                </a:tc>
              </a:tr>
              <a:tr h="381000">
                <a:tc>
                  <a:txBody>
                    <a:bodyPr/>
                    <a:p>
                      <a:pPr algn="ctr">
                        <a:buNone/>
                      </a:pPr>
                      <a:r>
                        <a:rPr lang="zh-CN" altLang="en-US"/>
                        <a:t>说明</a:t>
                      </a:r>
                      <a:endParaRPr lang="zh-CN" altLang="en-US"/>
                    </a:p>
                  </a:txBody>
                  <a:tcPr/>
                </a:tc>
                <a:tc>
                  <a:txBody>
                    <a:bodyPr/>
                    <a:p>
                      <a:pPr algn="ctr">
                        <a:buNone/>
                      </a:pPr>
                      <a:r>
                        <a:rPr lang="zh-CN" altLang="en-US"/>
                        <a:t>日期</a:t>
                      </a:r>
                      <a:endParaRPr lang="zh-CN" altLang="en-US"/>
                    </a:p>
                  </a:txBody>
                  <a:tcPr/>
                </a:tc>
                <a:tc>
                  <a:txBody>
                    <a:bodyPr/>
                    <a:p>
                      <a:pPr algn="ctr">
                        <a:buNone/>
                      </a:pPr>
                      <a:r>
                        <a:rPr lang="zh-CN" altLang="en-US"/>
                        <a:t>年份</a:t>
                      </a:r>
                      <a:endParaRPr lang="zh-CN" altLang="en-US"/>
                    </a:p>
                  </a:txBody>
                  <a:tcPr/>
                </a:tc>
                <a:tc>
                  <a:txBody>
                    <a:bodyPr/>
                    <a:p>
                      <a:pPr algn="ctr">
                        <a:buNone/>
                      </a:pPr>
                      <a:r>
                        <a:rPr lang="zh-CN" altLang="en-US"/>
                        <a:t>月份</a:t>
                      </a:r>
                      <a:endParaRPr lang="zh-CN" altLang="en-US"/>
                    </a:p>
                  </a:txBody>
                  <a:tcPr/>
                </a:tc>
                <a:tc>
                  <a:txBody>
                    <a:bodyPr/>
                    <a:p>
                      <a:pPr algn="ctr">
                        <a:buNone/>
                      </a:pPr>
                      <a:r>
                        <a:rPr lang="zh-CN" altLang="en-US"/>
                        <a:t>日期</a:t>
                      </a:r>
                      <a:endParaRPr lang="zh-CN" altLang="en-US"/>
                    </a:p>
                  </a:txBody>
                  <a:tcPr/>
                </a:tc>
                <a:tc>
                  <a:txBody>
                    <a:bodyPr/>
                    <a:p>
                      <a:pPr algn="ctr">
                        <a:buNone/>
                      </a:pPr>
                      <a:r>
                        <a:rPr lang="zh-CN" altLang="en-US"/>
                        <a:t>每日温度最大值</a:t>
                      </a:r>
                      <a:r>
                        <a:rPr lang="en-US" altLang="zh-CN"/>
                        <a:t>/</a:t>
                      </a:r>
                      <a:r>
                        <a:rPr lang="zh-CN" altLang="en-US"/>
                        <a:t>最小值</a:t>
                      </a:r>
                      <a:r>
                        <a:rPr lang="en-US" altLang="zh-CN"/>
                        <a:t>/</a:t>
                      </a:r>
                      <a:r>
                        <a:rPr lang="zh-CN" altLang="en-US"/>
                        <a:t>均值</a:t>
                      </a:r>
                      <a:endParaRPr lang="zh-CN" altLang="en-US"/>
                    </a:p>
                  </a:txBody>
                  <a:tcPr/>
                </a:tc>
              </a:tr>
              <a:tr h="381000">
                <a:tc gridSpan="6">
                  <a:txBody>
                    <a:bodyPr/>
                    <a:p>
                      <a:pPr algn="ctr">
                        <a:buNone/>
                      </a:pPr>
                      <a:r>
                        <a:rPr lang="zh-CN" altLang="en-US"/>
                        <a:t>观察时间：</a:t>
                      </a:r>
                      <a:r>
                        <a:rPr lang="en-US" altLang="zh-CN"/>
                        <a:t>1901</a:t>
                      </a:r>
                      <a:r>
                        <a:rPr lang="zh-CN" altLang="en-US"/>
                        <a:t>年</a:t>
                      </a:r>
                      <a:r>
                        <a:rPr lang="en-US" altLang="zh-CN"/>
                        <a:t>~2000</a:t>
                      </a:r>
                      <a:r>
                        <a:rPr lang="zh-CN" altLang="en-US"/>
                        <a:t>年</a:t>
                      </a:r>
                      <a:endParaRPr lang="zh-CN" altLang="en-US"/>
                    </a:p>
                  </a:txBody>
                  <a:tcPr/>
                </a:tc>
                <a:tc hMerge="1">
                  <a:tcPr/>
                </a:tc>
                <a:tc hMerge="1">
                  <a:tcPr/>
                </a:tc>
                <a:tc hMerge="1">
                  <a:tcPr/>
                </a:tc>
                <a:tc hMerge="1">
                  <a:tcPr/>
                </a:tc>
                <a:tc hMerge="1">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605928" y="1762699"/>
            <a:ext cx="11093985" cy="3029638"/>
          </a:xfrm>
          <a:prstGeom prst="rect">
            <a:avLst/>
          </a:prstGeom>
          <a:solidFill>
            <a:schemeClr val="bg1">
              <a:lumMod val="95000"/>
            </a:schemeClr>
          </a:solidFill>
          <a:ln>
            <a:solidFill>
              <a:srgbClr val="436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1">
            <a:extLst>
              <a:ext uri="{28A0092B-C50C-407E-A947-70E740481C1C}">
                <a14:useLocalDpi xmlns:a14="http://schemas.microsoft.com/office/drawing/2010/main" val="0"/>
              </a:ext>
            </a:extLst>
          </a:blip>
          <a:srcRect b="70980"/>
          <a:stretch>
            <a:fillRect/>
          </a:stretch>
        </p:blipFill>
        <p:spPr>
          <a:xfrm>
            <a:off x="7448541" y="193754"/>
            <a:ext cx="4674876" cy="1356630"/>
          </a:xfrm>
          <a:custGeom>
            <a:avLst/>
            <a:gdLst>
              <a:gd name="connsiteX0" fmla="*/ 0 w 5760732"/>
              <a:gd name="connsiteY0" fmla="*/ 0 h 1671741"/>
              <a:gd name="connsiteX1" fmla="*/ 5760732 w 5760732"/>
              <a:gd name="connsiteY1" fmla="*/ 0 h 1671741"/>
              <a:gd name="connsiteX2" fmla="*/ 5760732 w 5760732"/>
              <a:gd name="connsiteY2" fmla="*/ 915352 h 1671741"/>
              <a:gd name="connsiteX3" fmla="*/ 5653643 w 5760732"/>
              <a:gd name="connsiteY3" fmla="*/ 903019 h 1671741"/>
              <a:gd name="connsiteX4" fmla="*/ 5461362 w 5760732"/>
              <a:gd name="connsiteY4" fmla="*/ 895692 h 1671741"/>
              <a:gd name="connsiteX5" fmla="*/ 3807736 w 5760732"/>
              <a:gd name="connsiteY5" fmla="*/ 1638371 h 1671741"/>
              <a:gd name="connsiteX6" fmla="*/ 3786433 w 5760732"/>
              <a:gd name="connsiteY6" fmla="*/ 1671741 h 1671741"/>
              <a:gd name="connsiteX7" fmla="*/ 3782949 w 5760732"/>
              <a:gd name="connsiteY7" fmla="*/ 1665941 h 1671741"/>
              <a:gd name="connsiteX8" fmla="*/ 3039217 w 5760732"/>
              <a:gd name="connsiteY8" fmla="*/ 1011409 h 1671741"/>
              <a:gd name="connsiteX9" fmla="*/ 2901616 w 5760732"/>
              <a:gd name="connsiteY9" fmla="*/ 944925 h 1671741"/>
              <a:gd name="connsiteX10" fmla="*/ 2826006 w 5760732"/>
              <a:gd name="connsiteY10" fmla="*/ 863781 h 1671741"/>
              <a:gd name="connsiteX11" fmla="*/ 1418221 w 5760732"/>
              <a:gd name="connsiteY11" fmla="*/ 267020 h 1671741"/>
              <a:gd name="connsiteX12" fmla="*/ 31033 w 5760732"/>
              <a:gd name="connsiteY12" fmla="*/ 843952 h 1671741"/>
              <a:gd name="connsiteX13" fmla="*/ 0 w 5760732"/>
              <a:gd name="connsiteY13" fmla="*/ 875503 h 1671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0732" h="1671741">
                <a:moveTo>
                  <a:pt x="0" y="0"/>
                </a:moveTo>
                <a:lnTo>
                  <a:pt x="5760732" y="0"/>
                </a:lnTo>
                <a:lnTo>
                  <a:pt x="5760732" y="915352"/>
                </a:lnTo>
                <a:lnTo>
                  <a:pt x="5653643" y="903019"/>
                </a:lnTo>
                <a:cubicBezTo>
                  <a:pt x="5590422" y="898174"/>
                  <a:pt x="5526276" y="895692"/>
                  <a:pt x="5461362" y="895692"/>
                </a:cubicBezTo>
                <a:cubicBezTo>
                  <a:pt x="4747305" y="895692"/>
                  <a:pt x="4126196" y="1195998"/>
                  <a:pt x="3807736" y="1638371"/>
                </a:cubicBezTo>
                <a:lnTo>
                  <a:pt x="3786433" y="1671741"/>
                </a:lnTo>
                <a:lnTo>
                  <a:pt x="3782949" y="1665941"/>
                </a:lnTo>
                <a:cubicBezTo>
                  <a:pt x="3599562" y="1395085"/>
                  <a:pt x="3343448" y="1173208"/>
                  <a:pt x="3039217" y="1011409"/>
                </a:cubicBezTo>
                <a:lnTo>
                  <a:pt x="2901616" y="944925"/>
                </a:lnTo>
                <a:lnTo>
                  <a:pt x="2826006" y="863781"/>
                </a:lnTo>
                <a:cubicBezTo>
                  <a:pt x="2443439" y="490972"/>
                  <a:pt x="1952978" y="267020"/>
                  <a:pt x="1418221" y="267020"/>
                </a:cubicBezTo>
                <a:cubicBezTo>
                  <a:pt x="893013" y="267020"/>
                  <a:pt x="410534" y="483045"/>
                  <a:pt x="31033" y="843952"/>
                </a:cubicBezTo>
                <a:lnTo>
                  <a:pt x="0" y="875503"/>
                </a:lnTo>
                <a:close/>
              </a:path>
            </a:pathLst>
          </a:custGeom>
        </p:spPr>
      </p:pic>
      <p:sp>
        <p:nvSpPr>
          <p:cNvPr id="2" name="矩形: 圆角 1"/>
          <p:cNvSpPr/>
          <p:nvPr/>
        </p:nvSpPr>
        <p:spPr>
          <a:xfrm>
            <a:off x="605928" y="1762699"/>
            <a:ext cx="11093985" cy="326105"/>
          </a:xfrm>
          <a:prstGeom prst="roundRect">
            <a:avLst>
              <a:gd name="adj" fmla="val 0"/>
            </a:avLst>
          </a:prstGeom>
          <a:gradFill>
            <a:gsLst>
              <a:gs pos="0">
                <a:srgbClr val="5E7772"/>
              </a:gs>
              <a:gs pos="100000">
                <a:srgbClr val="436B6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8093" y="741799"/>
            <a:ext cx="5071437" cy="5071437"/>
          </a:xfrm>
          <a:prstGeom prst="rect">
            <a:avLst/>
          </a:prstGeom>
        </p:spPr>
      </p:pic>
      <p:pic>
        <p:nvPicPr>
          <p:cNvPr id="11" name="图片 10"/>
          <p:cNvPicPr>
            <a:picLocks noChangeAspect="1"/>
          </p:cNvPicPr>
          <p:nvPr/>
        </p:nvPicPr>
        <p:blipFill>
          <a:blip r:embed="rId1">
            <a:extLst>
              <a:ext uri="{28A0092B-C50C-407E-A947-70E740481C1C}">
                <a14:useLocalDpi xmlns:a14="http://schemas.microsoft.com/office/drawing/2010/main" val="0"/>
              </a:ext>
            </a:extLst>
          </a:blip>
          <a:srcRect b="70980"/>
          <a:stretch>
            <a:fillRect/>
          </a:stretch>
        </p:blipFill>
        <p:spPr>
          <a:xfrm>
            <a:off x="1478044" y="193754"/>
            <a:ext cx="4674876" cy="1356630"/>
          </a:xfrm>
          <a:custGeom>
            <a:avLst/>
            <a:gdLst>
              <a:gd name="connsiteX0" fmla="*/ 0 w 5760732"/>
              <a:gd name="connsiteY0" fmla="*/ 0 h 1671741"/>
              <a:gd name="connsiteX1" fmla="*/ 5760732 w 5760732"/>
              <a:gd name="connsiteY1" fmla="*/ 0 h 1671741"/>
              <a:gd name="connsiteX2" fmla="*/ 5760732 w 5760732"/>
              <a:gd name="connsiteY2" fmla="*/ 915352 h 1671741"/>
              <a:gd name="connsiteX3" fmla="*/ 5653643 w 5760732"/>
              <a:gd name="connsiteY3" fmla="*/ 903019 h 1671741"/>
              <a:gd name="connsiteX4" fmla="*/ 5461362 w 5760732"/>
              <a:gd name="connsiteY4" fmla="*/ 895692 h 1671741"/>
              <a:gd name="connsiteX5" fmla="*/ 3807736 w 5760732"/>
              <a:gd name="connsiteY5" fmla="*/ 1638371 h 1671741"/>
              <a:gd name="connsiteX6" fmla="*/ 3786433 w 5760732"/>
              <a:gd name="connsiteY6" fmla="*/ 1671741 h 1671741"/>
              <a:gd name="connsiteX7" fmla="*/ 3782949 w 5760732"/>
              <a:gd name="connsiteY7" fmla="*/ 1665941 h 1671741"/>
              <a:gd name="connsiteX8" fmla="*/ 3039217 w 5760732"/>
              <a:gd name="connsiteY8" fmla="*/ 1011409 h 1671741"/>
              <a:gd name="connsiteX9" fmla="*/ 2901616 w 5760732"/>
              <a:gd name="connsiteY9" fmla="*/ 944925 h 1671741"/>
              <a:gd name="connsiteX10" fmla="*/ 2826006 w 5760732"/>
              <a:gd name="connsiteY10" fmla="*/ 863781 h 1671741"/>
              <a:gd name="connsiteX11" fmla="*/ 1418221 w 5760732"/>
              <a:gd name="connsiteY11" fmla="*/ 267020 h 1671741"/>
              <a:gd name="connsiteX12" fmla="*/ 31033 w 5760732"/>
              <a:gd name="connsiteY12" fmla="*/ 843952 h 1671741"/>
              <a:gd name="connsiteX13" fmla="*/ 0 w 5760732"/>
              <a:gd name="connsiteY13" fmla="*/ 875503 h 1671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0732" h="1671741">
                <a:moveTo>
                  <a:pt x="0" y="0"/>
                </a:moveTo>
                <a:lnTo>
                  <a:pt x="5760732" y="0"/>
                </a:lnTo>
                <a:lnTo>
                  <a:pt x="5760732" y="915352"/>
                </a:lnTo>
                <a:lnTo>
                  <a:pt x="5653643" y="903019"/>
                </a:lnTo>
                <a:cubicBezTo>
                  <a:pt x="5590422" y="898174"/>
                  <a:pt x="5526276" y="895692"/>
                  <a:pt x="5461362" y="895692"/>
                </a:cubicBezTo>
                <a:cubicBezTo>
                  <a:pt x="4747305" y="895692"/>
                  <a:pt x="4126196" y="1195998"/>
                  <a:pt x="3807736" y="1638371"/>
                </a:cubicBezTo>
                <a:lnTo>
                  <a:pt x="3786433" y="1671741"/>
                </a:lnTo>
                <a:lnTo>
                  <a:pt x="3782949" y="1665941"/>
                </a:lnTo>
                <a:cubicBezTo>
                  <a:pt x="3599562" y="1395085"/>
                  <a:pt x="3343448" y="1173208"/>
                  <a:pt x="3039217" y="1011409"/>
                </a:cubicBezTo>
                <a:lnTo>
                  <a:pt x="2901616" y="944925"/>
                </a:lnTo>
                <a:lnTo>
                  <a:pt x="2826006" y="863781"/>
                </a:lnTo>
                <a:cubicBezTo>
                  <a:pt x="2443439" y="490972"/>
                  <a:pt x="1952978" y="267020"/>
                  <a:pt x="1418221" y="267020"/>
                </a:cubicBezTo>
                <a:cubicBezTo>
                  <a:pt x="893013" y="267020"/>
                  <a:pt x="410534" y="483045"/>
                  <a:pt x="31033" y="843952"/>
                </a:cubicBezTo>
                <a:lnTo>
                  <a:pt x="0" y="875503"/>
                </a:lnTo>
                <a:close/>
              </a:path>
            </a:pathLst>
          </a:custGeom>
        </p:spPr>
      </p:pic>
      <p:grpSp>
        <p:nvGrpSpPr>
          <p:cNvPr id="12" name="组合 11"/>
          <p:cNvGrpSpPr/>
          <p:nvPr/>
        </p:nvGrpSpPr>
        <p:grpSpPr>
          <a:xfrm>
            <a:off x="0" y="5860973"/>
            <a:ext cx="12192000" cy="997027"/>
            <a:chOff x="0" y="5330757"/>
            <a:chExt cx="12192000" cy="1527243"/>
          </a:xfrm>
        </p:grpSpPr>
        <p:sp>
          <p:nvSpPr>
            <p:cNvPr id="14" name="矩形 13"/>
            <p:cNvSpPr/>
            <p:nvPr/>
          </p:nvSpPr>
          <p:spPr>
            <a:xfrm>
              <a:off x="0" y="5330757"/>
              <a:ext cx="12192000" cy="1527243"/>
            </a:xfrm>
            <a:prstGeom prst="rect">
              <a:avLst/>
            </a:prstGeom>
            <a:solidFill>
              <a:srgbClr val="5E7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5680953"/>
              <a:ext cx="12192000" cy="1177047"/>
            </a:xfrm>
            <a:prstGeom prst="rect">
              <a:avLst/>
            </a:prstGeom>
            <a:solidFill>
              <a:srgbClr val="7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774700" y="671830"/>
            <a:ext cx="3183890" cy="521970"/>
          </a:xfrm>
          <a:prstGeom prst="rect">
            <a:avLst/>
          </a:prstGeom>
          <a:solidFill>
            <a:srgbClr val="436B63"/>
          </a:solidFill>
          <a:ln>
            <a:solidFill>
              <a:srgbClr val="4B6F67"/>
            </a:solidFill>
          </a:ln>
        </p:spPr>
        <p:txBody>
          <a:bodyPr wrap="square">
            <a:spAutoFit/>
          </a:bodyPr>
          <a:p>
            <a:r>
              <a:rPr lang="en-US"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rPr>
              <a:t>2.</a:t>
            </a:r>
            <a:r>
              <a:rPr lang="zh-CN" altLang="en-US"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rPr>
              <a:t>数据描述及处理</a:t>
            </a:r>
            <a:r>
              <a:rPr lang="zh-CN" altLang="en-US" sz="2000" kern="100" dirty="0">
                <a:gradFill>
                  <a:gsLst>
                    <a:gs pos="100000">
                      <a:srgbClr val="436B63"/>
                    </a:gs>
                    <a:gs pos="0">
                      <a:srgbClr val="91B5AE"/>
                    </a:gs>
                  </a:gsLst>
                  <a:lin ang="5400000" scaled="1"/>
                </a:gradFill>
                <a:effectLst/>
                <a:latin typeface="方正尚酷简体" panose="03000509000000000000" pitchFamily="65" charset="-122"/>
                <a:ea typeface="方正尚酷简体" panose="03000509000000000000" pitchFamily="65" charset="-122"/>
                <a:cs typeface="宋体" panose="02010600030101010101" pitchFamily="2" charset="-122"/>
              </a:rPr>
              <a:t> </a:t>
            </a:r>
            <a:endParaRPr lang="zh-CN" altLang="en-US" sz="2000" kern="100" dirty="0">
              <a:gradFill>
                <a:gsLst>
                  <a:gs pos="100000">
                    <a:srgbClr val="436B63"/>
                  </a:gs>
                  <a:gs pos="0">
                    <a:srgbClr val="91B5AE"/>
                  </a:gs>
                </a:gsLst>
                <a:lin ang="5400000" scaled="1"/>
              </a:gradFill>
              <a:effectLst/>
              <a:latin typeface="方正尚酷简体" panose="03000509000000000000" pitchFamily="65" charset="-122"/>
              <a:ea typeface="方正尚酷简体" panose="03000509000000000000" pitchFamily="65" charset="-122"/>
              <a:cs typeface="宋体" panose="02010600030101010101" pitchFamily="2" charset="-122"/>
            </a:endParaRPr>
          </a:p>
        </p:txBody>
      </p:sp>
      <p:graphicFrame>
        <p:nvGraphicFramePr>
          <p:cNvPr id="3" name="表格 2"/>
          <p:cNvGraphicFramePr/>
          <p:nvPr>
            <p:custDataLst>
              <p:tags r:id="rId3"/>
            </p:custDataLst>
          </p:nvPr>
        </p:nvGraphicFramePr>
        <p:xfrm>
          <a:off x="774700" y="2476500"/>
          <a:ext cx="6777355" cy="1905000"/>
        </p:xfrm>
        <a:graphic>
          <a:graphicData uri="http://schemas.openxmlformats.org/drawingml/2006/table">
            <a:tbl>
              <a:tblPr firstRow="1" bandRow="1">
                <a:tableStyleId>{93296810-A885-4BE3-A3E7-6D5BEEA58F35}</a:tableStyleId>
              </a:tblPr>
              <a:tblGrid>
                <a:gridCol w="1813560"/>
                <a:gridCol w="4963795"/>
              </a:tblGrid>
              <a:tr h="381000">
                <a:tc>
                  <a:txBody>
                    <a:bodyPr/>
                    <a:p>
                      <a:pPr algn="ctr">
                        <a:buNone/>
                      </a:pPr>
                      <a:r>
                        <a:rPr lang="zh-CN" altLang="en-US"/>
                        <a:t>数据预处理</a:t>
                      </a:r>
                      <a:endParaRPr lang="zh-CN" altLang="en-US"/>
                    </a:p>
                  </a:txBody>
                  <a:tcPr/>
                </a:tc>
                <a:tc>
                  <a:txBody>
                    <a:bodyPr/>
                    <a:p>
                      <a:pPr algn="ctr">
                        <a:buNone/>
                      </a:pPr>
                      <a:r>
                        <a:rPr lang="zh-CN" altLang="en-US"/>
                        <a:t>作用</a:t>
                      </a:r>
                      <a:endParaRPr lang="zh-CN" altLang="en-US"/>
                    </a:p>
                  </a:txBody>
                  <a:tcPr/>
                </a:tc>
              </a:tr>
              <a:tr h="381000">
                <a:tc>
                  <a:txBody>
                    <a:bodyPr/>
                    <a:p>
                      <a:pPr algn="ctr">
                        <a:buNone/>
                      </a:pPr>
                      <a:r>
                        <a:rPr lang="zh-CN" altLang="en-US"/>
                        <a:t>数据清洗</a:t>
                      </a:r>
                      <a:endParaRPr lang="zh-CN" altLang="en-US"/>
                    </a:p>
                  </a:txBody>
                  <a:tcPr/>
                </a:tc>
                <a:tc>
                  <a:txBody>
                    <a:bodyPr/>
                    <a:p>
                      <a:pPr algn="ctr">
                        <a:buNone/>
                      </a:pPr>
                      <a:r>
                        <a:rPr lang="zh-CN" altLang="en-US"/>
                        <a:t>清洗数据，删除错误数据</a:t>
                      </a:r>
                      <a:endParaRPr lang="zh-CN" altLang="en-US"/>
                    </a:p>
                  </a:txBody>
                  <a:tcPr/>
                </a:tc>
              </a:tr>
              <a:tr h="381000">
                <a:tc>
                  <a:txBody>
                    <a:bodyPr/>
                    <a:p>
                      <a:pPr algn="ctr">
                        <a:buNone/>
                      </a:pPr>
                      <a:r>
                        <a:rPr lang="zh-CN" altLang="en-US"/>
                        <a:t>数据排序</a:t>
                      </a:r>
                      <a:endParaRPr lang="zh-CN" altLang="en-US"/>
                    </a:p>
                  </a:txBody>
                  <a:tcPr/>
                </a:tc>
                <a:tc>
                  <a:txBody>
                    <a:bodyPr/>
                    <a:p>
                      <a:pPr algn="ctr">
                        <a:buNone/>
                      </a:pPr>
                      <a:r>
                        <a:rPr lang="zh-CN" altLang="en-US"/>
                        <a:t>将天气数据按时序排列，方便后续读取</a:t>
                      </a:r>
                      <a:endParaRPr lang="zh-CN" altLang="en-US"/>
                    </a:p>
                  </a:txBody>
                  <a:tcPr/>
                </a:tc>
              </a:tr>
              <a:tr h="381000">
                <a:tc>
                  <a:txBody>
                    <a:bodyPr/>
                    <a:p>
                      <a:pPr algn="ctr">
                        <a:buNone/>
                      </a:pPr>
                      <a:r>
                        <a:rPr lang="zh-CN" altLang="en-US"/>
                        <a:t>归一化</a:t>
                      </a:r>
                      <a:endParaRPr lang="zh-CN" altLang="en-US"/>
                    </a:p>
                  </a:txBody>
                  <a:tcPr/>
                </a:tc>
                <a:tc>
                  <a:txBody>
                    <a:bodyPr/>
                    <a:p>
                      <a:pPr algn="ctr">
                        <a:buNone/>
                      </a:pPr>
                      <a:r>
                        <a:rPr lang="zh-CN" altLang="en-US"/>
                        <a:t>将天气数据进行归一化处理，加快运算速度</a:t>
                      </a:r>
                      <a:endParaRPr lang="zh-CN" altLang="en-US"/>
                    </a:p>
                  </a:txBody>
                  <a:tcPr/>
                </a:tc>
              </a:tr>
              <a:tr h="381000">
                <a:tc>
                  <a:txBody>
                    <a:bodyPr/>
                    <a:p>
                      <a:pPr algn="ctr">
                        <a:buNone/>
                      </a:pPr>
                      <a:r>
                        <a:rPr lang="zh-CN" altLang="en-US"/>
                        <a:t>分割数据集</a:t>
                      </a:r>
                      <a:endParaRPr lang="zh-CN" altLang="en-US"/>
                    </a:p>
                  </a:txBody>
                  <a:tcPr/>
                </a:tc>
                <a:tc>
                  <a:txBody>
                    <a:bodyPr/>
                    <a:p>
                      <a:pPr algn="ctr">
                        <a:buNone/>
                      </a:pPr>
                      <a:r>
                        <a:rPr lang="zh-CN" altLang="en-US"/>
                        <a:t>将处理好的数据集按</a:t>
                      </a:r>
                      <a:r>
                        <a:rPr lang="en-US" altLang="zh-CN"/>
                        <a:t>9</a:t>
                      </a:r>
                      <a:r>
                        <a:rPr lang="zh-CN" altLang="en-US"/>
                        <a:t>：</a:t>
                      </a:r>
                      <a:r>
                        <a:rPr lang="en-US" altLang="zh-CN"/>
                        <a:t>1</a:t>
                      </a:r>
                      <a:r>
                        <a:rPr lang="zh-CN" altLang="en-US"/>
                        <a:t>分割，用于训练模型</a:t>
                      </a:r>
                      <a:endParaRPr lang="zh-CN" altLang="en-US"/>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05928" y="1514069"/>
            <a:ext cx="11093985" cy="3526898"/>
          </a:xfrm>
          <a:prstGeom prst="rect">
            <a:avLst/>
          </a:prstGeom>
          <a:solidFill>
            <a:schemeClr val="bg1">
              <a:lumMod val="95000"/>
            </a:schemeClr>
          </a:solidFill>
          <a:ln>
            <a:solidFill>
              <a:srgbClr val="436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0" y="5860973"/>
            <a:ext cx="12192000" cy="997027"/>
            <a:chOff x="0" y="5330757"/>
            <a:chExt cx="12192000" cy="1527243"/>
          </a:xfrm>
        </p:grpSpPr>
        <p:sp>
          <p:nvSpPr>
            <p:cNvPr id="7" name="矩形 6"/>
            <p:cNvSpPr/>
            <p:nvPr/>
          </p:nvSpPr>
          <p:spPr>
            <a:xfrm>
              <a:off x="0" y="5330757"/>
              <a:ext cx="12192000" cy="1527243"/>
            </a:xfrm>
            <a:prstGeom prst="rect">
              <a:avLst/>
            </a:prstGeom>
            <a:solidFill>
              <a:srgbClr val="5E7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5680953"/>
              <a:ext cx="12192000" cy="1177047"/>
            </a:xfrm>
            <a:prstGeom prst="rect">
              <a:avLst/>
            </a:prstGeom>
            <a:solidFill>
              <a:srgbClr val="7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121946" y="1197805"/>
            <a:ext cx="5209754" cy="5209754"/>
          </a:xfrm>
          <a:prstGeom prst="rect">
            <a:avLst/>
          </a:prstGeom>
        </p:spPr>
      </p:pic>
      <p:pic>
        <p:nvPicPr>
          <p:cNvPr id="10" name="图片 9"/>
          <p:cNvPicPr>
            <a:picLocks noChangeAspect="1"/>
          </p:cNvPicPr>
          <p:nvPr/>
        </p:nvPicPr>
        <p:blipFill>
          <a:blip r:embed="rId2">
            <a:extLst>
              <a:ext uri="{28A0092B-C50C-407E-A947-70E740481C1C}">
                <a14:useLocalDpi xmlns:a14="http://schemas.microsoft.com/office/drawing/2010/main" val="0"/>
              </a:ext>
            </a:extLst>
          </a:blip>
          <a:srcRect b="70980"/>
          <a:stretch>
            <a:fillRect/>
          </a:stretch>
        </p:blipFill>
        <p:spPr>
          <a:xfrm>
            <a:off x="1956199" y="157559"/>
            <a:ext cx="4674876" cy="1356630"/>
          </a:xfrm>
          <a:custGeom>
            <a:avLst/>
            <a:gdLst>
              <a:gd name="connsiteX0" fmla="*/ 0 w 5760732"/>
              <a:gd name="connsiteY0" fmla="*/ 0 h 1671741"/>
              <a:gd name="connsiteX1" fmla="*/ 5760732 w 5760732"/>
              <a:gd name="connsiteY1" fmla="*/ 0 h 1671741"/>
              <a:gd name="connsiteX2" fmla="*/ 5760732 w 5760732"/>
              <a:gd name="connsiteY2" fmla="*/ 915352 h 1671741"/>
              <a:gd name="connsiteX3" fmla="*/ 5653643 w 5760732"/>
              <a:gd name="connsiteY3" fmla="*/ 903019 h 1671741"/>
              <a:gd name="connsiteX4" fmla="*/ 5461362 w 5760732"/>
              <a:gd name="connsiteY4" fmla="*/ 895692 h 1671741"/>
              <a:gd name="connsiteX5" fmla="*/ 3807736 w 5760732"/>
              <a:gd name="connsiteY5" fmla="*/ 1638371 h 1671741"/>
              <a:gd name="connsiteX6" fmla="*/ 3786433 w 5760732"/>
              <a:gd name="connsiteY6" fmla="*/ 1671741 h 1671741"/>
              <a:gd name="connsiteX7" fmla="*/ 3782949 w 5760732"/>
              <a:gd name="connsiteY7" fmla="*/ 1665941 h 1671741"/>
              <a:gd name="connsiteX8" fmla="*/ 3039217 w 5760732"/>
              <a:gd name="connsiteY8" fmla="*/ 1011409 h 1671741"/>
              <a:gd name="connsiteX9" fmla="*/ 2901616 w 5760732"/>
              <a:gd name="connsiteY9" fmla="*/ 944925 h 1671741"/>
              <a:gd name="connsiteX10" fmla="*/ 2826006 w 5760732"/>
              <a:gd name="connsiteY10" fmla="*/ 863781 h 1671741"/>
              <a:gd name="connsiteX11" fmla="*/ 1418221 w 5760732"/>
              <a:gd name="connsiteY11" fmla="*/ 267020 h 1671741"/>
              <a:gd name="connsiteX12" fmla="*/ 31033 w 5760732"/>
              <a:gd name="connsiteY12" fmla="*/ 843952 h 1671741"/>
              <a:gd name="connsiteX13" fmla="*/ 0 w 5760732"/>
              <a:gd name="connsiteY13" fmla="*/ 875503 h 1671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0732" h="1671741">
                <a:moveTo>
                  <a:pt x="0" y="0"/>
                </a:moveTo>
                <a:lnTo>
                  <a:pt x="5760732" y="0"/>
                </a:lnTo>
                <a:lnTo>
                  <a:pt x="5760732" y="915352"/>
                </a:lnTo>
                <a:lnTo>
                  <a:pt x="5653643" y="903019"/>
                </a:lnTo>
                <a:cubicBezTo>
                  <a:pt x="5590422" y="898174"/>
                  <a:pt x="5526276" y="895692"/>
                  <a:pt x="5461362" y="895692"/>
                </a:cubicBezTo>
                <a:cubicBezTo>
                  <a:pt x="4747305" y="895692"/>
                  <a:pt x="4126196" y="1195998"/>
                  <a:pt x="3807736" y="1638371"/>
                </a:cubicBezTo>
                <a:lnTo>
                  <a:pt x="3786433" y="1671741"/>
                </a:lnTo>
                <a:lnTo>
                  <a:pt x="3782949" y="1665941"/>
                </a:lnTo>
                <a:cubicBezTo>
                  <a:pt x="3599562" y="1395085"/>
                  <a:pt x="3343448" y="1173208"/>
                  <a:pt x="3039217" y="1011409"/>
                </a:cubicBezTo>
                <a:lnTo>
                  <a:pt x="2901616" y="944925"/>
                </a:lnTo>
                <a:lnTo>
                  <a:pt x="2826006" y="863781"/>
                </a:lnTo>
                <a:cubicBezTo>
                  <a:pt x="2443439" y="490972"/>
                  <a:pt x="1952978" y="267020"/>
                  <a:pt x="1418221" y="267020"/>
                </a:cubicBezTo>
                <a:cubicBezTo>
                  <a:pt x="893013" y="267020"/>
                  <a:pt x="410534" y="483045"/>
                  <a:pt x="31033" y="843952"/>
                </a:cubicBezTo>
                <a:lnTo>
                  <a:pt x="0" y="875503"/>
                </a:lnTo>
                <a:close/>
              </a:path>
            </a:pathLst>
          </a:custGeom>
        </p:spPr>
      </p:pic>
      <p:sp>
        <p:nvSpPr>
          <p:cNvPr id="3" name="文本框 2"/>
          <p:cNvSpPr txBox="1"/>
          <p:nvPr/>
        </p:nvSpPr>
        <p:spPr>
          <a:xfrm>
            <a:off x="774700" y="671830"/>
            <a:ext cx="3689985" cy="521970"/>
          </a:xfrm>
          <a:prstGeom prst="rect">
            <a:avLst/>
          </a:prstGeom>
          <a:solidFill>
            <a:srgbClr val="436B63"/>
          </a:solidFill>
          <a:ln>
            <a:solidFill>
              <a:srgbClr val="4B6F67"/>
            </a:solidFill>
          </a:ln>
        </p:spPr>
        <p:txBody>
          <a:bodyPr wrap="square">
            <a:spAutoFit/>
          </a:bodyPr>
          <a:p>
            <a:r>
              <a:rPr lang="en-US"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rPr>
              <a:t>3.</a:t>
            </a:r>
            <a:r>
              <a:rPr lang="zh-CN" altLang="en-US"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rPr>
              <a:t>模型构建</a:t>
            </a:r>
            <a:r>
              <a:rPr lang="en-US" altLang="zh-CN"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rPr>
              <a:t>——</a:t>
            </a:r>
            <a:r>
              <a:rPr lang="en-US" altLang="zh-CN" sz="2800" u="heavy"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rPr>
              <a:t>DNN</a:t>
            </a:r>
            <a:r>
              <a:rPr lang="zh-CN" altLang="en-US" sz="2000" kern="100" dirty="0">
                <a:gradFill>
                  <a:gsLst>
                    <a:gs pos="100000">
                      <a:srgbClr val="436B63"/>
                    </a:gs>
                    <a:gs pos="0">
                      <a:srgbClr val="91B5AE"/>
                    </a:gs>
                  </a:gsLst>
                  <a:lin ang="5400000" scaled="1"/>
                </a:gradFill>
                <a:effectLst/>
                <a:latin typeface="方正尚酷简体" panose="03000509000000000000" pitchFamily="65" charset="-122"/>
                <a:ea typeface="方正尚酷简体" panose="03000509000000000000" pitchFamily="65" charset="-122"/>
                <a:cs typeface="宋体" panose="02010600030101010101" pitchFamily="2" charset="-122"/>
              </a:rPr>
              <a:t> </a:t>
            </a:r>
            <a:endParaRPr lang="zh-CN" altLang="en-US" sz="2000" kern="100" dirty="0">
              <a:gradFill>
                <a:gsLst>
                  <a:gs pos="100000">
                    <a:srgbClr val="436B63"/>
                  </a:gs>
                  <a:gs pos="0">
                    <a:srgbClr val="91B5AE"/>
                  </a:gs>
                </a:gsLst>
                <a:lin ang="5400000" scaled="1"/>
              </a:gradFill>
              <a:effectLst/>
              <a:latin typeface="方正尚酷简体" panose="03000509000000000000" pitchFamily="65" charset="-122"/>
              <a:ea typeface="方正尚酷简体" panose="03000509000000000000" pitchFamily="65" charset="-122"/>
              <a:cs typeface="宋体" panose="02010600030101010101" pitchFamily="2" charset="-122"/>
            </a:endParaRPr>
          </a:p>
        </p:txBody>
      </p:sp>
      <p:pic>
        <p:nvPicPr>
          <p:cNvPr id="2" name="图片 1"/>
          <p:cNvPicPr>
            <a:picLocks noChangeAspect="1"/>
          </p:cNvPicPr>
          <p:nvPr/>
        </p:nvPicPr>
        <p:blipFill>
          <a:blip r:embed="rId3"/>
          <a:stretch>
            <a:fillRect/>
          </a:stretch>
        </p:blipFill>
        <p:spPr>
          <a:xfrm>
            <a:off x="605790" y="1513840"/>
            <a:ext cx="2407920" cy="2453640"/>
          </a:xfrm>
          <a:prstGeom prst="rect">
            <a:avLst/>
          </a:prstGeom>
        </p:spPr>
      </p:pic>
      <p:sp>
        <p:nvSpPr>
          <p:cNvPr id="24" name="文本框 23"/>
          <p:cNvSpPr txBox="1"/>
          <p:nvPr/>
        </p:nvSpPr>
        <p:spPr>
          <a:xfrm>
            <a:off x="1445260" y="3967480"/>
            <a:ext cx="441325" cy="368300"/>
          </a:xfrm>
          <a:prstGeom prst="rect">
            <a:avLst/>
          </a:prstGeom>
          <a:noFill/>
          <a:ln w="28575" cmpd="sng">
            <a:solidFill>
              <a:srgbClr val="FF0000"/>
            </a:solidFill>
            <a:prstDash val="solid"/>
          </a:ln>
        </p:spPr>
        <p:txBody>
          <a:bodyPr wrap="square" rtlCol="0">
            <a:spAutoFit/>
          </a:bodyPr>
          <a:p>
            <a:r>
              <a:rPr lang="zh-CN" altLang="en-US"/>
              <a:t>１</a:t>
            </a:r>
            <a:endParaRPr lang="zh-CN" altLang="en-US"/>
          </a:p>
        </p:txBody>
      </p:sp>
      <p:pic>
        <p:nvPicPr>
          <p:cNvPr id="5" name="图片 4"/>
          <p:cNvPicPr>
            <a:picLocks noChangeAspect="1"/>
          </p:cNvPicPr>
          <p:nvPr/>
        </p:nvPicPr>
        <p:blipFill>
          <a:blip r:embed="rId4"/>
          <a:stretch>
            <a:fillRect/>
          </a:stretch>
        </p:blipFill>
        <p:spPr>
          <a:xfrm>
            <a:off x="3013710" y="1514475"/>
            <a:ext cx="2278380" cy="2484120"/>
          </a:xfrm>
          <a:prstGeom prst="rect">
            <a:avLst/>
          </a:prstGeom>
        </p:spPr>
      </p:pic>
      <p:sp>
        <p:nvSpPr>
          <p:cNvPr id="11" name="文本框 10"/>
          <p:cNvSpPr txBox="1"/>
          <p:nvPr/>
        </p:nvSpPr>
        <p:spPr>
          <a:xfrm>
            <a:off x="3932555" y="3998595"/>
            <a:ext cx="441325" cy="368300"/>
          </a:xfrm>
          <a:prstGeom prst="rect">
            <a:avLst/>
          </a:prstGeom>
          <a:noFill/>
          <a:ln w="28575" cmpd="sng">
            <a:solidFill>
              <a:srgbClr val="FF0000"/>
            </a:solidFill>
            <a:prstDash val="solid"/>
          </a:ln>
        </p:spPr>
        <p:txBody>
          <a:bodyPr wrap="square" rtlCol="0">
            <a:spAutoFit/>
          </a:bodyPr>
          <a:p>
            <a:r>
              <a:rPr lang="zh-CN" altLang="en-US"/>
              <a:t>２</a:t>
            </a:r>
            <a:endParaRPr lang="zh-CN" altLang="en-US"/>
          </a:p>
        </p:txBody>
      </p:sp>
      <p:pic>
        <p:nvPicPr>
          <p:cNvPr id="13" name="图片 12"/>
          <p:cNvPicPr>
            <a:picLocks noChangeAspect="1"/>
          </p:cNvPicPr>
          <p:nvPr/>
        </p:nvPicPr>
        <p:blipFill>
          <a:blip r:embed="rId5"/>
          <a:stretch>
            <a:fillRect/>
          </a:stretch>
        </p:blipFill>
        <p:spPr>
          <a:xfrm>
            <a:off x="5292090" y="1514475"/>
            <a:ext cx="2331720" cy="2461260"/>
          </a:xfrm>
          <a:prstGeom prst="rect">
            <a:avLst/>
          </a:prstGeom>
        </p:spPr>
      </p:pic>
      <p:sp>
        <p:nvSpPr>
          <p:cNvPr id="14" name="文本框 13"/>
          <p:cNvSpPr txBox="1"/>
          <p:nvPr/>
        </p:nvSpPr>
        <p:spPr>
          <a:xfrm>
            <a:off x="6237605" y="3967480"/>
            <a:ext cx="441325" cy="368300"/>
          </a:xfrm>
          <a:prstGeom prst="rect">
            <a:avLst/>
          </a:prstGeom>
          <a:noFill/>
          <a:ln w="28575" cmpd="sng">
            <a:solidFill>
              <a:srgbClr val="FF0000"/>
            </a:solidFill>
            <a:prstDash val="solid"/>
          </a:ln>
        </p:spPr>
        <p:txBody>
          <a:bodyPr wrap="square" rtlCol="0">
            <a:spAutoFit/>
          </a:bodyPr>
          <a:p>
            <a:r>
              <a:rPr lang="zh-CN" altLang="en-US"/>
              <a:t>３</a:t>
            </a:r>
            <a:endParaRPr lang="zh-CN" altLang="en-US"/>
          </a:p>
        </p:txBody>
      </p:sp>
      <p:pic>
        <p:nvPicPr>
          <p:cNvPr id="15" name="图片 14"/>
          <p:cNvPicPr>
            <a:picLocks noChangeAspect="1"/>
          </p:cNvPicPr>
          <p:nvPr/>
        </p:nvPicPr>
        <p:blipFill>
          <a:blip r:embed="rId6"/>
          <a:stretch>
            <a:fillRect/>
          </a:stretch>
        </p:blipFill>
        <p:spPr>
          <a:xfrm>
            <a:off x="7623810" y="1513840"/>
            <a:ext cx="2293620" cy="2446020"/>
          </a:xfrm>
          <a:prstGeom prst="rect">
            <a:avLst/>
          </a:prstGeom>
        </p:spPr>
      </p:pic>
      <p:sp>
        <p:nvSpPr>
          <p:cNvPr id="16" name="文本框 15"/>
          <p:cNvSpPr txBox="1"/>
          <p:nvPr/>
        </p:nvSpPr>
        <p:spPr>
          <a:xfrm>
            <a:off x="8542655" y="3975735"/>
            <a:ext cx="441325" cy="368300"/>
          </a:xfrm>
          <a:prstGeom prst="rect">
            <a:avLst/>
          </a:prstGeom>
          <a:noFill/>
          <a:ln w="28575" cmpd="sng">
            <a:solidFill>
              <a:srgbClr val="FF0000"/>
            </a:solidFill>
            <a:prstDash val="solid"/>
          </a:ln>
        </p:spPr>
        <p:txBody>
          <a:bodyPr wrap="square" rtlCol="0">
            <a:spAutoFit/>
          </a:bodyPr>
          <a:p>
            <a:r>
              <a:rPr lang="zh-CN" altLang="en-US"/>
              <a:t>４</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14818" y="1514704"/>
            <a:ext cx="11093985" cy="3526898"/>
          </a:xfrm>
          <a:prstGeom prst="rect">
            <a:avLst/>
          </a:prstGeom>
          <a:solidFill>
            <a:schemeClr val="bg1">
              <a:lumMod val="95000"/>
            </a:schemeClr>
          </a:solidFill>
          <a:ln>
            <a:solidFill>
              <a:srgbClr val="436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0" y="5860973"/>
            <a:ext cx="12192000" cy="997027"/>
            <a:chOff x="0" y="5330757"/>
            <a:chExt cx="12192000" cy="1527243"/>
          </a:xfrm>
        </p:grpSpPr>
        <p:sp>
          <p:nvSpPr>
            <p:cNvPr id="7" name="矩形 6"/>
            <p:cNvSpPr/>
            <p:nvPr/>
          </p:nvSpPr>
          <p:spPr>
            <a:xfrm>
              <a:off x="0" y="5330757"/>
              <a:ext cx="12192000" cy="1527243"/>
            </a:xfrm>
            <a:prstGeom prst="rect">
              <a:avLst/>
            </a:prstGeom>
            <a:solidFill>
              <a:srgbClr val="5E7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5680953"/>
              <a:ext cx="12192000" cy="1177047"/>
            </a:xfrm>
            <a:prstGeom prst="rect">
              <a:avLst/>
            </a:prstGeom>
            <a:solidFill>
              <a:srgbClr val="7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121946" y="1193995"/>
            <a:ext cx="5209754" cy="5209754"/>
          </a:xfrm>
          <a:prstGeom prst="rect">
            <a:avLst/>
          </a:prstGeom>
        </p:spPr>
      </p:pic>
      <p:pic>
        <p:nvPicPr>
          <p:cNvPr id="10" name="图片 9"/>
          <p:cNvPicPr>
            <a:picLocks noChangeAspect="1"/>
          </p:cNvPicPr>
          <p:nvPr/>
        </p:nvPicPr>
        <p:blipFill>
          <a:blip r:embed="rId2">
            <a:extLst>
              <a:ext uri="{28A0092B-C50C-407E-A947-70E740481C1C}">
                <a14:useLocalDpi xmlns:a14="http://schemas.microsoft.com/office/drawing/2010/main" val="0"/>
              </a:ext>
            </a:extLst>
          </a:blip>
          <a:srcRect b="70980"/>
          <a:stretch>
            <a:fillRect/>
          </a:stretch>
        </p:blipFill>
        <p:spPr>
          <a:xfrm>
            <a:off x="1956199" y="157559"/>
            <a:ext cx="4674876" cy="1356630"/>
          </a:xfrm>
          <a:custGeom>
            <a:avLst/>
            <a:gdLst>
              <a:gd name="connsiteX0" fmla="*/ 0 w 5760732"/>
              <a:gd name="connsiteY0" fmla="*/ 0 h 1671741"/>
              <a:gd name="connsiteX1" fmla="*/ 5760732 w 5760732"/>
              <a:gd name="connsiteY1" fmla="*/ 0 h 1671741"/>
              <a:gd name="connsiteX2" fmla="*/ 5760732 w 5760732"/>
              <a:gd name="connsiteY2" fmla="*/ 915352 h 1671741"/>
              <a:gd name="connsiteX3" fmla="*/ 5653643 w 5760732"/>
              <a:gd name="connsiteY3" fmla="*/ 903019 h 1671741"/>
              <a:gd name="connsiteX4" fmla="*/ 5461362 w 5760732"/>
              <a:gd name="connsiteY4" fmla="*/ 895692 h 1671741"/>
              <a:gd name="connsiteX5" fmla="*/ 3807736 w 5760732"/>
              <a:gd name="connsiteY5" fmla="*/ 1638371 h 1671741"/>
              <a:gd name="connsiteX6" fmla="*/ 3786433 w 5760732"/>
              <a:gd name="connsiteY6" fmla="*/ 1671741 h 1671741"/>
              <a:gd name="connsiteX7" fmla="*/ 3782949 w 5760732"/>
              <a:gd name="connsiteY7" fmla="*/ 1665941 h 1671741"/>
              <a:gd name="connsiteX8" fmla="*/ 3039217 w 5760732"/>
              <a:gd name="connsiteY8" fmla="*/ 1011409 h 1671741"/>
              <a:gd name="connsiteX9" fmla="*/ 2901616 w 5760732"/>
              <a:gd name="connsiteY9" fmla="*/ 944925 h 1671741"/>
              <a:gd name="connsiteX10" fmla="*/ 2826006 w 5760732"/>
              <a:gd name="connsiteY10" fmla="*/ 863781 h 1671741"/>
              <a:gd name="connsiteX11" fmla="*/ 1418221 w 5760732"/>
              <a:gd name="connsiteY11" fmla="*/ 267020 h 1671741"/>
              <a:gd name="connsiteX12" fmla="*/ 31033 w 5760732"/>
              <a:gd name="connsiteY12" fmla="*/ 843952 h 1671741"/>
              <a:gd name="connsiteX13" fmla="*/ 0 w 5760732"/>
              <a:gd name="connsiteY13" fmla="*/ 875503 h 1671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0732" h="1671741">
                <a:moveTo>
                  <a:pt x="0" y="0"/>
                </a:moveTo>
                <a:lnTo>
                  <a:pt x="5760732" y="0"/>
                </a:lnTo>
                <a:lnTo>
                  <a:pt x="5760732" y="915352"/>
                </a:lnTo>
                <a:lnTo>
                  <a:pt x="5653643" y="903019"/>
                </a:lnTo>
                <a:cubicBezTo>
                  <a:pt x="5590422" y="898174"/>
                  <a:pt x="5526276" y="895692"/>
                  <a:pt x="5461362" y="895692"/>
                </a:cubicBezTo>
                <a:cubicBezTo>
                  <a:pt x="4747305" y="895692"/>
                  <a:pt x="4126196" y="1195998"/>
                  <a:pt x="3807736" y="1638371"/>
                </a:cubicBezTo>
                <a:lnTo>
                  <a:pt x="3786433" y="1671741"/>
                </a:lnTo>
                <a:lnTo>
                  <a:pt x="3782949" y="1665941"/>
                </a:lnTo>
                <a:cubicBezTo>
                  <a:pt x="3599562" y="1395085"/>
                  <a:pt x="3343448" y="1173208"/>
                  <a:pt x="3039217" y="1011409"/>
                </a:cubicBezTo>
                <a:lnTo>
                  <a:pt x="2901616" y="944925"/>
                </a:lnTo>
                <a:lnTo>
                  <a:pt x="2826006" y="863781"/>
                </a:lnTo>
                <a:cubicBezTo>
                  <a:pt x="2443439" y="490972"/>
                  <a:pt x="1952978" y="267020"/>
                  <a:pt x="1418221" y="267020"/>
                </a:cubicBezTo>
                <a:cubicBezTo>
                  <a:pt x="893013" y="267020"/>
                  <a:pt x="410534" y="483045"/>
                  <a:pt x="31033" y="843952"/>
                </a:cubicBezTo>
                <a:lnTo>
                  <a:pt x="0" y="875503"/>
                </a:lnTo>
                <a:close/>
              </a:path>
            </a:pathLst>
          </a:custGeom>
        </p:spPr>
      </p:pic>
      <p:sp>
        <p:nvSpPr>
          <p:cNvPr id="3" name="文本框 2"/>
          <p:cNvSpPr txBox="1"/>
          <p:nvPr/>
        </p:nvSpPr>
        <p:spPr>
          <a:xfrm>
            <a:off x="774700" y="671830"/>
            <a:ext cx="3689985" cy="521970"/>
          </a:xfrm>
          <a:prstGeom prst="rect">
            <a:avLst/>
          </a:prstGeom>
          <a:solidFill>
            <a:srgbClr val="436B63"/>
          </a:solidFill>
          <a:ln>
            <a:solidFill>
              <a:srgbClr val="4B6F67"/>
            </a:solidFill>
          </a:ln>
        </p:spPr>
        <p:txBody>
          <a:bodyPr wrap="square">
            <a:spAutoFit/>
          </a:bodyPr>
          <a:p>
            <a:r>
              <a:rPr lang="en-US"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rPr>
              <a:t>3.</a:t>
            </a:r>
            <a:r>
              <a:rPr lang="zh-CN" altLang="en-US"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rPr>
              <a:t>模型构建</a:t>
            </a:r>
            <a:r>
              <a:rPr lang="en-US" altLang="zh-CN"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rPr>
              <a:t>——RNN</a:t>
            </a:r>
            <a:r>
              <a:rPr lang="zh-CN" altLang="en-US" sz="2000" kern="100" dirty="0">
                <a:gradFill>
                  <a:gsLst>
                    <a:gs pos="100000">
                      <a:srgbClr val="436B63"/>
                    </a:gs>
                    <a:gs pos="0">
                      <a:srgbClr val="91B5AE"/>
                    </a:gs>
                  </a:gsLst>
                  <a:lin ang="5400000" scaled="1"/>
                </a:gradFill>
                <a:effectLst/>
                <a:latin typeface="方正尚酷简体" panose="03000509000000000000" pitchFamily="65" charset="-122"/>
                <a:ea typeface="方正尚酷简体" panose="03000509000000000000" pitchFamily="65" charset="-122"/>
                <a:cs typeface="宋体" panose="02010600030101010101" pitchFamily="2" charset="-122"/>
              </a:rPr>
              <a:t> </a:t>
            </a:r>
            <a:endParaRPr lang="zh-CN" altLang="en-US" sz="2000" kern="100" dirty="0">
              <a:gradFill>
                <a:gsLst>
                  <a:gs pos="100000">
                    <a:srgbClr val="436B63"/>
                  </a:gs>
                  <a:gs pos="0">
                    <a:srgbClr val="91B5AE"/>
                  </a:gs>
                </a:gsLst>
                <a:lin ang="5400000" scaled="1"/>
              </a:gradFill>
              <a:effectLst/>
              <a:latin typeface="方正尚酷简体" panose="03000509000000000000" pitchFamily="65" charset="-122"/>
              <a:ea typeface="方正尚酷简体" panose="03000509000000000000" pitchFamily="65" charset="-122"/>
              <a:cs typeface="宋体" panose="02010600030101010101" pitchFamily="2" charset="-122"/>
            </a:endParaRPr>
          </a:p>
        </p:txBody>
      </p:sp>
      <p:sp>
        <p:nvSpPr>
          <p:cNvPr id="24" name="文本框 23"/>
          <p:cNvSpPr txBox="1"/>
          <p:nvPr/>
        </p:nvSpPr>
        <p:spPr>
          <a:xfrm>
            <a:off x="6992620" y="1740535"/>
            <a:ext cx="441325" cy="368300"/>
          </a:xfrm>
          <a:prstGeom prst="rect">
            <a:avLst/>
          </a:prstGeom>
          <a:noFill/>
          <a:ln w="28575" cmpd="sng">
            <a:solidFill>
              <a:srgbClr val="FF0000"/>
            </a:solidFill>
            <a:prstDash val="solid"/>
          </a:ln>
        </p:spPr>
        <p:txBody>
          <a:bodyPr wrap="square" rtlCol="0">
            <a:spAutoFit/>
          </a:bodyPr>
          <a:p>
            <a:r>
              <a:rPr lang="zh-CN" altLang="en-US"/>
              <a:t>１</a:t>
            </a:r>
            <a:endParaRPr lang="zh-CN" altLang="en-US"/>
          </a:p>
        </p:txBody>
      </p:sp>
      <p:sp>
        <p:nvSpPr>
          <p:cNvPr id="25" name="文本框 24"/>
          <p:cNvSpPr txBox="1"/>
          <p:nvPr/>
        </p:nvSpPr>
        <p:spPr>
          <a:xfrm>
            <a:off x="6992620" y="2535555"/>
            <a:ext cx="441325" cy="368300"/>
          </a:xfrm>
          <a:prstGeom prst="rect">
            <a:avLst/>
          </a:prstGeom>
          <a:noFill/>
          <a:ln w="28575" cmpd="sng">
            <a:solidFill>
              <a:srgbClr val="FF0000"/>
            </a:solidFill>
            <a:prstDash val="solid"/>
          </a:ln>
        </p:spPr>
        <p:txBody>
          <a:bodyPr wrap="square" rtlCol="0">
            <a:spAutoFit/>
          </a:bodyPr>
          <a:p>
            <a:r>
              <a:rPr lang="zh-CN" altLang="en-US"/>
              <a:t>２</a:t>
            </a:r>
            <a:endParaRPr lang="zh-CN" altLang="en-US"/>
          </a:p>
        </p:txBody>
      </p:sp>
      <p:sp>
        <p:nvSpPr>
          <p:cNvPr id="26" name="文本框 25"/>
          <p:cNvSpPr txBox="1"/>
          <p:nvPr/>
        </p:nvSpPr>
        <p:spPr>
          <a:xfrm>
            <a:off x="6992620" y="3500755"/>
            <a:ext cx="441325" cy="368300"/>
          </a:xfrm>
          <a:prstGeom prst="rect">
            <a:avLst/>
          </a:prstGeom>
          <a:noFill/>
          <a:ln w="28575" cmpd="sng">
            <a:solidFill>
              <a:srgbClr val="FF0000"/>
            </a:solidFill>
            <a:prstDash val="solid"/>
          </a:ln>
        </p:spPr>
        <p:txBody>
          <a:bodyPr wrap="square" rtlCol="0">
            <a:spAutoFit/>
          </a:bodyPr>
          <a:p>
            <a:r>
              <a:rPr lang="zh-CN" altLang="en-US"/>
              <a:t>３</a:t>
            </a:r>
            <a:endParaRPr lang="zh-CN" altLang="en-US"/>
          </a:p>
        </p:txBody>
      </p:sp>
      <p:sp>
        <p:nvSpPr>
          <p:cNvPr id="27" name="文本框 26"/>
          <p:cNvSpPr txBox="1"/>
          <p:nvPr/>
        </p:nvSpPr>
        <p:spPr>
          <a:xfrm>
            <a:off x="6992620" y="4395470"/>
            <a:ext cx="441325" cy="368300"/>
          </a:xfrm>
          <a:prstGeom prst="rect">
            <a:avLst/>
          </a:prstGeom>
          <a:noFill/>
          <a:ln w="28575" cmpd="sng">
            <a:solidFill>
              <a:srgbClr val="FF0000"/>
            </a:solidFill>
            <a:prstDash val="solid"/>
          </a:ln>
        </p:spPr>
        <p:txBody>
          <a:bodyPr wrap="square" rtlCol="0">
            <a:spAutoFit/>
          </a:bodyPr>
          <a:p>
            <a:r>
              <a:rPr lang="zh-CN" altLang="en-US"/>
              <a:t>４</a:t>
            </a:r>
            <a:endParaRPr lang="zh-CN" altLang="en-US"/>
          </a:p>
        </p:txBody>
      </p:sp>
      <p:pic>
        <p:nvPicPr>
          <p:cNvPr id="2" name="图片 1"/>
          <p:cNvPicPr>
            <a:picLocks noChangeAspect="1"/>
          </p:cNvPicPr>
          <p:nvPr/>
        </p:nvPicPr>
        <p:blipFill>
          <a:blip r:embed="rId3"/>
          <a:stretch>
            <a:fillRect/>
          </a:stretch>
        </p:blipFill>
        <p:spPr>
          <a:xfrm>
            <a:off x="774700" y="1514475"/>
            <a:ext cx="6217920" cy="820420"/>
          </a:xfrm>
          <a:prstGeom prst="rect">
            <a:avLst/>
          </a:prstGeom>
        </p:spPr>
      </p:pic>
      <p:pic>
        <p:nvPicPr>
          <p:cNvPr id="5" name="图片 4"/>
          <p:cNvPicPr>
            <a:picLocks noChangeAspect="1"/>
          </p:cNvPicPr>
          <p:nvPr/>
        </p:nvPicPr>
        <p:blipFill>
          <a:blip r:embed="rId4"/>
          <a:stretch>
            <a:fillRect/>
          </a:stretch>
        </p:blipFill>
        <p:spPr>
          <a:xfrm>
            <a:off x="767080" y="2334895"/>
            <a:ext cx="6195060" cy="898525"/>
          </a:xfrm>
          <a:prstGeom prst="rect">
            <a:avLst/>
          </a:prstGeom>
        </p:spPr>
      </p:pic>
      <p:pic>
        <p:nvPicPr>
          <p:cNvPr id="11" name="图片 10"/>
          <p:cNvPicPr>
            <a:picLocks noChangeAspect="1"/>
          </p:cNvPicPr>
          <p:nvPr/>
        </p:nvPicPr>
        <p:blipFill>
          <a:blip r:embed="rId5"/>
          <a:stretch>
            <a:fillRect/>
          </a:stretch>
        </p:blipFill>
        <p:spPr>
          <a:xfrm>
            <a:off x="782320" y="3233420"/>
            <a:ext cx="6210300" cy="902970"/>
          </a:xfrm>
          <a:prstGeom prst="rect">
            <a:avLst/>
          </a:prstGeom>
        </p:spPr>
      </p:pic>
      <p:pic>
        <p:nvPicPr>
          <p:cNvPr id="12" name="图片 11"/>
          <p:cNvPicPr>
            <a:picLocks noChangeAspect="1"/>
          </p:cNvPicPr>
          <p:nvPr/>
        </p:nvPicPr>
        <p:blipFill>
          <a:blip r:embed="rId6"/>
          <a:stretch>
            <a:fillRect/>
          </a:stretch>
        </p:blipFill>
        <p:spPr>
          <a:xfrm>
            <a:off x="778510" y="4136390"/>
            <a:ext cx="6172200" cy="8870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05928" y="1536583"/>
            <a:ext cx="11093985" cy="3526898"/>
          </a:xfrm>
          <a:prstGeom prst="rect">
            <a:avLst/>
          </a:prstGeom>
          <a:solidFill>
            <a:schemeClr val="bg1">
              <a:lumMod val="95000"/>
            </a:schemeClr>
          </a:solidFill>
          <a:ln>
            <a:solidFill>
              <a:srgbClr val="436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0" y="5846499"/>
            <a:ext cx="12192000" cy="1011501"/>
            <a:chOff x="0" y="5330757"/>
            <a:chExt cx="12192000" cy="1527243"/>
          </a:xfrm>
        </p:grpSpPr>
        <p:sp>
          <p:nvSpPr>
            <p:cNvPr id="7" name="矩形 6"/>
            <p:cNvSpPr/>
            <p:nvPr/>
          </p:nvSpPr>
          <p:spPr>
            <a:xfrm>
              <a:off x="0" y="5330757"/>
              <a:ext cx="12192000" cy="1527243"/>
            </a:xfrm>
            <a:prstGeom prst="rect">
              <a:avLst/>
            </a:prstGeom>
            <a:solidFill>
              <a:srgbClr val="5E7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5680953"/>
              <a:ext cx="12192000" cy="1177047"/>
            </a:xfrm>
            <a:prstGeom prst="rect">
              <a:avLst/>
            </a:prstGeom>
            <a:solidFill>
              <a:srgbClr val="7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 name="图片 9"/>
          <p:cNvPicPr>
            <a:picLocks noChangeAspect="1"/>
          </p:cNvPicPr>
          <p:nvPr/>
        </p:nvPicPr>
        <p:blipFill>
          <a:blip r:embed="rId1">
            <a:extLst>
              <a:ext uri="{28A0092B-C50C-407E-A947-70E740481C1C}">
                <a14:useLocalDpi xmlns:a14="http://schemas.microsoft.com/office/drawing/2010/main" val="0"/>
              </a:ext>
            </a:extLst>
          </a:blip>
          <a:srcRect b="70980"/>
          <a:stretch>
            <a:fillRect/>
          </a:stretch>
        </p:blipFill>
        <p:spPr>
          <a:xfrm>
            <a:off x="1958104" y="180419"/>
            <a:ext cx="4674876" cy="1356630"/>
          </a:xfrm>
          <a:custGeom>
            <a:avLst/>
            <a:gdLst>
              <a:gd name="connsiteX0" fmla="*/ 0 w 5760732"/>
              <a:gd name="connsiteY0" fmla="*/ 0 h 1671741"/>
              <a:gd name="connsiteX1" fmla="*/ 5760732 w 5760732"/>
              <a:gd name="connsiteY1" fmla="*/ 0 h 1671741"/>
              <a:gd name="connsiteX2" fmla="*/ 5760732 w 5760732"/>
              <a:gd name="connsiteY2" fmla="*/ 915352 h 1671741"/>
              <a:gd name="connsiteX3" fmla="*/ 5653643 w 5760732"/>
              <a:gd name="connsiteY3" fmla="*/ 903019 h 1671741"/>
              <a:gd name="connsiteX4" fmla="*/ 5461362 w 5760732"/>
              <a:gd name="connsiteY4" fmla="*/ 895692 h 1671741"/>
              <a:gd name="connsiteX5" fmla="*/ 3807736 w 5760732"/>
              <a:gd name="connsiteY5" fmla="*/ 1638371 h 1671741"/>
              <a:gd name="connsiteX6" fmla="*/ 3786433 w 5760732"/>
              <a:gd name="connsiteY6" fmla="*/ 1671741 h 1671741"/>
              <a:gd name="connsiteX7" fmla="*/ 3782949 w 5760732"/>
              <a:gd name="connsiteY7" fmla="*/ 1665941 h 1671741"/>
              <a:gd name="connsiteX8" fmla="*/ 3039217 w 5760732"/>
              <a:gd name="connsiteY8" fmla="*/ 1011409 h 1671741"/>
              <a:gd name="connsiteX9" fmla="*/ 2901616 w 5760732"/>
              <a:gd name="connsiteY9" fmla="*/ 944925 h 1671741"/>
              <a:gd name="connsiteX10" fmla="*/ 2826006 w 5760732"/>
              <a:gd name="connsiteY10" fmla="*/ 863781 h 1671741"/>
              <a:gd name="connsiteX11" fmla="*/ 1418221 w 5760732"/>
              <a:gd name="connsiteY11" fmla="*/ 267020 h 1671741"/>
              <a:gd name="connsiteX12" fmla="*/ 31033 w 5760732"/>
              <a:gd name="connsiteY12" fmla="*/ 843952 h 1671741"/>
              <a:gd name="connsiteX13" fmla="*/ 0 w 5760732"/>
              <a:gd name="connsiteY13" fmla="*/ 875503 h 1671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0732" h="1671741">
                <a:moveTo>
                  <a:pt x="0" y="0"/>
                </a:moveTo>
                <a:lnTo>
                  <a:pt x="5760732" y="0"/>
                </a:lnTo>
                <a:lnTo>
                  <a:pt x="5760732" y="915352"/>
                </a:lnTo>
                <a:lnTo>
                  <a:pt x="5653643" y="903019"/>
                </a:lnTo>
                <a:cubicBezTo>
                  <a:pt x="5590422" y="898174"/>
                  <a:pt x="5526276" y="895692"/>
                  <a:pt x="5461362" y="895692"/>
                </a:cubicBezTo>
                <a:cubicBezTo>
                  <a:pt x="4747305" y="895692"/>
                  <a:pt x="4126196" y="1195998"/>
                  <a:pt x="3807736" y="1638371"/>
                </a:cubicBezTo>
                <a:lnTo>
                  <a:pt x="3786433" y="1671741"/>
                </a:lnTo>
                <a:lnTo>
                  <a:pt x="3782949" y="1665941"/>
                </a:lnTo>
                <a:cubicBezTo>
                  <a:pt x="3599562" y="1395085"/>
                  <a:pt x="3343448" y="1173208"/>
                  <a:pt x="3039217" y="1011409"/>
                </a:cubicBezTo>
                <a:lnTo>
                  <a:pt x="2901616" y="944925"/>
                </a:lnTo>
                <a:lnTo>
                  <a:pt x="2826006" y="863781"/>
                </a:lnTo>
                <a:cubicBezTo>
                  <a:pt x="2443439" y="490972"/>
                  <a:pt x="1952978" y="267020"/>
                  <a:pt x="1418221" y="267020"/>
                </a:cubicBezTo>
                <a:cubicBezTo>
                  <a:pt x="893013" y="267020"/>
                  <a:pt x="410534" y="483045"/>
                  <a:pt x="31033" y="843952"/>
                </a:cubicBezTo>
                <a:lnTo>
                  <a:pt x="0" y="875503"/>
                </a:lnTo>
                <a:close/>
              </a:path>
            </a:pathLst>
          </a:custGeom>
        </p:spPr>
      </p:pic>
      <p:sp>
        <p:nvSpPr>
          <p:cNvPr id="11" name="文本框 10"/>
          <p:cNvSpPr txBox="1"/>
          <p:nvPr/>
        </p:nvSpPr>
        <p:spPr>
          <a:xfrm>
            <a:off x="2507255" y="384233"/>
            <a:ext cx="6097836" cy="369332"/>
          </a:xfrm>
          <a:prstGeom prst="rect">
            <a:avLst/>
          </a:prstGeom>
          <a:noFill/>
        </p:spPr>
        <p:txBody>
          <a:bodyPr wrap="square">
            <a:spAutoFit/>
          </a:bodyPr>
          <a:lstStyle/>
          <a:p>
            <a:pPr algn="l"/>
            <a:endParaRPr lang="zh-CN" altLang="en-US" dirty="0"/>
          </a:p>
        </p:txBody>
      </p:sp>
      <p:sp>
        <p:nvSpPr>
          <p:cNvPr id="12" name="矩形 11"/>
          <p:cNvSpPr/>
          <p:nvPr/>
        </p:nvSpPr>
        <p:spPr>
          <a:xfrm>
            <a:off x="605928" y="1536583"/>
            <a:ext cx="270371" cy="3526898"/>
          </a:xfrm>
          <a:prstGeom prst="rect">
            <a:avLst/>
          </a:prstGeom>
          <a:gradFill>
            <a:gsLst>
              <a:gs pos="0">
                <a:srgbClr val="5E7772"/>
              </a:gs>
              <a:gs pos="100000">
                <a:srgbClr val="436B6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1">
            <a:extLst>
              <a:ext uri="{28A0092B-C50C-407E-A947-70E740481C1C}">
                <a14:useLocalDpi xmlns:a14="http://schemas.microsoft.com/office/drawing/2010/main" val="0"/>
              </a:ext>
            </a:extLst>
          </a:blip>
          <a:srcRect b="19744"/>
          <a:stretch>
            <a:fillRect/>
          </a:stretch>
        </p:blipFill>
        <p:spPr>
          <a:xfrm>
            <a:off x="6709823" y="897552"/>
            <a:ext cx="5684059" cy="4561811"/>
          </a:xfrm>
          <a:custGeom>
            <a:avLst/>
            <a:gdLst>
              <a:gd name="connsiteX0" fmla="*/ 0 w 5760732"/>
              <a:gd name="connsiteY0" fmla="*/ 0 h 4623346"/>
              <a:gd name="connsiteX1" fmla="*/ 5760732 w 5760732"/>
              <a:gd name="connsiteY1" fmla="*/ 0 h 4623346"/>
              <a:gd name="connsiteX2" fmla="*/ 5760732 w 5760732"/>
              <a:gd name="connsiteY2" fmla="*/ 3795631 h 4623346"/>
              <a:gd name="connsiteX3" fmla="*/ 5641154 w 5760732"/>
              <a:gd name="connsiteY3" fmla="*/ 3761478 h 4623346"/>
              <a:gd name="connsiteX4" fmla="*/ 5015812 w 5760732"/>
              <a:gd name="connsiteY4" fmla="*/ 3686626 h 4623346"/>
              <a:gd name="connsiteX5" fmla="*/ 3417557 w 5760732"/>
              <a:gd name="connsiteY5" fmla="*/ 4541739 h 4623346"/>
              <a:gd name="connsiteX6" fmla="*/ 3410606 w 5760732"/>
              <a:gd name="connsiteY6" fmla="*/ 4623346 h 4623346"/>
              <a:gd name="connsiteX7" fmla="*/ 1986624 w 5760732"/>
              <a:gd name="connsiteY7" fmla="*/ 4623346 h 4623346"/>
              <a:gd name="connsiteX8" fmla="*/ 1966724 w 5760732"/>
              <a:gd name="connsiteY8" fmla="*/ 4546710 h 4623346"/>
              <a:gd name="connsiteX9" fmla="*/ 729562 w 5760732"/>
              <a:gd name="connsiteY9" fmla="*/ 3645446 h 4623346"/>
              <a:gd name="connsiteX10" fmla="*/ 5292 w 5760732"/>
              <a:gd name="connsiteY10" fmla="*/ 3864511 h 4623346"/>
              <a:gd name="connsiteX11" fmla="*/ 0 w 5760732"/>
              <a:gd name="connsiteY11" fmla="*/ 3868429 h 4623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0732" h="4623346">
                <a:moveTo>
                  <a:pt x="0" y="0"/>
                </a:moveTo>
                <a:lnTo>
                  <a:pt x="5760732" y="0"/>
                </a:lnTo>
                <a:lnTo>
                  <a:pt x="5760732" y="3795631"/>
                </a:lnTo>
                <a:lnTo>
                  <a:pt x="5641154" y="3761478"/>
                </a:lnTo>
                <a:cubicBezTo>
                  <a:pt x="5448949" y="3713279"/>
                  <a:pt x="5237631" y="3686626"/>
                  <a:pt x="5015812" y="3686626"/>
                </a:cubicBezTo>
                <a:cubicBezTo>
                  <a:pt x="4183994" y="3686626"/>
                  <a:pt x="3499828" y="4061435"/>
                  <a:pt x="3417557" y="4541739"/>
                </a:cubicBezTo>
                <a:lnTo>
                  <a:pt x="3410606" y="4623346"/>
                </a:lnTo>
                <a:lnTo>
                  <a:pt x="1986624" y="4623346"/>
                </a:lnTo>
                <a:lnTo>
                  <a:pt x="1966724" y="4546710"/>
                </a:lnTo>
                <a:cubicBezTo>
                  <a:pt x="1802711" y="4024563"/>
                  <a:pt x="1310849" y="3645446"/>
                  <a:pt x="729562" y="3645446"/>
                </a:cubicBezTo>
                <a:cubicBezTo>
                  <a:pt x="461276" y="3645446"/>
                  <a:pt x="212039" y="3726205"/>
                  <a:pt x="5292" y="3864511"/>
                </a:cubicBezTo>
                <a:lnTo>
                  <a:pt x="0" y="3868429"/>
                </a:lnTo>
                <a:close/>
              </a:path>
            </a:pathLst>
          </a:custGeom>
        </p:spPr>
      </p:pic>
      <p:sp>
        <p:nvSpPr>
          <p:cNvPr id="3" name="文本框 2"/>
          <p:cNvSpPr txBox="1"/>
          <p:nvPr/>
        </p:nvSpPr>
        <p:spPr>
          <a:xfrm>
            <a:off x="774700" y="671830"/>
            <a:ext cx="3689985" cy="521970"/>
          </a:xfrm>
          <a:prstGeom prst="rect">
            <a:avLst/>
          </a:prstGeom>
          <a:solidFill>
            <a:srgbClr val="436B63"/>
          </a:solidFill>
          <a:ln>
            <a:solidFill>
              <a:srgbClr val="4B6F67"/>
            </a:solidFill>
          </a:ln>
        </p:spPr>
        <p:txBody>
          <a:bodyPr wrap="square">
            <a:spAutoFit/>
          </a:bodyPr>
          <a:p>
            <a:r>
              <a:rPr lang="zh-CN" altLang="en-US"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rPr>
              <a:t>４</a:t>
            </a:r>
            <a:r>
              <a:rPr lang="en-US" altLang="zh-CN"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rPr>
              <a:t>.</a:t>
            </a:r>
            <a:r>
              <a:rPr lang="zh-CN" altLang="en-US"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rPr>
              <a:t>模型展示</a:t>
            </a:r>
            <a:r>
              <a:rPr lang="en-US" altLang="zh-CN"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rPr>
              <a:t>——</a:t>
            </a:r>
            <a:r>
              <a:rPr lang="en-US" altLang="zh-CN" sz="2800" kern="100" dirty="0">
                <a:solidFill>
                  <a:schemeClr val="bg1"/>
                </a:solidFill>
                <a:effectLst/>
                <a:latin typeface="方正尚酷简体" panose="03000509000000000000" pitchFamily="65" charset="-122"/>
                <a:ea typeface="方正尚酷简体" panose="03000509000000000000" pitchFamily="65" charset="-122"/>
                <a:cs typeface="宋体" panose="02010600030101010101" pitchFamily="2" charset="-122"/>
              </a:rPr>
              <a:t>DNN</a:t>
            </a:r>
            <a:r>
              <a:rPr lang="zh-CN" altLang="en-US" sz="2000" kern="100" dirty="0">
                <a:gradFill>
                  <a:gsLst>
                    <a:gs pos="100000">
                      <a:srgbClr val="436B63"/>
                    </a:gs>
                    <a:gs pos="0">
                      <a:srgbClr val="91B5AE"/>
                    </a:gs>
                  </a:gsLst>
                  <a:lin ang="5400000" scaled="1"/>
                </a:gradFill>
                <a:effectLst/>
                <a:latin typeface="方正尚酷简体" panose="03000509000000000000" pitchFamily="65" charset="-122"/>
                <a:ea typeface="方正尚酷简体" panose="03000509000000000000" pitchFamily="65" charset="-122"/>
                <a:cs typeface="宋体" panose="02010600030101010101" pitchFamily="2" charset="-122"/>
              </a:rPr>
              <a:t> </a:t>
            </a:r>
            <a:endParaRPr lang="zh-CN" altLang="en-US" sz="2000" kern="100" dirty="0">
              <a:gradFill>
                <a:gsLst>
                  <a:gs pos="100000">
                    <a:srgbClr val="436B63"/>
                  </a:gs>
                  <a:gs pos="0">
                    <a:srgbClr val="91B5AE"/>
                  </a:gs>
                </a:gsLst>
                <a:lin ang="5400000" scaled="1"/>
              </a:gradFill>
              <a:effectLst/>
              <a:latin typeface="方正尚酷简体" panose="03000509000000000000" pitchFamily="65" charset="-122"/>
              <a:ea typeface="方正尚酷简体" panose="03000509000000000000" pitchFamily="65" charset="-122"/>
              <a:cs typeface="宋体" panose="02010600030101010101" pitchFamily="2" charset="-122"/>
            </a:endParaRPr>
          </a:p>
        </p:txBody>
      </p:sp>
      <p:graphicFrame>
        <p:nvGraphicFramePr>
          <p:cNvPr id="4" name="表格 3"/>
          <p:cNvGraphicFramePr/>
          <p:nvPr>
            <p:custDataLst>
              <p:tags r:id="rId2"/>
            </p:custDataLst>
          </p:nvPr>
        </p:nvGraphicFramePr>
        <p:xfrm>
          <a:off x="2433955" y="2225675"/>
          <a:ext cx="6243320" cy="2148840"/>
        </p:xfrm>
        <a:graphic>
          <a:graphicData uri="http://schemas.openxmlformats.org/drawingml/2006/table">
            <a:tbl>
              <a:tblPr firstRow="1" bandRow="1">
                <a:tableStyleId>{93296810-A885-4BE3-A3E7-6D5BEEA58F35}</a:tableStyleId>
              </a:tblPr>
              <a:tblGrid>
                <a:gridCol w="1110615"/>
                <a:gridCol w="1468035"/>
                <a:gridCol w="1435100"/>
              </a:tblGrid>
              <a:tr h="640080">
                <a:tc>
                  <a:txBody>
                    <a:bodyPr/>
                    <a:p>
                      <a:pPr algn="ctr">
                        <a:buNone/>
                      </a:pPr>
                      <a:r>
                        <a:rPr lang="zh-CN" altLang="en-US"/>
                        <a:t>模型编号</a:t>
                      </a:r>
                      <a:endParaRPr lang="zh-CN" altLang="en-US"/>
                    </a:p>
                  </a:txBody>
                  <a:tcPr anchor="ctr" anchorCtr="0"/>
                </a:tc>
                <a:tc>
                  <a:txBody>
                    <a:bodyPr/>
                    <a:p>
                      <a:pPr algn="ctr">
                        <a:buNone/>
                      </a:pPr>
                      <a:r>
                        <a:rPr lang="zh-CN" altLang="en-US"/>
                        <a:t>均方误差（MSE）</a:t>
                      </a:r>
                      <a:endParaRPr lang="zh-CN" altLang="en-US"/>
                    </a:p>
                  </a:txBody>
                  <a:tcPr anchor="ctr" anchorCtr="0"/>
                </a:tc>
                <a:tc>
                  <a:txBody>
                    <a:bodyPr/>
                    <a:p>
                      <a:pPr algn="ctr">
                        <a:buNone/>
                      </a:pPr>
                      <a:r>
                        <a:rPr lang="zh-CN" altLang="en-US"/>
                        <a:t>均方根误差（RMSE）</a:t>
                      </a:r>
                      <a:endParaRPr lang="zh-CN" altLang="en-US"/>
                    </a:p>
                  </a:txBody>
                  <a:tcPr anchor="ctr" anchorCtr="0"/>
                </a:tc>
              </a:tr>
              <a:tr h="381000">
                <a:tc>
                  <a:txBody>
                    <a:bodyPr/>
                    <a:p>
                      <a:pPr algn="ctr">
                        <a:buNone/>
                      </a:pPr>
                      <a:r>
                        <a:rPr lang="zh-CN" altLang="en-US">
                          <a:hlinkClick r:id="rId3" action="ppaction://hlinkfile"/>
                        </a:rPr>
                        <a:t>１</a:t>
                      </a:r>
                      <a:endParaRPr lang="zh-CN" altLang="en-US"/>
                    </a:p>
                  </a:txBody>
                  <a:tcPr anchor="ctr" anchorCtr="0"/>
                </a:tc>
                <a:tc>
                  <a:txBody>
                    <a:bodyPr/>
                    <a:p>
                      <a:pPr algn="ctr">
                        <a:buNone/>
                      </a:pPr>
                      <a:r>
                        <a:rPr lang="zh-CN" altLang="en-US">
                          <a:ea typeface="宋体" panose="02010600030101010101" pitchFamily="2" charset="-122"/>
                        </a:rPr>
                        <a:t>０</a:t>
                      </a:r>
                      <a:r>
                        <a:rPr lang="en-US" altLang="zh-CN">
                          <a:ea typeface="宋体" panose="02010600030101010101" pitchFamily="2" charset="-122"/>
                        </a:rPr>
                        <a:t>.</a:t>
                      </a:r>
                      <a:r>
                        <a:rPr lang="zh-CN" altLang="en-US">
                          <a:ea typeface="宋体" panose="02010600030101010101" pitchFamily="2" charset="-122"/>
                        </a:rPr>
                        <a:t>０８０３</a:t>
                      </a:r>
                      <a:endParaRPr lang="zh-CN" altLang="en-US">
                        <a:ea typeface="宋体" panose="02010600030101010101" pitchFamily="2" charset="-122"/>
                      </a:endParaRPr>
                    </a:p>
                  </a:txBody>
                  <a:tcPr anchor="ctr" anchorCtr="0"/>
                </a:tc>
                <a:tc>
                  <a:txBody>
                    <a:bodyPr/>
                    <a:p>
                      <a:pPr algn="ctr">
                        <a:buNone/>
                      </a:pPr>
                      <a:r>
                        <a:rPr lang="zh-CN" altLang="en-US">
                          <a:ea typeface="宋体" panose="02010600030101010101" pitchFamily="2" charset="-122"/>
                        </a:rPr>
                        <a:t>０</a:t>
                      </a:r>
                      <a:r>
                        <a:rPr lang="en-US" altLang="zh-CN">
                          <a:ea typeface="宋体" panose="02010600030101010101" pitchFamily="2" charset="-122"/>
                        </a:rPr>
                        <a:t>.</a:t>
                      </a:r>
                      <a:r>
                        <a:rPr lang="zh-CN" altLang="en-US">
                          <a:ea typeface="宋体" panose="02010600030101010101" pitchFamily="2" charset="-122"/>
                        </a:rPr>
                        <a:t>２８３３</a:t>
                      </a:r>
                      <a:endParaRPr lang="zh-CN" altLang="en-US">
                        <a:ea typeface="宋体" panose="02010600030101010101" pitchFamily="2" charset="-122"/>
                      </a:endParaRPr>
                    </a:p>
                  </a:txBody>
                  <a:tcPr anchor="ctr" anchorCtr="0"/>
                </a:tc>
              </a:tr>
              <a:tr h="381000">
                <a:tc>
                  <a:txBody>
                    <a:bodyPr/>
                    <a:p>
                      <a:pPr algn="ctr">
                        <a:buNone/>
                      </a:pPr>
                      <a:r>
                        <a:rPr lang="zh-CN" altLang="en-US">
                          <a:hlinkClick r:id="rId4" action="ppaction://hlinkfile"/>
                        </a:rPr>
                        <a:t>２</a:t>
                      </a:r>
                      <a:endParaRPr lang="zh-CN" altLang="en-US"/>
                    </a:p>
                  </a:txBody>
                  <a:tcPr anchor="ctr" anchorCtr="0"/>
                </a:tc>
                <a:tc>
                  <a:txBody>
                    <a:bodyPr/>
                    <a:p>
                      <a:pPr algn="ctr">
                        <a:buNone/>
                      </a:pPr>
                      <a:r>
                        <a:rPr lang="zh-CN" altLang="en-US">
                          <a:ea typeface="宋体" panose="02010600030101010101" pitchFamily="2" charset="-122"/>
                        </a:rPr>
                        <a:t>０</a:t>
                      </a:r>
                      <a:r>
                        <a:rPr lang="en-US" altLang="zh-CN">
                          <a:ea typeface="宋体" panose="02010600030101010101" pitchFamily="2" charset="-122"/>
                        </a:rPr>
                        <a:t>.</a:t>
                      </a:r>
                      <a:r>
                        <a:rPr lang="zh-CN" altLang="en-US">
                          <a:ea typeface="宋体" panose="02010600030101010101" pitchFamily="2" charset="-122"/>
                        </a:rPr>
                        <a:t>００２３</a:t>
                      </a:r>
                      <a:endParaRPr lang="zh-CN" altLang="en-US">
                        <a:ea typeface="宋体" panose="02010600030101010101" pitchFamily="2" charset="-122"/>
                      </a:endParaRPr>
                    </a:p>
                  </a:txBody>
                  <a:tcPr anchor="ctr" anchorCtr="0"/>
                </a:tc>
                <a:tc>
                  <a:txBody>
                    <a:bodyPr/>
                    <a:p>
                      <a:pPr algn="ctr">
                        <a:buNone/>
                      </a:pPr>
                      <a:r>
                        <a:rPr lang="zh-CN" altLang="en-US">
                          <a:ea typeface="宋体" panose="02010600030101010101" pitchFamily="2" charset="-122"/>
                        </a:rPr>
                        <a:t>０</a:t>
                      </a:r>
                      <a:r>
                        <a:rPr lang="en-US" altLang="zh-CN">
                          <a:ea typeface="宋体" panose="02010600030101010101" pitchFamily="2" charset="-122"/>
                        </a:rPr>
                        <a:t>.</a:t>
                      </a:r>
                      <a:r>
                        <a:rPr lang="zh-CN" altLang="en-US">
                          <a:ea typeface="宋体" panose="02010600030101010101" pitchFamily="2" charset="-122"/>
                        </a:rPr>
                        <a:t>０４７９</a:t>
                      </a:r>
                      <a:endParaRPr lang="zh-CN" altLang="en-US">
                        <a:ea typeface="宋体" panose="02010600030101010101" pitchFamily="2" charset="-122"/>
                      </a:endParaRPr>
                    </a:p>
                  </a:txBody>
                  <a:tcPr anchor="ctr" anchorCtr="0"/>
                </a:tc>
              </a:tr>
              <a:tr h="362585">
                <a:tc>
                  <a:txBody>
                    <a:bodyPr/>
                    <a:p>
                      <a:pPr algn="ctr">
                        <a:buNone/>
                      </a:pPr>
                      <a:r>
                        <a:rPr lang="zh-CN" altLang="en-US">
                          <a:solidFill>
                            <a:srgbClr val="FF0000"/>
                          </a:solidFill>
                          <a:hlinkClick r:id="rId5" action="ppaction://hlinkfile"/>
                        </a:rPr>
                        <a:t>３</a:t>
                      </a:r>
                      <a:endParaRPr lang="zh-CN" altLang="en-US">
                        <a:solidFill>
                          <a:srgbClr val="FF0000"/>
                        </a:solidFill>
                      </a:endParaRPr>
                    </a:p>
                  </a:txBody>
                  <a:tcPr anchor="ctr" anchorCtr="0"/>
                </a:tc>
                <a:tc>
                  <a:txBody>
                    <a:bodyPr/>
                    <a:p>
                      <a:pPr algn="ctr">
                        <a:buNone/>
                      </a:pPr>
                      <a:r>
                        <a:rPr lang="zh-CN" altLang="en-US">
                          <a:solidFill>
                            <a:srgbClr val="FF0000"/>
                          </a:solidFill>
                          <a:ea typeface="宋体" panose="02010600030101010101" pitchFamily="2" charset="-122"/>
                        </a:rPr>
                        <a:t>０</a:t>
                      </a: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００２２</a:t>
                      </a:r>
                      <a:endParaRPr lang="zh-CN" altLang="en-US">
                        <a:solidFill>
                          <a:srgbClr val="FF0000"/>
                        </a:solidFill>
                        <a:ea typeface="宋体" panose="02010600030101010101" pitchFamily="2" charset="-122"/>
                      </a:endParaRPr>
                    </a:p>
                  </a:txBody>
                  <a:tcPr anchor="ctr" anchorCtr="0"/>
                </a:tc>
                <a:tc>
                  <a:txBody>
                    <a:bodyPr/>
                    <a:p>
                      <a:pPr algn="ctr">
                        <a:buNone/>
                      </a:pPr>
                      <a:r>
                        <a:rPr lang="zh-CN" altLang="en-US">
                          <a:solidFill>
                            <a:srgbClr val="FF0000"/>
                          </a:solidFill>
                          <a:ea typeface="宋体" panose="02010600030101010101" pitchFamily="2" charset="-122"/>
                        </a:rPr>
                        <a:t>０</a:t>
                      </a: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０４６９</a:t>
                      </a:r>
                      <a:endParaRPr lang="zh-CN" altLang="en-US">
                        <a:solidFill>
                          <a:srgbClr val="FF0000"/>
                        </a:solidFill>
                        <a:ea typeface="宋体" panose="02010600030101010101" pitchFamily="2" charset="-122"/>
                      </a:endParaRPr>
                    </a:p>
                  </a:txBody>
                  <a:tcPr anchor="ctr" anchorCtr="0"/>
                </a:tc>
              </a:tr>
              <a:tr h="381000">
                <a:tc>
                  <a:txBody>
                    <a:bodyPr/>
                    <a:p>
                      <a:pPr algn="ctr">
                        <a:buNone/>
                      </a:pPr>
                      <a:r>
                        <a:rPr lang="zh-CN" altLang="en-US">
                          <a:hlinkClick r:id="rId6" action="ppaction://hlinkfile"/>
                        </a:rPr>
                        <a:t>４</a:t>
                      </a:r>
                      <a:endParaRPr lang="zh-CN" altLang="en-US"/>
                    </a:p>
                  </a:txBody>
                  <a:tcPr anchor="ctr" anchorCtr="0"/>
                </a:tc>
                <a:tc>
                  <a:txBody>
                    <a:bodyPr/>
                    <a:p>
                      <a:pPr algn="ctr">
                        <a:buNone/>
                      </a:pPr>
                      <a:r>
                        <a:rPr lang="zh-CN" altLang="en-US">
                          <a:ea typeface="宋体" panose="02010600030101010101" pitchFamily="2" charset="-122"/>
                        </a:rPr>
                        <a:t>０</a:t>
                      </a:r>
                      <a:r>
                        <a:rPr lang="en-US" altLang="zh-CN">
                          <a:ea typeface="宋体" panose="02010600030101010101" pitchFamily="2" charset="-122"/>
                        </a:rPr>
                        <a:t>.</a:t>
                      </a:r>
                      <a:r>
                        <a:rPr lang="zh-CN" altLang="en-US">
                          <a:ea typeface="宋体" panose="02010600030101010101" pitchFamily="2" charset="-122"/>
                        </a:rPr>
                        <a:t>６１０１</a:t>
                      </a:r>
                      <a:endParaRPr lang="zh-CN" altLang="en-US">
                        <a:ea typeface="宋体" panose="02010600030101010101" pitchFamily="2" charset="-122"/>
                      </a:endParaRPr>
                    </a:p>
                  </a:txBody>
                  <a:tcPr anchor="ctr" anchorCtr="0"/>
                </a:tc>
                <a:tc>
                  <a:txBody>
                    <a:bodyPr/>
                    <a:p>
                      <a:pPr algn="ctr">
                        <a:buNone/>
                      </a:pPr>
                      <a:r>
                        <a:rPr lang="zh-CN" altLang="en-US">
                          <a:ea typeface="宋体" panose="02010600030101010101" pitchFamily="2" charset="-122"/>
                        </a:rPr>
                        <a:t>０</a:t>
                      </a:r>
                      <a:r>
                        <a:rPr lang="en-US" altLang="zh-CN">
                          <a:ea typeface="宋体" panose="02010600030101010101" pitchFamily="2" charset="-122"/>
                        </a:rPr>
                        <a:t>.</a:t>
                      </a:r>
                      <a:r>
                        <a:rPr lang="zh-CN" altLang="en-US">
                          <a:ea typeface="宋体" panose="02010600030101010101" pitchFamily="2" charset="-122"/>
                        </a:rPr>
                        <a:t>７８１１</a:t>
                      </a:r>
                      <a:endParaRPr lang="zh-CN" altLang="en-US">
                        <a:ea typeface="宋体" panose="02010600030101010101" pitchFamily="2" charset="-122"/>
                      </a:endParaRPr>
                    </a:p>
                  </a:txBody>
                  <a:tcPr anchor="ctr" anchorCtr="0"/>
                </a:tc>
              </a:tr>
            </a:tbl>
          </a:graphicData>
        </a:graphic>
      </p:graphicFrame>
      <mc:AlternateContent xmlns:mc="http://schemas.openxmlformats.org/markup-compatibility/2006">
        <mc:Choice xmlns:a14="http://schemas.microsoft.com/office/drawing/2010/main" Requires="a14">
          <p:sp>
            <p:nvSpPr>
              <p:cNvPr id="2" name="文本框 1"/>
              <p:cNvSpPr txBox="1"/>
              <p:nvPr/>
            </p:nvSpPr>
            <p:spPr>
              <a:xfrm>
                <a:off x="6710045" y="2550795"/>
                <a:ext cx="4450715" cy="1498600"/>
              </a:xfrm>
              <a:prstGeom prst="rect">
                <a:avLst/>
              </a:prstGeom>
              <a:gradFill>
                <a:gsLst>
                  <a:gs pos="0">
                    <a:srgbClr val="14CD68"/>
                  </a:gs>
                  <a:gs pos="100000">
                    <a:srgbClr val="0B6E38"/>
                  </a:gs>
                </a:gsLst>
                <a:lin/>
              </a:gradFill>
            </p:spPr>
            <p:txBody>
              <a:bodyPr wrap="square" rtlCol="0">
                <a:spAutoFit/>
              </a:bodyPr>
              <a:p>
                <a:r>
                  <a:rPr lang="zh-CN" altLang="en-US" sz="1600"/>
                  <a:t>均方误差（Mean Square Error）</a:t>
                </a:r>
                <a:endParaRPr lang="zh-CN" altLang="en-US" sz="1600"/>
              </a:p>
              <a:p>
                <a14:m>
                  <m:oMathPara xmlns:m="http://schemas.openxmlformats.org/officeDocument/2006/math">
                    <m:oMathParaPr>
                      <m:jc m:val="centerGroup"/>
                    </m:oMathParaPr>
                    <m:oMath xmlns:m="http://schemas.openxmlformats.org/officeDocument/2006/math">
                      <m:r>
                        <a:rPr lang="en-US" altLang="zh-CN" sz="1600" i="1">
                          <a:latin typeface="Cambria Math" panose="02040503050406030204" charset="0"/>
                          <a:cs typeface="Cambria Math" panose="02040503050406030204" charset="0"/>
                        </a:rPr>
                        <m:t>𝑀𝑆𝐸</m:t>
                      </m:r>
                      <m:r>
                        <a:rPr lang="en-US" altLang="zh-CN" sz="1600" i="1">
                          <a:latin typeface="Cambria Math" panose="02040503050406030204" charset="0"/>
                          <a:cs typeface="Cambria Math" panose="02040503050406030204" charset="0"/>
                        </a:rPr>
                        <m:t>=</m:t>
                      </m:r>
                      <m:f>
                        <m:fPr>
                          <m:ctrlPr>
                            <a:rPr lang="en-US" altLang="zh-CN" sz="1600" i="1">
                              <a:latin typeface="Cambria Math" panose="02040503050406030204" charset="0"/>
                              <a:cs typeface="Cambria Math" panose="02040503050406030204" charset="0"/>
                            </a:rPr>
                          </m:ctrlPr>
                        </m:fPr>
                        <m:num>
                          <m:r>
                            <a:rPr lang="en-US" altLang="zh-CN" sz="1600" i="1">
                              <a:latin typeface="Cambria Math" panose="02040503050406030204" charset="0"/>
                              <a:cs typeface="Cambria Math" panose="02040503050406030204" charset="0"/>
                            </a:rPr>
                            <m:t>1</m:t>
                          </m:r>
                        </m:num>
                        <m:den>
                          <m:r>
                            <a:rPr lang="en-US" altLang="zh-CN" sz="1600" i="1">
                              <a:latin typeface="Cambria Math" panose="02040503050406030204" charset="0"/>
                              <a:cs typeface="Cambria Math" panose="02040503050406030204" charset="0"/>
                            </a:rPr>
                            <m:t>𝑛</m:t>
                          </m:r>
                        </m:den>
                      </m:f>
                      <m:nary>
                        <m:naryPr>
                          <m:chr m:val="∑"/>
                          <m:limLoc m:val="undOvr"/>
                          <m:ctrlPr>
                            <a:rPr lang="en-US" altLang="zh-CN" sz="1600" i="1">
                              <a:latin typeface="Cambria Math" panose="02040503050406030204" charset="0"/>
                              <a:cs typeface="Cambria Math" panose="02040503050406030204" charset="0"/>
                            </a:rPr>
                          </m:ctrlPr>
                        </m:naryPr>
                        <m:sub>
                          <m:r>
                            <a:rPr lang="en-US" altLang="zh-CN" sz="1600" i="1">
                              <a:latin typeface="Cambria Math" panose="02040503050406030204" charset="0"/>
                              <a:cs typeface="Cambria Math" panose="02040503050406030204" charset="0"/>
                            </a:rPr>
                            <m:t>𝑖</m:t>
                          </m:r>
                          <m:r>
                            <a:rPr lang="en-US" altLang="zh-CN" sz="1600" i="1">
                              <a:latin typeface="Cambria Math" panose="02040503050406030204" charset="0"/>
                              <a:cs typeface="Cambria Math" panose="02040503050406030204" charset="0"/>
                            </a:rPr>
                            <m:t>=</m:t>
                          </m:r>
                          <m:r>
                            <a:rPr lang="en-US" altLang="zh-CN" sz="1600" i="1">
                              <a:latin typeface="Cambria Math" panose="02040503050406030204" charset="0"/>
                              <a:cs typeface="Cambria Math" panose="02040503050406030204" charset="0"/>
                            </a:rPr>
                            <m:t>1</m:t>
                          </m:r>
                        </m:sub>
                        <m:sup>
                          <m:r>
                            <a:rPr lang="en-US" altLang="zh-CN" sz="1600" i="1">
                              <a:latin typeface="Cambria Math" panose="02040503050406030204" charset="0"/>
                              <a:cs typeface="Cambria Math" panose="02040503050406030204" charset="0"/>
                            </a:rPr>
                            <m:t>𝑛</m:t>
                          </m:r>
                        </m:sup>
                        <m:e>
                          <m:sSup>
                            <m:sSupPr>
                              <m:ctrlPr>
                                <a:rPr lang="en-US" altLang="zh-CN" sz="1600" i="1">
                                  <a:latin typeface="Cambria Math" panose="02040503050406030204" charset="0"/>
                                  <a:cs typeface="Cambria Math" panose="02040503050406030204" charset="0"/>
                                </a:rPr>
                              </m:ctrlPr>
                            </m:sSupPr>
                            <m:e>
                              <m:d>
                                <m:dPr>
                                  <m:ctrlPr>
                                    <a:rPr lang="en-US" altLang="zh-CN" sz="1600" i="1">
                                      <a:latin typeface="Cambria Math" panose="02040503050406030204" charset="0"/>
                                      <a:cs typeface="Cambria Math" panose="02040503050406030204" charset="0"/>
                                    </a:rPr>
                                  </m:ctrlPr>
                                </m:dPr>
                                <m:e>
                                  <m:sSup>
                                    <m:sSupPr>
                                      <m:ctrlPr>
                                        <a:rPr lang="en-US" altLang="zh-CN" sz="1600" i="1">
                                          <a:latin typeface="Cambria Math" panose="02040503050406030204" charset="0"/>
                                          <a:cs typeface="Cambria Math" panose="02040503050406030204" charset="0"/>
                                        </a:rPr>
                                      </m:ctrlPr>
                                    </m:sSupPr>
                                    <m:e>
                                      <m:r>
                                        <a:rPr lang="en-US" altLang="zh-CN" sz="1600" i="1">
                                          <a:latin typeface="Cambria Math" panose="02040503050406030204" charset="0"/>
                                          <a:cs typeface="Cambria Math" panose="02040503050406030204" charset="0"/>
                                        </a:rPr>
                                        <m:t>𝑦</m:t>
                                      </m:r>
                                    </m:e>
                                    <m:sup>
                                      <m:r>
                                        <a:rPr lang="zh-CN" altLang="en-US" sz="1600" i="1">
                                          <a:latin typeface="Cambria Math" panose="02040503050406030204" charset="0"/>
                                          <a:cs typeface="Cambria Math" panose="02040503050406030204" charset="0"/>
                                        </a:rPr>
                                        <m:t>预测</m:t>
                                      </m:r>
                                    </m:sup>
                                  </m:sSup>
                                  <m:r>
                                    <a:rPr lang="en-US" altLang="zh-CN" sz="1600" i="1">
                                      <a:latin typeface="Cambria Math" panose="02040503050406030204" charset="0"/>
                                      <a:cs typeface="Cambria Math" panose="02040503050406030204" charset="0"/>
                                    </a:rPr>
                                    <m:t>−</m:t>
                                  </m:r>
                                  <m:sSup>
                                    <m:sSupPr>
                                      <m:ctrlPr>
                                        <a:rPr lang="en-US" altLang="zh-CN" sz="1600" i="1">
                                          <a:latin typeface="Cambria Math" panose="02040503050406030204" charset="0"/>
                                          <a:cs typeface="Cambria Math" panose="02040503050406030204" charset="0"/>
                                        </a:rPr>
                                      </m:ctrlPr>
                                    </m:sSupPr>
                                    <m:e>
                                      <m:r>
                                        <a:rPr lang="en-US" altLang="zh-CN" sz="1600" i="1">
                                          <a:latin typeface="Cambria Math" panose="02040503050406030204" charset="0"/>
                                          <a:cs typeface="Cambria Math" panose="02040503050406030204" charset="0"/>
                                        </a:rPr>
                                        <m:t>𝑦</m:t>
                                      </m:r>
                                    </m:e>
                                    <m:sup>
                                      <m:r>
                                        <a:rPr lang="zh-CN" altLang="en-US" sz="1600" i="1">
                                          <a:latin typeface="Cambria Math" panose="02040503050406030204" charset="0"/>
                                          <a:cs typeface="Cambria Math" panose="02040503050406030204" charset="0"/>
                                        </a:rPr>
                                        <m:t>实际</m:t>
                                      </m:r>
                                    </m:sup>
                                  </m:sSup>
                                </m:e>
                              </m:d>
                            </m:e>
                            <m:sup>
                              <m:r>
                                <a:rPr lang="en-US" altLang="zh-CN" sz="1600" i="1">
                                  <a:latin typeface="Cambria Math" panose="02040503050406030204" charset="0"/>
                                  <a:cs typeface="Cambria Math" panose="02040503050406030204" charset="0"/>
                                </a:rPr>
                                <m:t>2</m:t>
                              </m:r>
                            </m:sup>
                          </m:sSup>
                        </m:e>
                      </m:nary>
                    </m:oMath>
                  </m:oMathPara>
                </a14:m>
                <a:endParaRPr lang="zh-CN" altLang="en-US" sz="1600"/>
              </a:p>
              <a:p>
                <a:r>
                  <a:rPr lang="zh-CN" altLang="en-US" sz="1600"/>
                  <a:t>范围[0,+∞)，当预测值与真实值完全吻合时等于0，即完美模型；误差越大，该值越大。</a:t>
                </a:r>
                <a:endParaRPr lang="zh-CN" altLang="en-US" sz="1600"/>
              </a:p>
            </p:txBody>
          </p:sp>
        </mc:Choice>
        <mc:Fallback>
          <p:sp>
            <p:nvSpPr>
              <p:cNvPr id="2" name="文本框 1"/>
              <p:cNvSpPr txBox="1">
                <a:spLocks noRot="1" noChangeAspect="1" noMove="1" noResize="1" noEditPoints="1" noAdjustHandles="1" noChangeArrowheads="1" noChangeShapeType="1" noTextEdit="1"/>
              </p:cNvSpPr>
              <p:nvPr/>
            </p:nvSpPr>
            <p:spPr>
              <a:xfrm>
                <a:off x="6710045" y="2550795"/>
                <a:ext cx="4450715" cy="1498600"/>
              </a:xfrm>
              <a:prstGeom prst="rect">
                <a:avLst/>
              </a:prstGeom>
              <a:blipFill rotWithShape="1">
                <a:blip r:embed="rId7"/>
                <a:stretch>
                  <a:fillRect t="-636"/>
                </a:stretch>
              </a:blipFill>
            </p:spPr>
            <p:txBody>
              <a:bodyPr/>
              <a:lstStyle/>
              <a:p>
                <a:r>
                  <a:rPr lang="zh-CN" altLang="en-US">
                    <a:noFill/>
                  </a:rPr>
                  <a:t> </a:t>
                </a:r>
              </a:p>
            </p:txBody>
          </p:sp>
        </mc:Fallback>
      </mc:AlternateContent>
    </p:spTree>
  </p:cSld>
  <p:clrMapOvr>
    <a:masterClrMapping/>
  </p:clrMapOvr>
</p:sld>
</file>

<file path=ppt/tags/tag1.xml><?xml version="1.0" encoding="utf-8"?>
<p:tagLst xmlns:p="http://schemas.openxmlformats.org/presentationml/2006/main">
  <p:tag name="KSO_WM_UNIT_TABLE_BEAUTIFY" val="smartTable{14696d37-c104-4446-8d51-a395abd5e8dc}"/>
  <p:tag name="TABLE_ENDDRAG_ORIGIN_RECT" val="624*110"/>
  <p:tag name="TABLE_ENDDRAG_RECT" val="47*202*624*110"/>
</p:tagLst>
</file>

<file path=ppt/tags/tag2.xml><?xml version="1.0" encoding="utf-8"?>
<p:tagLst xmlns:p="http://schemas.openxmlformats.org/presentationml/2006/main">
  <p:tag name="KSO_WM_UNIT_TABLE_BEAUTIFY" val="smartTable{14696d37-c104-4446-8d51-a395abd5e8dc}"/>
  <p:tag name="TABLE_ENDDRAG_ORIGIN_RECT" val="231*50"/>
  <p:tag name="TABLE_ENDDRAG_RECT" val="61*164*231*50"/>
</p:tagLst>
</file>

<file path=ppt/tags/tag3.xml><?xml version="1.0" encoding="utf-8"?>
<p:tagLst xmlns:p="http://schemas.openxmlformats.org/presentationml/2006/main">
  <p:tag name="KSO_WM_UNIT_TABLE_BEAUTIFY" val="smartTable{50076877-c102-406b-a3eb-e187d3aca07c}"/>
</p:tagLst>
</file>

<file path=ppt/tags/tag4.xml><?xml version="1.0" encoding="utf-8"?>
<p:tagLst xmlns:p="http://schemas.openxmlformats.org/presentationml/2006/main">
  <p:tag name="KSO_WM_UNIT_TABLE_BEAUTIFY" val="smartTable{50076877-c102-406b-a3eb-e187d3aca07c}"/>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9">
      <a:majorFont>
        <a:latin typeface="方正尚酷简体"/>
        <a:ea typeface="方正尚酷简体"/>
        <a:cs typeface=""/>
      </a:majorFont>
      <a:minorFont>
        <a:latin typeface="阿里巴巴普惠体 Light"/>
        <a:ea typeface="阿里巴巴普惠体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1329</Words>
  <Application>WPS 演示</Application>
  <PresentationFormat>宽屏</PresentationFormat>
  <Paragraphs>210</Paragraphs>
  <Slides>15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宋体</vt:lpstr>
      <vt:lpstr>Wingdings</vt:lpstr>
      <vt:lpstr>方正尚酷简体</vt:lpstr>
      <vt:lpstr>阿里巴巴普惠体 Medium</vt:lpstr>
      <vt:lpstr>Times New Roman</vt:lpstr>
      <vt:lpstr>黑体</vt:lpstr>
      <vt:lpstr>Cambria Math</vt:lpstr>
      <vt:lpstr>阿里巴巴普惠体 Light</vt:lpstr>
      <vt:lpstr>Segoe Print</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超</dc:creator>
  <cp:lastModifiedBy>林大猫</cp:lastModifiedBy>
  <cp:revision>82</cp:revision>
  <dcterms:created xsi:type="dcterms:W3CDTF">2021-01-23T08:29:00Z</dcterms:created>
  <dcterms:modified xsi:type="dcterms:W3CDTF">2021-05-27T08:30:52Z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KSOTemplateUUID">
    <vt:lpwstr>v1.0_mb_IQNd6qxb6ZpiT8B00x9iew==</vt:lpwstr>
  </property>
  <property fmtid="{D5CDD505-2E9C-101B-9397-08002B2CF9AE}" pid="4" name="ICV">
    <vt:lpwstr>97367A9118904429966E37DD92BF7880</vt:lpwstr>
  </property>
</Properties>
</file>