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8" r:id="rId2"/>
    <p:sldId id="266" r:id="rId3"/>
    <p:sldId id="267" r:id="rId4"/>
    <p:sldId id="268" r:id="rId5"/>
    <p:sldId id="281" r:id="rId6"/>
    <p:sldId id="280" r:id="rId7"/>
    <p:sldId id="262" r:id="rId8"/>
    <p:sldId id="259" r:id="rId9"/>
    <p:sldId id="260" r:id="rId10"/>
    <p:sldId id="261" r:id="rId11"/>
    <p:sldId id="263" r:id="rId12"/>
    <p:sldId id="264" r:id="rId13"/>
    <p:sldId id="269" r:id="rId14"/>
    <p:sldId id="279" r:id="rId15"/>
    <p:sldId id="270" r:id="rId16"/>
    <p:sldId id="273" r:id="rId17"/>
    <p:sldId id="274" r:id="rId18"/>
    <p:sldId id="276" r:id="rId19"/>
    <p:sldId id="277" r:id="rId20"/>
    <p:sldId id="278" r:id="rId21"/>
    <p:sldId id="283" r:id="rId22"/>
    <p:sldId id="282"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86" d="100"/>
          <a:sy n="86" d="100"/>
        </p:scale>
        <p:origin x="37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7462BF-BD60-4D16-BC8D-6F1CB2E1996B}"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DB344F-2DA8-451A-8C6C-35B68580B768}"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4247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47462BF-BD60-4D16-BC8D-6F1CB2E1996B}" type="datetimeFigureOut">
              <a:rPr lang="en-IN" smtClean="0"/>
              <a:t>19-05-2021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DB344F-2DA8-451A-8C6C-35B68580B768}" type="slidenum">
              <a:rPr lang="en-IN" smtClean="0"/>
              <a:t>‹#›</a:t>
            </a:fld>
            <a:endParaRPr lang="en-IN"/>
          </a:p>
        </p:txBody>
      </p:sp>
    </p:spTree>
    <p:extLst>
      <p:ext uri="{BB962C8B-B14F-4D97-AF65-F5344CB8AC3E}">
        <p14:creationId xmlns:p14="http://schemas.microsoft.com/office/powerpoint/2010/main" val="376284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7462BF-BD60-4D16-BC8D-6F1CB2E1996B}"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DB344F-2DA8-451A-8C6C-35B68580B768}" type="slidenum">
              <a:rPr lang="en-IN" smtClean="0"/>
              <a:t>‹#›</a:t>
            </a:fld>
            <a:endParaRPr lang="en-IN"/>
          </a:p>
        </p:txBody>
      </p:sp>
    </p:spTree>
    <p:extLst>
      <p:ext uri="{BB962C8B-B14F-4D97-AF65-F5344CB8AC3E}">
        <p14:creationId xmlns:p14="http://schemas.microsoft.com/office/powerpoint/2010/main" val="4230962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7462BF-BD60-4D16-BC8D-6F1CB2E1996B}"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DB344F-2DA8-451A-8C6C-35B68580B768}"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90029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7462BF-BD60-4D16-BC8D-6F1CB2E1996B}"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DB344F-2DA8-451A-8C6C-35B68580B768}" type="slidenum">
              <a:rPr lang="en-IN" smtClean="0"/>
              <a:t>‹#›</a:t>
            </a:fld>
            <a:endParaRPr lang="en-IN"/>
          </a:p>
        </p:txBody>
      </p:sp>
    </p:spTree>
    <p:extLst>
      <p:ext uri="{BB962C8B-B14F-4D97-AF65-F5344CB8AC3E}">
        <p14:creationId xmlns:p14="http://schemas.microsoft.com/office/powerpoint/2010/main" val="39278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7462BF-BD60-4D16-BC8D-6F1CB2E1996B}"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DB344F-2DA8-451A-8C6C-35B68580B768}"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39389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7462BF-BD60-4D16-BC8D-6F1CB2E1996B}"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DB344F-2DA8-451A-8C6C-35B68580B768}" type="slidenum">
              <a:rPr lang="en-IN" smtClean="0"/>
              <a:t>‹#›</a:t>
            </a:fld>
            <a:endParaRPr lang="en-IN"/>
          </a:p>
        </p:txBody>
      </p:sp>
    </p:spTree>
    <p:extLst>
      <p:ext uri="{BB962C8B-B14F-4D97-AF65-F5344CB8AC3E}">
        <p14:creationId xmlns:p14="http://schemas.microsoft.com/office/powerpoint/2010/main" val="199238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7462BF-BD60-4D16-BC8D-6F1CB2E1996B}"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DB344F-2DA8-451A-8C6C-35B68580B768}" type="slidenum">
              <a:rPr lang="en-IN" smtClean="0"/>
              <a:t>‹#›</a:t>
            </a:fld>
            <a:endParaRPr lang="en-IN"/>
          </a:p>
        </p:txBody>
      </p:sp>
    </p:spTree>
    <p:extLst>
      <p:ext uri="{BB962C8B-B14F-4D97-AF65-F5344CB8AC3E}">
        <p14:creationId xmlns:p14="http://schemas.microsoft.com/office/powerpoint/2010/main" val="4291261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7462BF-BD60-4D16-BC8D-6F1CB2E1996B}"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DB344F-2DA8-451A-8C6C-35B68580B768}" type="slidenum">
              <a:rPr lang="en-IN" smtClean="0"/>
              <a:t>‹#›</a:t>
            </a:fld>
            <a:endParaRPr lang="en-IN"/>
          </a:p>
        </p:txBody>
      </p:sp>
    </p:spTree>
    <p:extLst>
      <p:ext uri="{BB962C8B-B14F-4D97-AF65-F5344CB8AC3E}">
        <p14:creationId xmlns:p14="http://schemas.microsoft.com/office/powerpoint/2010/main" val="167551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7462BF-BD60-4D16-BC8D-6F1CB2E1996B}"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DB344F-2DA8-451A-8C6C-35B68580B768}" type="slidenum">
              <a:rPr lang="en-IN" smtClean="0"/>
              <a:t>‹#›</a:t>
            </a:fld>
            <a:endParaRPr lang="en-IN"/>
          </a:p>
        </p:txBody>
      </p:sp>
    </p:spTree>
    <p:extLst>
      <p:ext uri="{BB962C8B-B14F-4D97-AF65-F5344CB8AC3E}">
        <p14:creationId xmlns:p14="http://schemas.microsoft.com/office/powerpoint/2010/main" val="2006626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7462BF-BD60-4D16-BC8D-6F1CB2E1996B}"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DB344F-2DA8-451A-8C6C-35B68580B768}" type="slidenum">
              <a:rPr lang="en-IN" smtClean="0"/>
              <a:t>‹#›</a:t>
            </a:fld>
            <a:endParaRPr lang="en-IN"/>
          </a:p>
        </p:txBody>
      </p:sp>
    </p:spTree>
    <p:extLst>
      <p:ext uri="{BB962C8B-B14F-4D97-AF65-F5344CB8AC3E}">
        <p14:creationId xmlns:p14="http://schemas.microsoft.com/office/powerpoint/2010/main" val="275420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7462BF-BD60-4D16-BC8D-6F1CB2E1996B}"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DB344F-2DA8-451A-8C6C-35B68580B768}" type="slidenum">
              <a:rPr lang="en-IN" smtClean="0"/>
              <a:t>‹#›</a:t>
            </a:fld>
            <a:endParaRPr lang="en-IN"/>
          </a:p>
        </p:txBody>
      </p:sp>
    </p:spTree>
    <p:extLst>
      <p:ext uri="{BB962C8B-B14F-4D97-AF65-F5344CB8AC3E}">
        <p14:creationId xmlns:p14="http://schemas.microsoft.com/office/powerpoint/2010/main" val="349940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7462BF-BD60-4D16-BC8D-6F1CB2E1996B}" type="datetimeFigureOut">
              <a:rPr lang="en-IN" smtClean="0"/>
              <a:t>19-05-2021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DB344F-2DA8-451A-8C6C-35B68580B768}" type="slidenum">
              <a:rPr lang="en-IN" smtClean="0"/>
              <a:t>‹#›</a:t>
            </a:fld>
            <a:endParaRPr lang="en-IN"/>
          </a:p>
        </p:txBody>
      </p:sp>
    </p:spTree>
    <p:extLst>
      <p:ext uri="{BB962C8B-B14F-4D97-AF65-F5344CB8AC3E}">
        <p14:creationId xmlns:p14="http://schemas.microsoft.com/office/powerpoint/2010/main" val="263025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7462BF-BD60-4D16-BC8D-6F1CB2E1996B}" type="datetimeFigureOut">
              <a:rPr lang="en-IN" smtClean="0"/>
              <a:t>19-05-2021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DB344F-2DA8-451A-8C6C-35B68580B768}" type="slidenum">
              <a:rPr lang="en-IN" smtClean="0"/>
              <a:t>‹#›</a:t>
            </a:fld>
            <a:endParaRPr lang="en-IN"/>
          </a:p>
        </p:txBody>
      </p:sp>
    </p:spTree>
    <p:extLst>
      <p:ext uri="{BB962C8B-B14F-4D97-AF65-F5344CB8AC3E}">
        <p14:creationId xmlns:p14="http://schemas.microsoft.com/office/powerpoint/2010/main" val="182670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7462BF-BD60-4D16-BC8D-6F1CB2E1996B}" type="datetimeFigureOut">
              <a:rPr lang="en-IN" smtClean="0"/>
              <a:t>19-05-2021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DB344F-2DA8-451A-8C6C-35B68580B768}" type="slidenum">
              <a:rPr lang="en-IN" smtClean="0"/>
              <a:t>‹#›</a:t>
            </a:fld>
            <a:endParaRPr lang="en-IN"/>
          </a:p>
        </p:txBody>
      </p:sp>
    </p:spTree>
    <p:extLst>
      <p:ext uri="{BB962C8B-B14F-4D97-AF65-F5344CB8AC3E}">
        <p14:creationId xmlns:p14="http://schemas.microsoft.com/office/powerpoint/2010/main" val="70787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7462BF-BD60-4D16-BC8D-6F1CB2E1996B}"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DB344F-2DA8-451A-8C6C-35B68580B768}" type="slidenum">
              <a:rPr lang="en-IN" smtClean="0"/>
              <a:t>‹#›</a:t>
            </a:fld>
            <a:endParaRPr lang="en-IN"/>
          </a:p>
        </p:txBody>
      </p:sp>
    </p:spTree>
    <p:extLst>
      <p:ext uri="{BB962C8B-B14F-4D97-AF65-F5344CB8AC3E}">
        <p14:creationId xmlns:p14="http://schemas.microsoft.com/office/powerpoint/2010/main" val="393572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7462BF-BD60-4D16-BC8D-6F1CB2E1996B}"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DB344F-2DA8-451A-8C6C-35B68580B768}" type="slidenum">
              <a:rPr lang="en-IN" smtClean="0"/>
              <a:t>‹#›</a:t>
            </a:fld>
            <a:endParaRPr lang="en-IN"/>
          </a:p>
        </p:txBody>
      </p:sp>
    </p:spTree>
    <p:extLst>
      <p:ext uri="{BB962C8B-B14F-4D97-AF65-F5344CB8AC3E}">
        <p14:creationId xmlns:p14="http://schemas.microsoft.com/office/powerpoint/2010/main" val="3399011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9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47462BF-BD60-4D16-BC8D-6F1CB2E1996B}" type="datetimeFigureOut">
              <a:rPr lang="en-IN" smtClean="0"/>
              <a:t>19-05-2021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9DB344F-2DA8-451A-8C6C-35B68580B768}" type="slidenum">
              <a:rPr lang="en-IN" smtClean="0"/>
              <a:t>‹#›</a:t>
            </a:fld>
            <a:endParaRPr lang="en-IN"/>
          </a:p>
        </p:txBody>
      </p:sp>
    </p:spTree>
    <p:extLst>
      <p:ext uri="{BB962C8B-B14F-4D97-AF65-F5344CB8AC3E}">
        <p14:creationId xmlns:p14="http://schemas.microsoft.com/office/powerpoint/2010/main" val="3494078362"/>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archive.ics.uci.edu/ml/datasets/YouTube+Spam+Collection"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tutorialspoint.com/python/" TargetMode="External"/><Relationship Id="rId2" Type="http://schemas.openxmlformats.org/officeDocument/2006/relationships/hyperlink" Target="https://www.shodganga.inflibnrt.ac.in/" TargetMode="External"/><Relationship Id="rId1" Type="http://schemas.openxmlformats.org/officeDocument/2006/relationships/slideLayout" Target="../slideLayouts/slideLayout7.xml"/><Relationship Id="rId4" Type="http://schemas.openxmlformats.org/officeDocument/2006/relationships/hyperlink" Target="https://www.jdbc-tutorial.co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CFABB5-9C7C-44BB-8312-8503D99FF519}"/>
              </a:ext>
            </a:extLst>
          </p:cNvPr>
          <p:cNvSpPr txBox="1">
            <a:spLocks/>
          </p:cNvSpPr>
          <p:nvPr/>
        </p:nvSpPr>
        <p:spPr>
          <a:xfrm>
            <a:off x="1924234" y="289577"/>
            <a:ext cx="8343531" cy="1655763"/>
          </a:xfrm>
          <a:prstGeom prst="rect">
            <a:avLst/>
          </a:prstGeom>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7000"/>
              </a:lnSpc>
              <a:spcAft>
                <a:spcPts val="800"/>
              </a:spcAft>
            </a:pPr>
            <a:r>
              <a:rPr lang="en-US" sz="2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KAVIKULGURU INSTITUTE OF TECHNOLOGY AND SCIENCE RAMTEK - 441 106</a:t>
            </a:r>
            <a:br>
              <a:rPr lang="en-IN"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br>
            <a:r>
              <a:rPr lang="en-US" sz="2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DEPARTMENT OF INFORMATION TECHNOLOGY</a:t>
            </a:r>
            <a:br>
              <a:rPr lang="en-IN"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br>
            <a:r>
              <a:rPr lang="en-US" sz="2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2020-2021</a:t>
            </a:r>
            <a:br>
              <a:rPr lang="en-IN"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br>
            <a:endParaRPr lang="en-IN" sz="2200" dirty="0">
              <a:solidFill>
                <a:schemeClr val="bg1"/>
              </a:solidFill>
            </a:endParaRPr>
          </a:p>
        </p:txBody>
      </p:sp>
      <p:sp>
        <p:nvSpPr>
          <p:cNvPr id="7" name="Subtitle 2">
            <a:extLst>
              <a:ext uri="{FF2B5EF4-FFF2-40B4-BE49-F238E27FC236}">
                <a16:creationId xmlns:a16="http://schemas.microsoft.com/office/drawing/2014/main" id="{A0B9BCA8-7F23-4B81-9DDC-AFFE3331B84E}"/>
              </a:ext>
            </a:extLst>
          </p:cNvPr>
          <p:cNvSpPr txBox="1">
            <a:spLocks/>
          </p:cNvSpPr>
          <p:nvPr/>
        </p:nvSpPr>
        <p:spPr>
          <a:xfrm>
            <a:off x="2143563" y="2109500"/>
            <a:ext cx="7321861" cy="1012093"/>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2800" b="1" dirty="0">
                <a:latin typeface="Times New Roman" panose="02020603050405020304" pitchFamily="18" charset="0"/>
                <a:ea typeface="Times New Roman" panose="02020603050405020304" pitchFamily="18" charset="0"/>
                <a:cs typeface="Times New Roman" panose="02020603050405020304" pitchFamily="18" charset="0"/>
              </a:rPr>
              <a:t>Project Seminar Title: - </a:t>
            </a:r>
            <a:r>
              <a:rPr lang="en-IN" sz="2800" b="1" dirty="0">
                <a:latin typeface="Times New Roman" panose="02020603050405020304" pitchFamily="18" charset="0"/>
                <a:ea typeface="Times New Roman" panose="02020603050405020304" pitchFamily="18" charset="0"/>
                <a:cs typeface="Times New Roman" panose="02020603050405020304" pitchFamily="18" charset="0"/>
              </a:rPr>
              <a:t>A Medical Chatbot</a:t>
            </a: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endParaRPr lang="en-IN" sz="2200" dirty="0"/>
          </a:p>
        </p:txBody>
      </p:sp>
      <p:sp>
        <p:nvSpPr>
          <p:cNvPr id="8" name="Subtitle 2">
            <a:extLst>
              <a:ext uri="{FF2B5EF4-FFF2-40B4-BE49-F238E27FC236}">
                <a16:creationId xmlns:a16="http://schemas.microsoft.com/office/drawing/2014/main" id="{F8F66006-74A6-4688-BF7F-D435A164EE96}"/>
              </a:ext>
            </a:extLst>
          </p:cNvPr>
          <p:cNvSpPr txBox="1">
            <a:spLocks/>
          </p:cNvSpPr>
          <p:nvPr/>
        </p:nvSpPr>
        <p:spPr>
          <a:xfrm>
            <a:off x="2646284" y="4405897"/>
            <a:ext cx="10224117" cy="1012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200" dirty="0"/>
          </a:p>
        </p:txBody>
      </p:sp>
      <p:sp>
        <p:nvSpPr>
          <p:cNvPr id="10" name="Subtitle 2">
            <a:extLst>
              <a:ext uri="{FF2B5EF4-FFF2-40B4-BE49-F238E27FC236}">
                <a16:creationId xmlns:a16="http://schemas.microsoft.com/office/drawing/2014/main" id="{EAB0ABAA-5602-45ED-B204-CD98430BCDA0}"/>
              </a:ext>
            </a:extLst>
          </p:cNvPr>
          <p:cNvSpPr txBox="1">
            <a:spLocks/>
          </p:cNvSpPr>
          <p:nvPr/>
        </p:nvSpPr>
        <p:spPr>
          <a:xfrm>
            <a:off x="2260669" y="2700245"/>
            <a:ext cx="3329129" cy="3425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Name of Projectees and Roll no.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Subtitle 2">
            <a:extLst>
              <a:ext uri="{FF2B5EF4-FFF2-40B4-BE49-F238E27FC236}">
                <a16:creationId xmlns:a16="http://schemas.microsoft.com/office/drawing/2014/main" id="{99E7D92B-ED9E-44DA-9439-8BF6AB98C9ED}"/>
              </a:ext>
            </a:extLst>
          </p:cNvPr>
          <p:cNvSpPr txBox="1">
            <a:spLocks/>
          </p:cNvSpPr>
          <p:nvPr/>
        </p:nvSpPr>
        <p:spPr>
          <a:xfrm>
            <a:off x="3636146" y="5245465"/>
            <a:ext cx="6631619" cy="10146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114800" indent="457200">
              <a:lnSpc>
                <a:spcPct val="120000"/>
              </a:lnSpc>
              <a:spcAft>
                <a:spcPts val="800"/>
              </a:spcAft>
            </a:pP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Project Supervisor:-</a:t>
            </a:r>
            <a:endPar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57600">
              <a:lnSpc>
                <a:spcPct val="120000"/>
              </a:lnSpc>
              <a:spcAft>
                <a:spcPts val="800"/>
              </a:spcAft>
            </a:pP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Dr. Dinesh Patil</a:t>
            </a:r>
            <a:endParaRPr lang="en-IN"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657600">
              <a:lnSpc>
                <a:spcPct val="120000"/>
              </a:lnSpc>
              <a:spcAft>
                <a:spcPts val="800"/>
              </a:spcAft>
            </a:pP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(Assistant Professor</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ITD)</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DA75FC2F-1FE5-40B0-94A3-B202C0A9DC3B}"/>
              </a:ext>
            </a:extLst>
          </p:cNvPr>
          <p:cNvGraphicFramePr>
            <a:graphicFrameLocks noGrp="1"/>
          </p:cNvGraphicFramePr>
          <p:nvPr>
            <p:extLst>
              <p:ext uri="{D42A27DB-BD31-4B8C-83A1-F6EECF244321}">
                <p14:modId xmlns:p14="http://schemas.microsoft.com/office/powerpoint/2010/main" val="348907112"/>
              </p:ext>
            </p:extLst>
          </p:nvPr>
        </p:nvGraphicFramePr>
        <p:xfrm>
          <a:off x="2260669" y="3121593"/>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6729375"/>
                    </a:ext>
                  </a:extLst>
                </a:gridCol>
                <a:gridCol w="4064000">
                  <a:extLst>
                    <a:ext uri="{9D8B030D-6E8A-4147-A177-3AD203B41FA5}">
                      <a16:colId xmlns:a16="http://schemas.microsoft.com/office/drawing/2014/main" val="3314774275"/>
                    </a:ext>
                  </a:extLst>
                </a:gridCol>
              </a:tblGrid>
              <a:tr h="370840">
                <a:tc>
                  <a:txBody>
                    <a:bodyPr/>
                    <a:lstStyle/>
                    <a:p>
                      <a:pPr algn="ctr"/>
                      <a:r>
                        <a:rPr lang="en-IN" dirty="0"/>
                        <a:t>NAME</a:t>
                      </a:r>
                    </a:p>
                  </a:txBody>
                  <a:tcPr/>
                </a:tc>
                <a:tc>
                  <a:txBody>
                    <a:bodyPr/>
                    <a:lstStyle/>
                    <a:p>
                      <a:pPr algn="ctr"/>
                      <a:r>
                        <a:rPr lang="en-IN" dirty="0"/>
                        <a:t>ROLL NO.</a:t>
                      </a:r>
                    </a:p>
                  </a:txBody>
                  <a:tcPr/>
                </a:tc>
                <a:extLst>
                  <a:ext uri="{0D108BD9-81ED-4DB2-BD59-A6C34878D82A}">
                    <a16:rowId xmlns:a16="http://schemas.microsoft.com/office/drawing/2014/main" val="478434440"/>
                  </a:ext>
                </a:extLst>
              </a:tr>
              <a:tr h="370840">
                <a:tc>
                  <a:txBody>
                    <a:bodyPr/>
                    <a:lstStyle/>
                    <a:p>
                      <a:r>
                        <a:rPr lang="en-IN" dirty="0"/>
                        <a:t>Pakhi Pardhi</a:t>
                      </a:r>
                    </a:p>
                  </a:txBody>
                  <a:tcPr/>
                </a:tc>
                <a:tc>
                  <a:txBody>
                    <a:bodyPr/>
                    <a:lstStyle/>
                    <a:p>
                      <a:r>
                        <a:rPr lang="en-IN" dirty="0"/>
                        <a:t>IT17021</a:t>
                      </a:r>
                    </a:p>
                  </a:txBody>
                  <a:tcPr/>
                </a:tc>
                <a:extLst>
                  <a:ext uri="{0D108BD9-81ED-4DB2-BD59-A6C34878D82A}">
                    <a16:rowId xmlns:a16="http://schemas.microsoft.com/office/drawing/2014/main" val="1541177026"/>
                  </a:ext>
                </a:extLst>
              </a:tr>
              <a:tr h="370840">
                <a:tc>
                  <a:txBody>
                    <a:bodyPr/>
                    <a:lstStyle/>
                    <a:p>
                      <a:r>
                        <a:rPr lang="en-IN" dirty="0"/>
                        <a:t>Sanjeevani Burchunde</a:t>
                      </a:r>
                    </a:p>
                  </a:txBody>
                  <a:tcPr/>
                </a:tc>
                <a:tc>
                  <a:txBody>
                    <a:bodyPr/>
                    <a:lstStyle/>
                    <a:p>
                      <a:r>
                        <a:rPr lang="en-IN" dirty="0"/>
                        <a:t>IT17015</a:t>
                      </a:r>
                    </a:p>
                  </a:txBody>
                  <a:tcPr/>
                </a:tc>
                <a:extLst>
                  <a:ext uri="{0D108BD9-81ED-4DB2-BD59-A6C34878D82A}">
                    <a16:rowId xmlns:a16="http://schemas.microsoft.com/office/drawing/2014/main" val="2686782277"/>
                  </a:ext>
                </a:extLst>
              </a:tr>
              <a:tr h="370840">
                <a:tc>
                  <a:txBody>
                    <a:bodyPr/>
                    <a:lstStyle/>
                    <a:p>
                      <a:r>
                        <a:rPr lang="en-IN" dirty="0"/>
                        <a:t>Pravin Rahangdale</a:t>
                      </a:r>
                    </a:p>
                  </a:txBody>
                  <a:tcPr/>
                </a:tc>
                <a:tc>
                  <a:txBody>
                    <a:bodyPr/>
                    <a:lstStyle/>
                    <a:p>
                      <a:r>
                        <a:rPr lang="en-IN" dirty="0"/>
                        <a:t>IT16003</a:t>
                      </a:r>
                    </a:p>
                  </a:txBody>
                  <a:tcPr/>
                </a:tc>
                <a:extLst>
                  <a:ext uri="{0D108BD9-81ED-4DB2-BD59-A6C34878D82A}">
                    <a16:rowId xmlns:a16="http://schemas.microsoft.com/office/drawing/2014/main" val="3613431819"/>
                  </a:ext>
                </a:extLst>
              </a:tr>
              <a:tr h="370840">
                <a:tc>
                  <a:txBody>
                    <a:bodyPr/>
                    <a:lstStyle/>
                    <a:p>
                      <a:r>
                        <a:rPr lang="en-IN" dirty="0"/>
                        <a:t>Abhishek Singh</a:t>
                      </a:r>
                    </a:p>
                  </a:txBody>
                  <a:tcPr/>
                </a:tc>
                <a:tc>
                  <a:txBody>
                    <a:bodyPr/>
                    <a:lstStyle/>
                    <a:p>
                      <a:r>
                        <a:rPr lang="en-IN" dirty="0"/>
                        <a:t>IT16012</a:t>
                      </a:r>
                    </a:p>
                  </a:txBody>
                  <a:tcPr/>
                </a:tc>
                <a:extLst>
                  <a:ext uri="{0D108BD9-81ED-4DB2-BD59-A6C34878D82A}">
                    <a16:rowId xmlns:a16="http://schemas.microsoft.com/office/drawing/2014/main" val="1970965364"/>
                  </a:ext>
                </a:extLst>
              </a:tr>
            </a:tbl>
          </a:graphicData>
        </a:graphic>
      </p:graphicFrame>
    </p:spTree>
    <p:extLst>
      <p:ext uri="{BB962C8B-B14F-4D97-AF65-F5344CB8AC3E}">
        <p14:creationId xmlns:p14="http://schemas.microsoft.com/office/powerpoint/2010/main" val="2701466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89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04874F-A985-410A-BF8D-322583A29CD1}"/>
              </a:ext>
            </a:extLst>
          </p:cNvPr>
          <p:cNvSpPr/>
          <p:nvPr/>
        </p:nvSpPr>
        <p:spPr>
          <a:xfrm>
            <a:off x="127226" y="363437"/>
            <a:ext cx="2595582" cy="553998"/>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USE CASE DIAGRAM:</a:t>
            </a:r>
          </a:p>
          <a:p>
            <a:endParaRPr lang="en-IN" sz="1200" dirty="0"/>
          </a:p>
        </p:txBody>
      </p:sp>
      <p:sp>
        <p:nvSpPr>
          <p:cNvPr id="4" name="Rectangle 3">
            <a:extLst>
              <a:ext uri="{FF2B5EF4-FFF2-40B4-BE49-F238E27FC236}">
                <a16:creationId xmlns:a16="http://schemas.microsoft.com/office/drawing/2014/main" id="{5E323096-9C2C-40D3-BDCC-8CA8D7689C88}"/>
              </a:ext>
            </a:extLst>
          </p:cNvPr>
          <p:cNvSpPr/>
          <p:nvPr/>
        </p:nvSpPr>
        <p:spPr>
          <a:xfrm>
            <a:off x="3009530" y="1012054"/>
            <a:ext cx="3231472" cy="53976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D297C4CA-6729-4CC9-8CBC-6BECDB07B893}"/>
              </a:ext>
            </a:extLst>
          </p:cNvPr>
          <p:cNvSpPr/>
          <p:nvPr/>
        </p:nvSpPr>
        <p:spPr>
          <a:xfrm>
            <a:off x="3755254" y="1322773"/>
            <a:ext cx="1740024" cy="55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READ</a:t>
            </a:r>
          </a:p>
        </p:txBody>
      </p:sp>
      <p:sp>
        <p:nvSpPr>
          <p:cNvPr id="6" name="Oval 5">
            <a:extLst>
              <a:ext uri="{FF2B5EF4-FFF2-40B4-BE49-F238E27FC236}">
                <a16:creationId xmlns:a16="http://schemas.microsoft.com/office/drawing/2014/main" id="{B1F45225-A23F-4F7C-84F4-FF1E7B87DF8E}"/>
              </a:ext>
            </a:extLst>
          </p:cNvPr>
          <p:cNvSpPr/>
          <p:nvPr/>
        </p:nvSpPr>
        <p:spPr>
          <a:xfrm>
            <a:off x="3755254" y="2433961"/>
            <a:ext cx="1740024" cy="55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POST</a:t>
            </a:r>
          </a:p>
        </p:txBody>
      </p:sp>
      <p:sp>
        <p:nvSpPr>
          <p:cNvPr id="7" name="Oval 6">
            <a:extLst>
              <a:ext uri="{FF2B5EF4-FFF2-40B4-BE49-F238E27FC236}">
                <a16:creationId xmlns:a16="http://schemas.microsoft.com/office/drawing/2014/main" id="{22E64E92-1F60-45DF-9311-FEF2E7261928}"/>
              </a:ext>
            </a:extLst>
          </p:cNvPr>
          <p:cNvSpPr/>
          <p:nvPr/>
        </p:nvSpPr>
        <p:spPr>
          <a:xfrm>
            <a:off x="3826276" y="3431219"/>
            <a:ext cx="1740024" cy="55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VERIFY</a:t>
            </a:r>
          </a:p>
        </p:txBody>
      </p:sp>
      <p:sp>
        <p:nvSpPr>
          <p:cNvPr id="8" name="Oval 7">
            <a:extLst>
              <a:ext uri="{FF2B5EF4-FFF2-40B4-BE49-F238E27FC236}">
                <a16:creationId xmlns:a16="http://schemas.microsoft.com/office/drawing/2014/main" id="{623BDFB9-5EF3-4C6C-A007-7D830D7E9F8B}"/>
              </a:ext>
            </a:extLst>
          </p:cNvPr>
          <p:cNvSpPr/>
          <p:nvPr/>
        </p:nvSpPr>
        <p:spPr>
          <a:xfrm>
            <a:off x="3755254" y="4424039"/>
            <a:ext cx="1740024" cy="7260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PREDICT</a:t>
            </a:r>
            <a:r>
              <a:rPr lang="en-IN" sz="1200" dirty="0">
                <a:latin typeface="Times New Roman" panose="02020603050405020304" pitchFamily="18" charset="0"/>
                <a:cs typeface="Times New Roman" panose="02020603050405020304" pitchFamily="18" charset="0"/>
              </a:rPr>
              <a:t> THE  DIEASES</a:t>
            </a:r>
          </a:p>
        </p:txBody>
      </p:sp>
      <p:sp>
        <p:nvSpPr>
          <p:cNvPr id="9" name="Oval 8">
            <a:extLst>
              <a:ext uri="{FF2B5EF4-FFF2-40B4-BE49-F238E27FC236}">
                <a16:creationId xmlns:a16="http://schemas.microsoft.com/office/drawing/2014/main" id="{BDEA016C-D4F8-4C24-B906-C080925B5CA2}"/>
              </a:ext>
            </a:extLst>
          </p:cNvPr>
          <p:cNvSpPr/>
          <p:nvPr/>
        </p:nvSpPr>
        <p:spPr>
          <a:xfrm>
            <a:off x="3755254" y="5517842"/>
            <a:ext cx="1740024" cy="55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STORE</a:t>
            </a:r>
          </a:p>
        </p:txBody>
      </p:sp>
      <p:pic>
        <p:nvPicPr>
          <p:cNvPr id="11" name="Picture 10">
            <a:extLst>
              <a:ext uri="{FF2B5EF4-FFF2-40B4-BE49-F238E27FC236}">
                <a16:creationId xmlns:a16="http://schemas.microsoft.com/office/drawing/2014/main" id="{BE83E94C-1864-4120-9E3E-4E9302B30AE1}"/>
              </a:ext>
            </a:extLst>
          </p:cNvPr>
          <p:cNvPicPr>
            <a:picLocks noChangeAspect="1"/>
          </p:cNvPicPr>
          <p:nvPr/>
        </p:nvPicPr>
        <p:blipFill>
          <a:blip r:embed="rId2"/>
          <a:stretch>
            <a:fillRect/>
          </a:stretch>
        </p:blipFill>
        <p:spPr>
          <a:xfrm>
            <a:off x="1249538" y="2833489"/>
            <a:ext cx="708721" cy="960203"/>
          </a:xfrm>
          <a:prstGeom prst="rect">
            <a:avLst/>
          </a:prstGeom>
          <a:solidFill>
            <a:schemeClr val="tx2"/>
          </a:solidFill>
        </p:spPr>
      </p:pic>
      <p:cxnSp>
        <p:nvCxnSpPr>
          <p:cNvPr id="13" name="Straight Arrow Connector 12">
            <a:extLst>
              <a:ext uri="{FF2B5EF4-FFF2-40B4-BE49-F238E27FC236}">
                <a16:creationId xmlns:a16="http://schemas.microsoft.com/office/drawing/2014/main" id="{DD7B7EAF-794A-4415-B545-23F5A0D0ED7F}"/>
              </a:ext>
            </a:extLst>
          </p:cNvPr>
          <p:cNvCxnSpPr>
            <a:endCxn id="5" idx="2"/>
          </p:cNvCxnSpPr>
          <p:nvPr/>
        </p:nvCxnSpPr>
        <p:spPr>
          <a:xfrm flipV="1">
            <a:off x="1970843" y="1602420"/>
            <a:ext cx="1784411" cy="15047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71549584-FF26-4EC6-BDE1-5443AF84D78B}"/>
              </a:ext>
            </a:extLst>
          </p:cNvPr>
          <p:cNvCxnSpPr>
            <a:cxnSpLocks/>
            <a:stCxn id="11" idx="3"/>
          </p:cNvCxnSpPr>
          <p:nvPr/>
        </p:nvCxnSpPr>
        <p:spPr>
          <a:xfrm flipV="1">
            <a:off x="1958259" y="2753928"/>
            <a:ext cx="1796995" cy="5596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5A7992AF-71E2-412B-8B18-BBEA1EF4464D}"/>
              </a:ext>
            </a:extLst>
          </p:cNvPr>
          <p:cNvSpPr txBox="1"/>
          <p:nvPr/>
        </p:nvSpPr>
        <p:spPr>
          <a:xfrm>
            <a:off x="1196272" y="3861718"/>
            <a:ext cx="774571"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USER</a:t>
            </a:r>
          </a:p>
        </p:txBody>
      </p:sp>
      <p:sp>
        <p:nvSpPr>
          <p:cNvPr id="19" name="Rectangle 18">
            <a:extLst>
              <a:ext uri="{FF2B5EF4-FFF2-40B4-BE49-F238E27FC236}">
                <a16:creationId xmlns:a16="http://schemas.microsoft.com/office/drawing/2014/main" id="{9C0EBBDF-5403-4BE6-8358-A7566633BAB9}"/>
              </a:ext>
            </a:extLst>
          </p:cNvPr>
          <p:cNvSpPr/>
          <p:nvPr/>
        </p:nvSpPr>
        <p:spPr>
          <a:xfrm>
            <a:off x="7696940" y="2627790"/>
            <a:ext cx="1296140" cy="958789"/>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IN" dirty="0"/>
              <a:t>CHATBOT</a:t>
            </a:r>
          </a:p>
        </p:txBody>
      </p:sp>
      <p:cxnSp>
        <p:nvCxnSpPr>
          <p:cNvPr id="21" name="Straight Arrow Connector 20">
            <a:extLst>
              <a:ext uri="{FF2B5EF4-FFF2-40B4-BE49-F238E27FC236}">
                <a16:creationId xmlns:a16="http://schemas.microsoft.com/office/drawing/2014/main" id="{63B44A25-F358-4D53-9AAC-DDD50528BBB8}"/>
              </a:ext>
            </a:extLst>
          </p:cNvPr>
          <p:cNvCxnSpPr>
            <a:endCxn id="6" idx="6"/>
          </p:cNvCxnSpPr>
          <p:nvPr/>
        </p:nvCxnSpPr>
        <p:spPr>
          <a:xfrm flipH="1" flipV="1">
            <a:off x="5495278" y="2713608"/>
            <a:ext cx="2201662" cy="1198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0C2745F8-1D63-471F-B36C-4762D0BBE9A7}"/>
              </a:ext>
            </a:extLst>
          </p:cNvPr>
          <p:cNvCxnSpPr>
            <a:cxnSpLocks/>
            <a:stCxn id="19" idx="1"/>
            <a:endCxn id="7" idx="6"/>
          </p:cNvCxnSpPr>
          <p:nvPr/>
        </p:nvCxnSpPr>
        <p:spPr>
          <a:xfrm flipH="1">
            <a:off x="5566300" y="3107185"/>
            <a:ext cx="2130640" cy="6036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0DFB517D-E165-430B-9A8F-1D36B4C93E5D}"/>
              </a:ext>
            </a:extLst>
          </p:cNvPr>
          <p:cNvCxnSpPr>
            <a:cxnSpLocks/>
          </p:cNvCxnSpPr>
          <p:nvPr/>
        </p:nvCxnSpPr>
        <p:spPr>
          <a:xfrm flipH="1">
            <a:off x="5495278" y="3426781"/>
            <a:ext cx="2201662" cy="12339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081B667-AB99-4FFE-B9B0-2E0FC72A6FE3}"/>
              </a:ext>
            </a:extLst>
          </p:cNvPr>
          <p:cNvCxnSpPr>
            <a:cxnSpLocks/>
          </p:cNvCxnSpPr>
          <p:nvPr/>
        </p:nvCxnSpPr>
        <p:spPr>
          <a:xfrm flipH="1">
            <a:off x="5495278" y="3583620"/>
            <a:ext cx="2556770" cy="21602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F1C51D7E-B772-4DCB-BF18-01FEF49ACF1C}"/>
              </a:ext>
            </a:extLst>
          </p:cNvPr>
          <p:cNvCxnSpPr>
            <a:cxnSpLocks/>
          </p:cNvCxnSpPr>
          <p:nvPr/>
        </p:nvCxnSpPr>
        <p:spPr>
          <a:xfrm flipH="1" flipV="1">
            <a:off x="5513033" y="1630533"/>
            <a:ext cx="2336307" cy="9809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9647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CAB039-8D79-446A-8C7A-E5F24490F1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63327" y="1066799"/>
            <a:ext cx="4665345" cy="5591175"/>
          </a:xfrm>
          <a:prstGeom prst="rect">
            <a:avLst/>
          </a:prstGeom>
          <a:noFill/>
          <a:ln>
            <a:noFill/>
          </a:ln>
        </p:spPr>
      </p:pic>
      <p:sp>
        <p:nvSpPr>
          <p:cNvPr id="3" name="TextBox 2">
            <a:extLst>
              <a:ext uri="{FF2B5EF4-FFF2-40B4-BE49-F238E27FC236}">
                <a16:creationId xmlns:a16="http://schemas.microsoft.com/office/drawing/2014/main" id="{8E016D99-3355-43DB-94FF-DF4C3B705B1E}"/>
              </a:ext>
            </a:extLst>
          </p:cNvPr>
          <p:cNvSpPr txBox="1"/>
          <p:nvPr/>
        </p:nvSpPr>
        <p:spPr>
          <a:xfrm>
            <a:off x="762001" y="428625"/>
            <a:ext cx="3352800" cy="369332"/>
          </a:xfrm>
          <a:prstGeom prst="rect">
            <a:avLst/>
          </a:prstGeom>
          <a:noFill/>
          <a:ln>
            <a:noFill/>
          </a:ln>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SEQUENTIAL DIAGRAM:</a:t>
            </a:r>
          </a:p>
        </p:txBody>
      </p:sp>
    </p:spTree>
    <p:extLst>
      <p:ext uri="{BB962C8B-B14F-4D97-AF65-F5344CB8AC3E}">
        <p14:creationId xmlns:p14="http://schemas.microsoft.com/office/powerpoint/2010/main" val="260335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56F535-AE8B-42DB-AB95-0364AE33CC5A}"/>
              </a:ext>
            </a:extLst>
          </p:cNvPr>
          <p:cNvPicPr/>
          <p:nvPr/>
        </p:nvPicPr>
        <p:blipFill rotWithShape="1">
          <a:blip r:embed="rId2">
            <a:extLst>
              <a:ext uri="{28A0092B-C50C-407E-A947-70E740481C1C}">
                <a14:useLocalDpi xmlns:a14="http://schemas.microsoft.com/office/drawing/2010/main" val="0"/>
              </a:ext>
            </a:extLst>
          </a:blip>
          <a:srcRect b="4445"/>
          <a:stretch/>
        </p:blipFill>
        <p:spPr bwMode="auto">
          <a:xfrm>
            <a:off x="1746954" y="1152526"/>
            <a:ext cx="6953250" cy="5086349"/>
          </a:xfrm>
          <a:prstGeom prst="rect">
            <a:avLst/>
          </a:prstGeom>
          <a:noFill/>
          <a:ln>
            <a:noFill/>
          </a:ln>
        </p:spPr>
      </p:pic>
      <p:sp>
        <p:nvSpPr>
          <p:cNvPr id="4" name="TextBox 3">
            <a:extLst>
              <a:ext uri="{FF2B5EF4-FFF2-40B4-BE49-F238E27FC236}">
                <a16:creationId xmlns:a16="http://schemas.microsoft.com/office/drawing/2014/main" id="{FFB05A7A-AD15-4C53-BAD7-E386571C5173}"/>
              </a:ext>
            </a:extLst>
          </p:cNvPr>
          <p:cNvSpPr txBox="1"/>
          <p:nvPr/>
        </p:nvSpPr>
        <p:spPr>
          <a:xfrm>
            <a:off x="885825" y="619125"/>
            <a:ext cx="2204450"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1126525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AC4CCC-7572-47D1-9506-521F1A5B9166}"/>
              </a:ext>
            </a:extLst>
          </p:cNvPr>
          <p:cNvSpPr/>
          <p:nvPr/>
        </p:nvSpPr>
        <p:spPr>
          <a:xfrm>
            <a:off x="2198017" y="767464"/>
            <a:ext cx="5463412" cy="523220"/>
          </a:xfrm>
          <a:prstGeom prst="rect">
            <a:avLst/>
          </a:prstGeom>
        </p:spPr>
        <p:txBody>
          <a:bodyPr wrap="square">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Implementation Technology</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4C0DFB1-F45A-4C75-9D6F-10E17B895CD1}"/>
              </a:ext>
            </a:extLst>
          </p:cNvPr>
          <p:cNvSpPr/>
          <p:nvPr/>
        </p:nvSpPr>
        <p:spPr>
          <a:xfrm>
            <a:off x="852256" y="1731509"/>
            <a:ext cx="8300621" cy="4524315"/>
          </a:xfrm>
          <a:prstGeom prst="rect">
            <a:avLst/>
          </a:prstGeom>
        </p:spPr>
        <p:txBody>
          <a:bodyPr wrap="square">
            <a:spAutoFit/>
          </a:bodyPr>
          <a:lstStyle/>
          <a:p>
            <a:r>
              <a:rPr lang="en-US" sz="2400" u="sng" dirty="0">
                <a:solidFill>
                  <a:schemeClr val="bg1"/>
                </a:solidFill>
                <a:latin typeface="Times New Roman" panose="02020603050405020304" pitchFamily="18" charset="0"/>
                <a:cs typeface="Times New Roman" panose="02020603050405020304" pitchFamily="18" charset="0"/>
              </a:rPr>
              <a:t>Hardware Requirement:</a:t>
            </a:r>
            <a:r>
              <a:rPr lang="en-US" sz="2400" dirty="0">
                <a:solidFill>
                  <a:schemeClr val="bg1"/>
                </a:solidFill>
                <a:latin typeface="Times New Roman" panose="02020603050405020304" pitchFamily="18" charset="0"/>
                <a:cs typeface="Times New Roman" panose="02020603050405020304" pitchFamily="18" charset="0"/>
              </a:rPr>
              <a:t> </a:t>
            </a:r>
          </a:p>
          <a:p>
            <a:r>
              <a:rPr lang="en-GB" sz="2400" dirty="0">
                <a:solidFill>
                  <a:schemeClr val="bg1"/>
                </a:solidFill>
                <a:latin typeface="Times New Roman" panose="02020603050405020304" pitchFamily="18" charset="0"/>
                <a:cs typeface="Times New Roman" panose="02020603050405020304" pitchFamily="18" charset="0"/>
              </a:rPr>
              <a:t>Processor               -   Intel Core @1.60GHz</a:t>
            </a:r>
            <a:endParaRPr lang="en-IN" sz="2400" dirty="0">
              <a:solidFill>
                <a:schemeClr val="bg1"/>
              </a:solidFill>
              <a:latin typeface="Times New Roman" panose="02020603050405020304" pitchFamily="18" charset="0"/>
              <a:cs typeface="Times New Roman" panose="02020603050405020304" pitchFamily="18" charset="0"/>
            </a:endParaRPr>
          </a:p>
          <a:p>
            <a:r>
              <a:rPr lang="en-GB" sz="2400" dirty="0">
                <a:solidFill>
                  <a:schemeClr val="bg1"/>
                </a:solidFill>
                <a:latin typeface="Times New Roman" panose="02020603050405020304" pitchFamily="18" charset="0"/>
                <a:cs typeface="Times New Roman" panose="02020603050405020304" pitchFamily="18" charset="0"/>
              </a:rPr>
              <a:t>RAM                      -   8.00 GB</a:t>
            </a:r>
            <a:r>
              <a:rPr lang="en-GB" dirty="0"/>
              <a:t>     </a:t>
            </a:r>
            <a:endParaRPr lang="en-IN" dirty="0"/>
          </a:p>
          <a:p>
            <a:r>
              <a:rPr lang="en-US" sz="2400" dirty="0">
                <a:solidFill>
                  <a:schemeClr val="bg1"/>
                </a:solidFill>
                <a:latin typeface="Times New Roman" panose="02020603050405020304" pitchFamily="18" charset="0"/>
                <a:cs typeface="Times New Roman" panose="02020603050405020304" pitchFamily="18" charset="0"/>
              </a:rPr>
              <a:t>Monitor with minimum screen resolution of 1024x768. </a:t>
            </a:r>
          </a:p>
          <a:p>
            <a:endParaRPr lang="en-US" sz="2400" u="sng" dirty="0">
              <a:solidFill>
                <a:schemeClr val="bg1"/>
              </a:solidFill>
              <a:latin typeface="Times New Roman" panose="02020603050405020304" pitchFamily="18" charset="0"/>
              <a:cs typeface="Times New Roman" panose="02020603050405020304" pitchFamily="18" charset="0"/>
            </a:endParaRPr>
          </a:p>
          <a:p>
            <a:r>
              <a:rPr lang="en-US" sz="2400" u="sng" dirty="0">
                <a:solidFill>
                  <a:schemeClr val="bg1"/>
                </a:solidFill>
                <a:latin typeface="Times New Roman" panose="02020603050405020304" pitchFamily="18" charset="0"/>
                <a:cs typeface="Times New Roman" panose="02020603050405020304" pitchFamily="18" charset="0"/>
              </a:rPr>
              <a:t>Software Requirement:</a:t>
            </a:r>
            <a:r>
              <a:rPr lang="en-US" sz="2400" dirty="0">
                <a:solidFill>
                  <a:schemeClr val="bg1"/>
                </a:solidFill>
                <a:latin typeface="Times New Roman" panose="02020603050405020304" pitchFamily="18" charset="0"/>
                <a:cs typeface="Times New Roman" panose="02020603050405020304" pitchFamily="18" charset="0"/>
              </a:rPr>
              <a:t> </a:t>
            </a:r>
          </a:p>
          <a:p>
            <a:r>
              <a:rPr lang="en-US" sz="2400" dirty="0">
                <a:solidFill>
                  <a:schemeClr val="bg1"/>
                </a:solidFill>
                <a:latin typeface="Times New Roman" panose="02020603050405020304" pitchFamily="18" charset="0"/>
                <a:cs typeface="Times New Roman" panose="02020603050405020304" pitchFamily="18" charset="0"/>
              </a:rPr>
              <a:t>Windows XP &amp; above. </a:t>
            </a:r>
          </a:p>
          <a:p>
            <a:r>
              <a:rPr lang="en-US" sz="2400" dirty="0">
                <a:solidFill>
                  <a:schemeClr val="bg1"/>
                </a:solidFill>
                <a:latin typeface="Times New Roman" panose="02020603050405020304" pitchFamily="18" charset="0"/>
                <a:cs typeface="Times New Roman" panose="02020603050405020304" pitchFamily="18" charset="0"/>
              </a:rPr>
              <a:t>MacOS 8.0 &amp; above. </a:t>
            </a:r>
          </a:p>
          <a:p>
            <a:endParaRPr lang="en-US" sz="2400" u="sng" dirty="0">
              <a:solidFill>
                <a:schemeClr val="bg1"/>
              </a:solidFill>
              <a:latin typeface="Times New Roman" panose="02020603050405020304" pitchFamily="18" charset="0"/>
              <a:cs typeface="Times New Roman" panose="02020603050405020304" pitchFamily="18" charset="0"/>
            </a:endParaRPr>
          </a:p>
          <a:p>
            <a:r>
              <a:rPr lang="en-US" sz="2400" u="sng" dirty="0">
                <a:solidFill>
                  <a:schemeClr val="bg1"/>
                </a:solidFill>
                <a:latin typeface="Times New Roman" panose="02020603050405020304" pitchFamily="18" charset="0"/>
                <a:cs typeface="Times New Roman" panose="02020603050405020304" pitchFamily="18" charset="0"/>
              </a:rPr>
              <a:t>Browsers:</a:t>
            </a:r>
            <a:r>
              <a:rPr lang="en-US" sz="2400" dirty="0">
                <a:solidFill>
                  <a:schemeClr val="bg1"/>
                </a:solidFill>
                <a:latin typeface="Times New Roman" panose="02020603050405020304" pitchFamily="18" charset="0"/>
                <a:cs typeface="Times New Roman" panose="02020603050405020304" pitchFamily="18" charset="0"/>
              </a:rPr>
              <a:t> </a:t>
            </a:r>
          </a:p>
          <a:p>
            <a:r>
              <a:rPr lang="en-US" sz="2400" dirty="0">
                <a:solidFill>
                  <a:schemeClr val="bg1"/>
                </a:solidFill>
                <a:latin typeface="Times New Roman" panose="02020603050405020304" pitchFamily="18" charset="0"/>
                <a:cs typeface="Times New Roman" panose="02020603050405020304" pitchFamily="18" charset="0"/>
              </a:rPr>
              <a:t>Google Chrome, Mozilla Firefox, IE(Internet Explorer),</a:t>
            </a:r>
          </a:p>
          <a:p>
            <a:r>
              <a:rPr lang="en-US" sz="2400" dirty="0">
                <a:solidFill>
                  <a:schemeClr val="bg1"/>
                </a:solidFill>
                <a:latin typeface="Times New Roman" panose="02020603050405020304" pitchFamily="18" charset="0"/>
                <a:cs typeface="Times New Roman" panose="02020603050405020304" pitchFamily="18" charset="0"/>
              </a:rPr>
              <a:t> Microsoft Edge </a:t>
            </a:r>
          </a:p>
        </p:txBody>
      </p:sp>
    </p:spTree>
    <p:extLst>
      <p:ext uri="{BB962C8B-B14F-4D97-AF65-F5344CB8AC3E}">
        <p14:creationId xmlns:p14="http://schemas.microsoft.com/office/powerpoint/2010/main" val="427296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F48434-D811-42A1-8A74-BC2732D9C248}"/>
              </a:ext>
            </a:extLst>
          </p:cNvPr>
          <p:cNvSpPr/>
          <p:nvPr/>
        </p:nvSpPr>
        <p:spPr>
          <a:xfrm>
            <a:off x="674703" y="2274838"/>
            <a:ext cx="8469297" cy="2554545"/>
          </a:xfrm>
          <a:prstGeom prst="rect">
            <a:avLst/>
          </a:prstGeom>
        </p:spPr>
        <p:txBody>
          <a:bodyPr wrap="square">
            <a:spAutoFit/>
          </a:bodyPr>
          <a:lstStyle/>
          <a:p>
            <a:pPr marL="285750" indent="-285750">
              <a:buFont typeface="Wingdings" panose="05000000000000000000" pitchFamily="2" charset="2"/>
              <a:buChar char="Ø"/>
            </a:pPr>
            <a:r>
              <a:rPr lang="en-US" sz="3200" dirty="0">
                <a:solidFill>
                  <a:srgbClr val="24292E"/>
                </a:solidFill>
                <a:latin typeface="-apple-system"/>
              </a:rPr>
              <a:t>tkinter</a:t>
            </a:r>
          </a:p>
          <a:p>
            <a:pPr marL="285750" indent="-285750">
              <a:buFont typeface="Wingdings" panose="05000000000000000000" pitchFamily="2" charset="2"/>
              <a:buChar char="Ø"/>
            </a:pPr>
            <a:r>
              <a:rPr lang="en-US" sz="3200" dirty="0">
                <a:solidFill>
                  <a:srgbClr val="24292E"/>
                </a:solidFill>
                <a:latin typeface="-apple-system"/>
              </a:rPr>
              <a:t>os</a:t>
            </a:r>
          </a:p>
          <a:p>
            <a:pPr marL="285750" indent="-285750">
              <a:buFont typeface="Wingdings" panose="05000000000000000000" pitchFamily="2" charset="2"/>
              <a:buChar char="Ø"/>
            </a:pPr>
            <a:r>
              <a:rPr lang="en-US" sz="3200" dirty="0">
                <a:solidFill>
                  <a:srgbClr val="24292E"/>
                </a:solidFill>
                <a:latin typeface="-apple-system"/>
              </a:rPr>
              <a:t>numpy</a:t>
            </a:r>
          </a:p>
          <a:p>
            <a:pPr marL="285750" indent="-285750">
              <a:buFont typeface="Wingdings" panose="05000000000000000000" pitchFamily="2" charset="2"/>
              <a:buChar char="Ø"/>
            </a:pPr>
            <a:r>
              <a:rPr lang="en-US" sz="3200" dirty="0">
                <a:solidFill>
                  <a:srgbClr val="24292E"/>
                </a:solidFill>
                <a:latin typeface="-apple-system"/>
              </a:rPr>
              <a:t>pandas</a:t>
            </a:r>
          </a:p>
          <a:p>
            <a:pPr marL="285750" indent="-285750">
              <a:buFont typeface="Wingdings" panose="05000000000000000000" pitchFamily="2" charset="2"/>
              <a:buChar char="Ø"/>
            </a:pPr>
            <a:r>
              <a:rPr lang="en-US" sz="3200" dirty="0">
                <a:solidFill>
                  <a:srgbClr val="24292E"/>
                </a:solidFill>
                <a:latin typeface="-apple-system"/>
              </a:rPr>
              <a:t>matplotlib</a:t>
            </a:r>
            <a:endParaRPr lang="en-US" sz="3200" b="0" i="0" dirty="0">
              <a:solidFill>
                <a:srgbClr val="24292E"/>
              </a:solidFill>
              <a:effectLst/>
              <a:latin typeface="-apple-system"/>
            </a:endParaRPr>
          </a:p>
        </p:txBody>
      </p:sp>
      <p:sp>
        <p:nvSpPr>
          <p:cNvPr id="3" name="TextBox 2">
            <a:extLst>
              <a:ext uri="{FF2B5EF4-FFF2-40B4-BE49-F238E27FC236}">
                <a16:creationId xmlns:a16="http://schemas.microsoft.com/office/drawing/2014/main" id="{1029254E-6F0B-4EDA-B906-C3D09C79B8C2}"/>
              </a:ext>
            </a:extLst>
          </p:cNvPr>
          <p:cNvSpPr txBox="1"/>
          <p:nvPr/>
        </p:nvSpPr>
        <p:spPr>
          <a:xfrm>
            <a:off x="2334827" y="834501"/>
            <a:ext cx="4660777" cy="584775"/>
          </a:xfrm>
          <a:prstGeom prst="rect">
            <a:avLst/>
          </a:prstGeom>
          <a:noFill/>
        </p:spPr>
        <p:txBody>
          <a:bodyPr wrap="square" rtlCol="0">
            <a:spAutoFit/>
          </a:bodyPr>
          <a:lstStyle/>
          <a:p>
            <a:pPr algn="ctr"/>
            <a:r>
              <a:rPr lang="en-IN" sz="3200" b="1" dirty="0">
                <a:solidFill>
                  <a:schemeClr val="bg1"/>
                </a:solidFill>
              </a:rPr>
              <a:t>Python Library</a:t>
            </a:r>
          </a:p>
        </p:txBody>
      </p:sp>
    </p:spTree>
    <p:extLst>
      <p:ext uri="{BB962C8B-B14F-4D97-AF65-F5344CB8AC3E}">
        <p14:creationId xmlns:p14="http://schemas.microsoft.com/office/powerpoint/2010/main" val="3744995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28F9BC-5A98-4EB3-A199-0BCE6FB17AF1}"/>
              </a:ext>
            </a:extLst>
          </p:cNvPr>
          <p:cNvSpPr/>
          <p:nvPr/>
        </p:nvSpPr>
        <p:spPr>
          <a:xfrm>
            <a:off x="3774768" y="900629"/>
            <a:ext cx="3305713"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Dataset Details</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3919653-7B7F-442A-BA54-ECE0D42E4913}"/>
              </a:ext>
            </a:extLst>
          </p:cNvPr>
          <p:cNvSpPr/>
          <p:nvPr/>
        </p:nvSpPr>
        <p:spPr>
          <a:xfrm>
            <a:off x="1154098" y="2136339"/>
            <a:ext cx="9303798" cy="2308324"/>
          </a:xfrm>
          <a:prstGeom prst="rect">
            <a:avLst/>
          </a:prstGeom>
        </p:spPr>
        <p:txBody>
          <a:bodyPr wrap="square">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The data set is collected from </a:t>
            </a:r>
            <a:r>
              <a:rPr lang="en-US" sz="2400" u="sng" dirty="0">
                <a:solidFill>
                  <a:schemeClr val="bg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Kaggle Machine Learning Repository</a:t>
            </a:r>
            <a:r>
              <a:rPr lang="en-US" sz="2400" dirty="0">
                <a:solidFill>
                  <a:schemeClr val="bg1"/>
                </a:solidFill>
                <a:latin typeface="Times New Roman" panose="02020603050405020304" pitchFamily="18" charset="0"/>
                <a:cs typeface="Times New Roman" panose="02020603050405020304" pitchFamily="18" charset="0"/>
              </a:rPr>
              <a:t>. It is a public  set  of diseases collected for doctoral research. It has three datasets composed by numbers of real disease extracted from all the doctors that are among the top doctors in their </a:t>
            </a:r>
            <a:r>
              <a:rPr lang="en-US" sz="2400" dirty="0" err="1">
                <a:solidFill>
                  <a:schemeClr val="bg1"/>
                </a:solidFill>
                <a:latin typeface="Times New Roman" panose="02020603050405020304" pitchFamily="18" charset="0"/>
                <a:cs typeface="Times New Roman" panose="02020603050405020304" pitchFamily="18" charset="0"/>
              </a:rPr>
              <a:t>feild</a:t>
            </a:r>
            <a:r>
              <a:rPr lang="en-US" sz="2400" dirty="0">
                <a:solidFill>
                  <a:schemeClr val="bg1"/>
                </a:solidFill>
                <a:latin typeface="Times New Roman" panose="02020603050405020304" pitchFamily="18" charset="0"/>
                <a:cs typeface="Times New Roman" panose="02020603050405020304" pitchFamily="18" charset="0"/>
              </a:rPr>
              <a:t>. Thus, it will collect  those diseases and doctors from a dataset according to the symptoms categories such as fatigue, sneezing, cold and others. </a:t>
            </a:r>
          </a:p>
        </p:txBody>
      </p:sp>
    </p:spTree>
    <p:extLst>
      <p:ext uri="{BB962C8B-B14F-4D97-AF65-F5344CB8AC3E}">
        <p14:creationId xmlns:p14="http://schemas.microsoft.com/office/powerpoint/2010/main" val="2621635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DB9DA7-A3AD-4FC8-8546-2A1F6104BC7A}"/>
              </a:ext>
            </a:extLst>
          </p:cNvPr>
          <p:cNvSpPr/>
          <p:nvPr/>
        </p:nvSpPr>
        <p:spPr>
          <a:xfrm>
            <a:off x="3649741" y="758587"/>
            <a:ext cx="3354829"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Testing Dataset</a:t>
            </a:r>
            <a:endParaRPr lang="en-IN" sz="40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56ED510-CACD-4D3A-AC5E-7E87A6B6EB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59" t="24697" r="1759" b="9346"/>
          <a:stretch/>
        </p:blipFill>
        <p:spPr bwMode="auto">
          <a:xfrm>
            <a:off x="838200" y="1962211"/>
            <a:ext cx="10515600" cy="404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866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EB0B10-CD4D-4938-B077-4678A8E1A10F}"/>
              </a:ext>
            </a:extLst>
          </p:cNvPr>
          <p:cNvSpPr/>
          <p:nvPr/>
        </p:nvSpPr>
        <p:spPr>
          <a:xfrm>
            <a:off x="779929" y="1712258"/>
            <a:ext cx="9687278" cy="4142673"/>
          </a:xfrm>
          <a:prstGeom prst="rect">
            <a:avLst/>
          </a:prstGeom>
        </p:spPr>
        <p:txBody>
          <a:bodyPr wrap="square">
            <a:spAutoFit/>
          </a:bodyPr>
          <a:lstStyle/>
          <a:p>
            <a:pPr>
              <a:lnSpc>
                <a:spcPct val="80000"/>
              </a:lnSpc>
              <a:spcBef>
                <a:spcPct val="20000"/>
              </a:spcBef>
              <a:spcAft>
                <a:spcPts val="600"/>
              </a:spcAft>
              <a:buClr>
                <a:schemeClr val="tx1"/>
              </a:buClr>
              <a:buSzPct val="80000"/>
              <a:buFont typeface="Wingdings 3" panose="05040102010807070707" pitchFamily="18" charset="2"/>
            </a:pPr>
            <a:r>
              <a:rPr lang="en-US" sz="1900" b="1" dirty="0">
                <a:solidFill>
                  <a:schemeClr val="bg2">
                    <a:lumMod val="75000"/>
                  </a:schemeClr>
                </a:solidFill>
              </a:rPr>
              <a:t>1. Accessible anytime:</a:t>
            </a:r>
          </a:p>
          <a:p>
            <a:pPr marL="342900" indent="-342900">
              <a:lnSpc>
                <a:spcPct val="80000"/>
              </a:lnSpc>
              <a:spcBef>
                <a:spcPct val="20000"/>
              </a:spcBef>
              <a:spcAft>
                <a:spcPts val="600"/>
              </a:spcAft>
              <a:buClr>
                <a:schemeClr val="tx1"/>
              </a:buClr>
              <a:buSzPct val="80000"/>
              <a:buFont typeface="Wingdings" panose="05000000000000000000" pitchFamily="2" charset="2"/>
              <a:buChar char="Ø"/>
            </a:pPr>
            <a:r>
              <a:rPr lang="en-US" sz="1900" dirty="0">
                <a:solidFill>
                  <a:schemeClr val="bg2">
                    <a:lumMod val="75000"/>
                  </a:schemeClr>
                </a:solidFill>
              </a:rPr>
              <a:t> I’m sure most of you are always kept on hold while operators connect you to a customer care executive. On an average people spend around 7 minutes until they are assigned to a person. Gone are the frustrating days of waiting in a queue for the next available operative. They are replacing live chat and other forms of slower contact methods such as emails and phone calls. Since chat bots are basically virtual robots they never get tired and continue to obey your command. They will continue to operate every day throughout the year without requiring to take a break</a:t>
            </a:r>
          </a:p>
          <a:p>
            <a:pPr>
              <a:lnSpc>
                <a:spcPct val="80000"/>
              </a:lnSpc>
              <a:spcBef>
                <a:spcPct val="20000"/>
              </a:spcBef>
              <a:spcAft>
                <a:spcPts val="600"/>
              </a:spcAft>
              <a:buClr>
                <a:schemeClr val="tx1"/>
              </a:buClr>
              <a:buSzPct val="80000"/>
              <a:buFont typeface="Wingdings 3" panose="05040102010807070707" pitchFamily="18" charset="2"/>
            </a:pPr>
            <a:endParaRPr lang="en-US" sz="1900" b="1" dirty="0">
              <a:solidFill>
                <a:schemeClr val="bg2">
                  <a:lumMod val="75000"/>
                </a:schemeClr>
              </a:solidFill>
            </a:endParaRPr>
          </a:p>
          <a:p>
            <a:pPr>
              <a:lnSpc>
                <a:spcPct val="80000"/>
              </a:lnSpc>
              <a:spcBef>
                <a:spcPct val="20000"/>
              </a:spcBef>
              <a:spcAft>
                <a:spcPts val="600"/>
              </a:spcAft>
              <a:buClr>
                <a:schemeClr val="tx1"/>
              </a:buClr>
              <a:buSzPct val="80000"/>
              <a:buFont typeface="Wingdings 3" panose="05040102010807070707" pitchFamily="18" charset="2"/>
            </a:pPr>
            <a:r>
              <a:rPr lang="en-US" sz="1900" b="1" dirty="0">
                <a:solidFill>
                  <a:schemeClr val="bg2">
                    <a:lumMod val="75000"/>
                  </a:schemeClr>
                </a:solidFill>
              </a:rPr>
              <a:t>2. Handling Capacity:</a:t>
            </a:r>
          </a:p>
          <a:p>
            <a:pPr marL="342900" indent="-342900">
              <a:lnSpc>
                <a:spcPct val="80000"/>
              </a:lnSpc>
              <a:spcBef>
                <a:spcPct val="20000"/>
              </a:spcBef>
              <a:spcAft>
                <a:spcPts val="600"/>
              </a:spcAft>
              <a:buClr>
                <a:schemeClr val="tx1"/>
              </a:buClr>
              <a:buSzPct val="80000"/>
              <a:buFont typeface="Wingdings" panose="05000000000000000000" pitchFamily="2" charset="2"/>
              <a:buChar char="Ø"/>
            </a:pPr>
            <a:r>
              <a:rPr lang="en-US" sz="1900" dirty="0">
                <a:solidFill>
                  <a:schemeClr val="bg2">
                    <a:lumMod val="75000"/>
                  </a:schemeClr>
                </a:solidFill>
              </a:rPr>
              <a:t>Unlike humans who can only communicate with one human at a time, chat bots can simultaneously have conversations with thousands of people. No matter what time of the day it is or how many people are contacting you, every single one of them will be answered immediately</a:t>
            </a:r>
          </a:p>
        </p:txBody>
      </p:sp>
      <p:sp>
        <p:nvSpPr>
          <p:cNvPr id="3" name="TextBox 2">
            <a:extLst>
              <a:ext uri="{FF2B5EF4-FFF2-40B4-BE49-F238E27FC236}">
                <a16:creationId xmlns:a16="http://schemas.microsoft.com/office/drawing/2014/main" id="{B60EBF3F-4860-4487-9A76-72D9380412F0}"/>
              </a:ext>
            </a:extLst>
          </p:cNvPr>
          <p:cNvSpPr txBox="1"/>
          <p:nvPr/>
        </p:nvSpPr>
        <p:spPr>
          <a:xfrm>
            <a:off x="3627486" y="762175"/>
            <a:ext cx="4296792" cy="646331"/>
          </a:xfrm>
          <a:prstGeom prst="rect">
            <a:avLst/>
          </a:prstGeom>
          <a:noFill/>
        </p:spPr>
        <p:txBody>
          <a:bodyPr wrap="square" rtlCol="0">
            <a:spAutoFit/>
          </a:bodyPr>
          <a:lstStyle/>
          <a:p>
            <a:pPr algn="ctr"/>
            <a:r>
              <a:rPr lang="en-IN" sz="3600" b="1" cap="all" dirty="0">
                <a:ln w="3175" cmpd="sng">
                  <a:noFill/>
                </a:ln>
                <a:solidFill>
                  <a:schemeClr val="bg1"/>
                </a:solidFill>
                <a:latin typeface="Times New Roman" panose="02020603050405020304" pitchFamily="18" charset="0"/>
                <a:ea typeface="+mj-ea"/>
                <a:cs typeface="Times New Roman" panose="02020603050405020304" pitchFamily="18" charset="0"/>
              </a:rPr>
              <a:t>ADVANTAGES</a:t>
            </a:r>
          </a:p>
        </p:txBody>
      </p:sp>
    </p:spTree>
    <p:extLst>
      <p:ext uri="{BB962C8B-B14F-4D97-AF65-F5344CB8AC3E}">
        <p14:creationId xmlns:p14="http://schemas.microsoft.com/office/powerpoint/2010/main" val="2170298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297" y="317053"/>
            <a:ext cx="8534400" cy="1507067"/>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1089842" y="1899707"/>
            <a:ext cx="10515600" cy="4641240"/>
          </a:xfrm>
        </p:spPr>
        <p:txBody>
          <a:bodyPr>
            <a:normAutofit fontScale="92500" lnSpcReduction="20000"/>
          </a:bodyPr>
          <a:lstStyle/>
          <a:p>
            <a:pPr marL="0" indent="0">
              <a:buNone/>
            </a:pPr>
            <a:r>
              <a:rPr lang="en-US" b="1" dirty="0"/>
              <a:t>3. Omni-capable</a:t>
            </a:r>
            <a:endParaRPr lang="en-US" dirty="0"/>
          </a:p>
          <a:p>
            <a:pPr>
              <a:buFont typeface="Wingdings" panose="05000000000000000000" pitchFamily="2" charset="2"/>
              <a:buChar char="Ø"/>
            </a:pPr>
            <a:r>
              <a:rPr lang="en-US" dirty="0"/>
              <a:t>The chat bot converses seamlessly across multiple digital channels and retains data and context for a seamless experience. In best cases, even passing that information to a live agent if needed.</a:t>
            </a:r>
          </a:p>
          <a:p>
            <a:pPr marL="0" indent="0">
              <a:buNone/>
            </a:pPr>
            <a:r>
              <a:rPr lang="en-US" b="1" dirty="0"/>
              <a:t>4. Free to Explore</a:t>
            </a:r>
            <a:endParaRPr lang="en-US" dirty="0"/>
          </a:p>
          <a:p>
            <a:r>
              <a:rPr lang="en-US" dirty="0"/>
              <a:t>The chat bot can reach, consume, and process vast amounts of data– both structured and unstructured–to surface insights from any source - to gather relevant data to solve customer issues quickly.</a:t>
            </a:r>
          </a:p>
          <a:p>
            <a:pPr marL="0" indent="0">
              <a:buNone/>
            </a:pPr>
            <a:r>
              <a:rPr lang="en-US" b="1" dirty="0"/>
              <a:t>5. Pre-Trained</a:t>
            </a:r>
            <a:endParaRPr lang="en-US" dirty="0"/>
          </a:p>
          <a:p>
            <a:r>
              <a:rPr lang="en-US" dirty="0"/>
              <a:t>The chat bot is pre-trained to understand brand-specific or industry-specific knowledge and terms. Even better, it’s pre-configured to resolve common customer requests of a particular industry.</a:t>
            </a:r>
          </a:p>
          <a:p>
            <a:pPr marL="0" indent="0">
              <a:buNone/>
            </a:pPr>
            <a:r>
              <a:rPr lang="en-US" b="1" dirty="0"/>
              <a:t>6. User Interface</a:t>
            </a:r>
            <a:endParaRPr lang="en-US" dirty="0"/>
          </a:p>
          <a:p>
            <a:r>
              <a:rPr lang="en-US" dirty="0"/>
              <a:t>A user friendly interface which is engaging and easy to access.</a:t>
            </a:r>
          </a:p>
          <a:p>
            <a:endParaRPr lang="en-US" dirty="0"/>
          </a:p>
        </p:txBody>
      </p:sp>
    </p:spTree>
    <p:extLst>
      <p:ext uri="{BB962C8B-B14F-4D97-AF65-F5344CB8AC3E}">
        <p14:creationId xmlns:p14="http://schemas.microsoft.com/office/powerpoint/2010/main" val="1851890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324" y="474625"/>
            <a:ext cx="8534400" cy="1507067"/>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Disadvantages</a:t>
            </a:r>
          </a:p>
        </p:txBody>
      </p:sp>
      <p:sp>
        <p:nvSpPr>
          <p:cNvPr id="3" name="Content Placeholder 2"/>
          <p:cNvSpPr>
            <a:spLocks noGrp="1"/>
          </p:cNvSpPr>
          <p:nvPr>
            <p:ph idx="1"/>
          </p:nvPr>
        </p:nvSpPr>
        <p:spPr>
          <a:xfrm>
            <a:off x="1306258" y="1854998"/>
            <a:ext cx="8534400" cy="4395144"/>
          </a:xfrm>
        </p:spPr>
        <p:txBody>
          <a:bodyPr>
            <a:normAutofit fontScale="85000" lnSpcReduction="20000"/>
          </a:bodyPr>
          <a:lstStyle/>
          <a:p>
            <a:pPr marL="0" indent="0">
              <a:buNone/>
            </a:pPr>
            <a:r>
              <a:rPr lang="en-US" sz="2100" b="1" dirty="0"/>
              <a:t>1.Complex Interface </a:t>
            </a:r>
          </a:p>
          <a:p>
            <a:pPr>
              <a:buFont typeface="Wingdings" panose="05000000000000000000" pitchFamily="2" charset="2"/>
              <a:buChar char="Ø"/>
            </a:pPr>
            <a:r>
              <a:rPr lang="en-US" sz="2100" dirty="0"/>
              <a:t>Chatbots are often seen to be complicated and require a lot of time to understand user’s requirement. It is also the poor processing which is not able to filter results in time that can annoy people.</a:t>
            </a:r>
          </a:p>
          <a:p>
            <a:pPr marL="0" indent="0">
              <a:buNone/>
            </a:pPr>
            <a:r>
              <a:rPr lang="en-US" sz="2100" b="1" dirty="0"/>
              <a:t>2. Inability to Understand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sz="2100" dirty="0"/>
              <a:t>Due to fixed programs, chatbots can be stuck if an unsaved query is presented in front of them. This can lead to customer dissatisfaction and result in loss. It is also the multiple messaging that can be taxing for users and deteriorate the overall experience on the website.</a:t>
            </a:r>
          </a:p>
          <a:p>
            <a:pPr marL="0" indent="0">
              <a:buNone/>
            </a:pPr>
            <a:r>
              <a:rPr lang="en-US" sz="2100" b="1" dirty="0"/>
              <a:t>3. Time-Consuming </a:t>
            </a:r>
          </a:p>
          <a:p>
            <a:pPr>
              <a:buFont typeface="Wingdings" panose="05000000000000000000" pitchFamily="2" charset="2"/>
              <a:buChar char="Ø"/>
            </a:pPr>
            <a:r>
              <a:rPr lang="en-US" sz="2100" dirty="0"/>
              <a:t>Chatbots are installed with the motive to speed-up the response and improve customer interaction. However, due to limited data-availability and time required for self-updating, this process appears more time-taking and expensive. Therefore, in place of attending several customers at a time, chatbots appear                confused about how to communicate with people.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42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9538C44-9E30-414F-882B-19D695A0AE92}"/>
              </a:ext>
            </a:extLst>
          </p:cNvPr>
          <p:cNvSpPr>
            <a:spLocks noChangeArrowheads="1"/>
          </p:cNvSpPr>
          <p:nvPr/>
        </p:nvSpPr>
        <p:spPr bwMode="auto">
          <a:xfrm>
            <a:off x="3543666" y="116409"/>
            <a:ext cx="510466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646238" algn="l"/>
              </a:tabLst>
              <a:defRPr>
                <a:solidFill>
                  <a:schemeClr val="tx1"/>
                </a:solidFill>
                <a:latin typeface="Arial" panose="020B0604020202020204" pitchFamily="34" charset="0"/>
              </a:defRPr>
            </a:lvl1pPr>
            <a:lvl2pPr eaLnBrk="0" fontAlgn="base" hangingPunct="0">
              <a:spcBef>
                <a:spcPct val="0"/>
              </a:spcBef>
              <a:spcAft>
                <a:spcPct val="0"/>
              </a:spcAft>
              <a:tabLst>
                <a:tab pos="1646238" algn="l"/>
              </a:tabLst>
              <a:defRPr>
                <a:solidFill>
                  <a:schemeClr val="tx1"/>
                </a:solidFill>
                <a:latin typeface="Arial" panose="020B0604020202020204" pitchFamily="34" charset="0"/>
              </a:defRPr>
            </a:lvl2pPr>
            <a:lvl3pPr eaLnBrk="0" fontAlgn="base" hangingPunct="0">
              <a:spcBef>
                <a:spcPct val="0"/>
              </a:spcBef>
              <a:spcAft>
                <a:spcPct val="0"/>
              </a:spcAft>
              <a:tabLst>
                <a:tab pos="1646238" algn="l"/>
              </a:tabLst>
              <a:defRPr>
                <a:solidFill>
                  <a:schemeClr val="tx1"/>
                </a:solidFill>
                <a:latin typeface="Arial" panose="020B0604020202020204" pitchFamily="34" charset="0"/>
              </a:defRPr>
            </a:lvl3pPr>
            <a:lvl4pPr eaLnBrk="0" fontAlgn="base" hangingPunct="0">
              <a:spcBef>
                <a:spcPct val="0"/>
              </a:spcBef>
              <a:spcAft>
                <a:spcPct val="0"/>
              </a:spcAft>
              <a:tabLst>
                <a:tab pos="1646238" algn="l"/>
              </a:tabLst>
              <a:defRPr>
                <a:solidFill>
                  <a:schemeClr val="tx1"/>
                </a:solidFill>
                <a:latin typeface="Arial" panose="020B0604020202020204" pitchFamily="34" charset="0"/>
              </a:defRPr>
            </a:lvl4pPr>
            <a:lvl5pPr eaLnBrk="0" fontAlgn="base" hangingPunct="0">
              <a:spcBef>
                <a:spcPct val="0"/>
              </a:spcBef>
              <a:spcAft>
                <a:spcPct val="0"/>
              </a:spcAft>
              <a:tabLst>
                <a:tab pos="1646238" algn="l"/>
              </a:tabLst>
              <a:defRPr>
                <a:solidFill>
                  <a:schemeClr val="tx1"/>
                </a:solidFill>
                <a:latin typeface="Arial" panose="020B0604020202020204" pitchFamily="34" charset="0"/>
              </a:defRPr>
            </a:lvl5pPr>
            <a:lvl6pPr eaLnBrk="0" fontAlgn="base" hangingPunct="0">
              <a:spcBef>
                <a:spcPct val="0"/>
              </a:spcBef>
              <a:spcAft>
                <a:spcPct val="0"/>
              </a:spcAft>
              <a:tabLst>
                <a:tab pos="1646238" algn="l"/>
              </a:tabLst>
              <a:defRPr>
                <a:solidFill>
                  <a:schemeClr val="tx1"/>
                </a:solidFill>
                <a:latin typeface="Arial" panose="020B0604020202020204" pitchFamily="34" charset="0"/>
              </a:defRPr>
            </a:lvl6pPr>
            <a:lvl7pPr eaLnBrk="0" fontAlgn="base" hangingPunct="0">
              <a:spcBef>
                <a:spcPct val="0"/>
              </a:spcBef>
              <a:spcAft>
                <a:spcPct val="0"/>
              </a:spcAft>
              <a:tabLst>
                <a:tab pos="1646238" algn="l"/>
              </a:tabLst>
              <a:defRPr>
                <a:solidFill>
                  <a:schemeClr val="tx1"/>
                </a:solidFill>
                <a:latin typeface="Arial" panose="020B0604020202020204" pitchFamily="34" charset="0"/>
              </a:defRPr>
            </a:lvl7pPr>
            <a:lvl8pPr eaLnBrk="0" fontAlgn="base" hangingPunct="0">
              <a:spcBef>
                <a:spcPct val="0"/>
              </a:spcBef>
              <a:spcAft>
                <a:spcPct val="0"/>
              </a:spcAft>
              <a:tabLst>
                <a:tab pos="1646238" algn="l"/>
              </a:tabLst>
              <a:defRPr>
                <a:solidFill>
                  <a:schemeClr val="tx1"/>
                </a:solidFill>
                <a:latin typeface="Arial" panose="020B0604020202020204" pitchFamily="34" charset="0"/>
              </a:defRPr>
            </a:lvl8pPr>
            <a:lvl9pPr eaLnBrk="0" fontAlgn="base" hangingPunct="0">
              <a:spcBef>
                <a:spcPct val="0"/>
              </a:spcBef>
              <a:spcAft>
                <a:spcPct val="0"/>
              </a:spcAft>
              <a:tabLst>
                <a:tab pos="16462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646238"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1646238" algn="l"/>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Design and Implementation of A MEDICAL CHATBOT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1646238" algn="l"/>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1646238" algn="l"/>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Pakhi Pardhi(IT17021)</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1646238" algn="l"/>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Sanjivani Burchunde(IT17015)</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1646238" algn="l"/>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Pravin Rahangdale(IT16003)</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1646238" algn="l"/>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Abhishek Singh(IT16012)</a:t>
            </a:r>
          </a:p>
          <a:p>
            <a:pPr marL="0" marR="0" lvl="0" indent="0" algn="ctr" defTabSz="914400" rtl="0" eaLnBrk="0" fontAlgn="base" latinLnBrk="0" hangingPunct="0">
              <a:lnSpc>
                <a:spcPct val="100000"/>
              </a:lnSpc>
              <a:spcBef>
                <a:spcPct val="0"/>
              </a:spcBef>
              <a:spcAft>
                <a:spcPct val="0"/>
              </a:spcAft>
              <a:buClrTx/>
              <a:buSzTx/>
              <a:buFontTx/>
              <a:buNone/>
              <a:tabLst>
                <a:tab pos="1646238"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1646238" algn="l"/>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 guidance of</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1646238" algn="l"/>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 Dinesh Patil</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1646238" algn="l"/>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(Asst. Professor)</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1646238" algn="l"/>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5" name="image2.png">
            <a:extLst>
              <a:ext uri="{FF2B5EF4-FFF2-40B4-BE49-F238E27FC236}">
                <a16:creationId xmlns:a16="http://schemas.microsoft.com/office/drawing/2014/main" id="{A7EE1652-679E-4027-89EA-0283D5C9C59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7381" y="3226926"/>
            <a:ext cx="2903538" cy="19653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9E5E9B1-51FE-437C-B600-216D0619C8B0}"/>
              </a:ext>
            </a:extLst>
          </p:cNvPr>
          <p:cNvSpPr>
            <a:spLocks noChangeArrowheads="1"/>
          </p:cNvSpPr>
          <p:nvPr/>
        </p:nvSpPr>
        <p:spPr bwMode="auto">
          <a:xfrm>
            <a:off x="3522951" y="5079598"/>
            <a:ext cx="5653151"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646238" algn="l"/>
              </a:tabLst>
              <a:defRPr>
                <a:solidFill>
                  <a:schemeClr val="tx1"/>
                </a:solidFill>
                <a:latin typeface="Arial" panose="020B0604020202020204" pitchFamily="34" charset="0"/>
              </a:defRPr>
            </a:lvl1pPr>
            <a:lvl2pPr eaLnBrk="0" fontAlgn="base" hangingPunct="0">
              <a:spcBef>
                <a:spcPct val="0"/>
              </a:spcBef>
              <a:spcAft>
                <a:spcPct val="0"/>
              </a:spcAft>
              <a:tabLst>
                <a:tab pos="1646238" algn="l"/>
              </a:tabLst>
              <a:defRPr>
                <a:solidFill>
                  <a:schemeClr val="tx1"/>
                </a:solidFill>
                <a:latin typeface="Arial" panose="020B0604020202020204" pitchFamily="34" charset="0"/>
              </a:defRPr>
            </a:lvl2pPr>
            <a:lvl3pPr eaLnBrk="0" fontAlgn="base" hangingPunct="0">
              <a:spcBef>
                <a:spcPct val="0"/>
              </a:spcBef>
              <a:spcAft>
                <a:spcPct val="0"/>
              </a:spcAft>
              <a:tabLst>
                <a:tab pos="1646238" algn="l"/>
              </a:tabLst>
              <a:defRPr>
                <a:solidFill>
                  <a:schemeClr val="tx1"/>
                </a:solidFill>
                <a:latin typeface="Arial" panose="020B0604020202020204" pitchFamily="34" charset="0"/>
              </a:defRPr>
            </a:lvl3pPr>
            <a:lvl4pPr eaLnBrk="0" fontAlgn="base" hangingPunct="0">
              <a:spcBef>
                <a:spcPct val="0"/>
              </a:spcBef>
              <a:spcAft>
                <a:spcPct val="0"/>
              </a:spcAft>
              <a:tabLst>
                <a:tab pos="1646238" algn="l"/>
              </a:tabLst>
              <a:defRPr>
                <a:solidFill>
                  <a:schemeClr val="tx1"/>
                </a:solidFill>
                <a:latin typeface="Arial" panose="020B0604020202020204" pitchFamily="34" charset="0"/>
              </a:defRPr>
            </a:lvl4pPr>
            <a:lvl5pPr eaLnBrk="0" fontAlgn="base" hangingPunct="0">
              <a:spcBef>
                <a:spcPct val="0"/>
              </a:spcBef>
              <a:spcAft>
                <a:spcPct val="0"/>
              </a:spcAft>
              <a:tabLst>
                <a:tab pos="1646238" algn="l"/>
              </a:tabLst>
              <a:defRPr>
                <a:solidFill>
                  <a:schemeClr val="tx1"/>
                </a:solidFill>
                <a:latin typeface="Arial" panose="020B0604020202020204" pitchFamily="34" charset="0"/>
              </a:defRPr>
            </a:lvl5pPr>
            <a:lvl6pPr eaLnBrk="0" fontAlgn="base" hangingPunct="0">
              <a:spcBef>
                <a:spcPct val="0"/>
              </a:spcBef>
              <a:spcAft>
                <a:spcPct val="0"/>
              </a:spcAft>
              <a:tabLst>
                <a:tab pos="1646238" algn="l"/>
              </a:tabLst>
              <a:defRPr>
                <a:solidFill>
                  <a:schemeClr val="tx1"/>
                </a:solidFill>
                <a:latin typeface="Arial" panose="020B0604020202020204" pitchFamily="34" charset="0"/>
              </a:defRPr>
            </a:lvl6pPr>
            <a:lvl7pPr eaLnBrk="0" fontAlgn="base" hangingPunct="0">
              <a:spcBef>
                <a:spcPct val="0"/>
              </a:spcBef>
              <a:spcAft>
                <a:spcPct val="0"/>
              </a:spcAft>
              <a:tabLst>
                <a:tab pos="1646238" algn="l"/>
              </a:tabLst>
              <a:defRPr>
                <a:solidFill>
                  <a:schemeClr val="tx1"/>
                </a:solidFill>
                <a:latin typeface="Arial" panose="020B0604020202020204" pitchFamily="34" charset="0"/>
              </a:defRPr>
            </a:lvl7pPr>
            <a:lvl8pPr eaLnBrk="0" fontAlgn="base" hangingPunct="0">
              <a:spcBef>
                <a:spcPct val="0"/>
              </a:spcBef>
              <a:spcAft>
                <a:spcPct val="0"/>
              </a:spcAft>
              <a:tabLst>
                <a:tab pos="1646238" algn="l"/>
              </a:tabLst>
              <a:defRPr>
                <a:solidFill>
                  <a:schemeClr val="tx1"/>
                </a:solidFill>
                <a:latin typeface="Arial" panose="020B0604020202020204" pitchFamily="34" charset="0"/>
              </a:defRPr>
            </a:lvl8pPr>
            <a:lvl9pPr eaLnBrk="0" fontAlgn="base" hangingPunct="0">
              <a:spcBef>
                <a:spcPct val="0"/>
              </a:spcBef>
              <a:spcAft>
                <a:spcPct val="0"/>
              </a:spcAft>
              <a:tabLst>
                <a:tab pos="16462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646238" algn="l"/>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646238" algn="l"/>
              </a:tabLst>
            </a:pPr>
            <a:r>
              <a:rPr lang="en-US" altLang="en-US" sz="1600" dirty="0">
                <a:solidFill>
                  <a:srgbClr val="000000"/>
                </a:solidFill>
                <a:latin typeface="Times New Roman" panose="02020603050405020304" pitchFamily="18" charset="0"/>
                <a:cs typeface="Times New Roman" panose="02020603050405020304" pitchFamily="18" charset="0"/>
              </a:rPr>
              <a:t>2020 – 2021</a:t>
            </a:r>
          </a:p>
          <a:p>
            <a:pPr marL="0" marR="0" lvl="0" indent="0" algn="ctr" defTabSz="914400" rtl="0" eaLnBrk="0" fontAlgn="base" latinLnBrk="0" hangingPunct="0">
              <a:lnSpc>
                <a:spcPct val="100000"/>
              </a:lnSpc>
              <a:spcBef>
                <a:spcPct val="0"/>
              </a:spcBef>
              <a:spcAft>
                <a:spcPct val="0"/>
              </a:spcAft>
              <a:buClrTx/>
              <a:buSzTx/>
              <a:buFontTx/>
              <a:buNone/>
              <a:tabLst>
                <a:tab pos="1646238" algn="l"/>
              </a:tabLst>
            </a:pPr>
            <a:r>
              <a:rPr lang="en-US" altLang="en-US" sz="1600" dirty="0">
                <a:solidFill>
                  <a:srgbClr val="000000"/>
                </a:solidFill>
                <a:latin typeface="Times New Roman" panose="02020603050405020304" pitchFamily="18" charset="0"/>
                <a:cs typeface="Times New Roman" panose="02020603050405020304" pitchFamily="18" charset="0"/>
              </a:rPr>
              <a:t>DEPARTMENT OF INFORMATION TECHNOLOGY</a:t>
            </a:r>
          </a:p>
          <a:p>
            <a:pPr marL="0" marR="0" lvl="0" indent="0" algn="ctr" defTabSz="914400" rtl="0" eaLnBrk="0" fontAlgn="base" latinLnBrk="0" hangingPunct="0">
              <a:lnSpc>
                <a:spcPct val="100000"/>
              </a:lnSpc>
              <a:spcBef>
                <a:spcPct val="0"/>
              </a:spcBef>
              <a:spcAft>
                <a:spcPct val="0"/>
              </a:spcAft>
              <a:buClrTx/>
              <a:buSzTx/>
              <a:buFontTx/>
              <a:buNone/>
              <a:tabLst>
                <a:tab pos="1646238" algn="l"/>
              </a:tabLst>
            </a:pPr>
            <a:r>
              <a:rPr lang="en-US" altLang="en-US" sz="1600">
                <a:solidFill>
                  <a:srgbClr val="000000"/>
                </a:solidFill>
                <a:latin typeface="Times New Roman" panose="02020603050405020304" pitchFamily="18" charset="0"/>
                <a:cs typeface="Times New Roman" panose="02020603050405020304" pitchFamily="18" charset="0"/>
              </a:rPr>
              <a:t>KAVIKULGURU INSTITUTE </a:t>
            </a:r>
            <a:r>
              <a:rPr lang="en-US" altLang="en-US" sz="1600" dirty="0">
                <a:solidFill>
                  <a:srgbClr val="000000"/>
                </a:solidFill>
                <a:latin typeface="Times New Roman" panose="02020603050405020304" pitchFamily="18" charset="0"/>
                <a:cs typeface="Times New Roman" panose="02020603050405020304" pitchFamily="18" charset="0"/>
              </a:rPr>
              <a:t>OF TECHNOLOGY &amp; SCIENCE</a:t>
            </a:r>
          </a:p>
          <a:p>
            <a:pPr marL="0" marR="0" lvl="0" indent="0" algn="ctr" defTabSz="914400" rtl="0" eaLnBrk="0" fontAlgn="base" latinLnBrk="0" hangingPunct="0">
              <a:lnSpc>
                <a:spcPct val="100000"/>
              </a:lnSpc>
              <a:spcBef>
                <a:spcPct val="0"/>
              </a:spcBef>
              <a:spcAft>
                <a:spcPct val="0"/>
              </a:spcAft>
              <a:buClrTx/>
              <a:buSzTx/>
              <a:buFontTx/>
              <a:buNone/>
              <a:tabLst>
                <a:tab pos="1646238" algn="l"/>
              </a:tabLst>
            </a:pPr>
            <a:r>
              <a:rPr lang="en-US" altLang="en-US" sz="1600" dirty="0">
                <a:solidFill>
                  <a:srgbClr val="000000"/>
                </a:solidFill>
                <a:latin typeface="Times New Roman" panose="02020603050405020304" pitchFamily="18" charset="0"/>
                <a:cs typeface="Times New Roman" panose="02020603050405020304" pitchFamily="18" charset="0"/>
              </a:rPr>
              <a:t>RAMTEK – 441 106</a:t>
            </a:r>
          </a:p>
          <a:p>
            <a:pPr marL="0" marR="0" lvl="0" indent="0" algn="ctr" defTabSz="914400" rtl="0" eaLnBrk="0" fontAlgn="base" latinLnBrk="0" hangingPunct="0">
              <a:lnSpc>
                <a:spcPct val="100000"/>
              </a:lnSpc>
              <a:spcBef>
                <a:spcPct val="0"/>
              </a:spcBef>
              <a:spcAft>
                <a:spcPct val="0"/>
              </a:spcAft>
              <a:buClrTx/>
              <a:buSzTx/>
              <a:buFontTx/>
              <a:buNone/>
              <a:tabLst>
                <a:tab pos="1646238"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3451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1587" y="226051"/>
            <a:ext cx="8534400" cy="1507067"/>
          </a:xfrm>
        </p:spPr>
        <p:txBody>
          <a:bodyPr/>
          <a:lstStyle/>
          <a:p>
            <a:r>
              <a:rPr lang="en-US" b="1" dirty="0">
                <a:solidFill>
                  <a:schemeClr val="bg1"/>
                </a:solidFill>
                <a:latin typeface="Times New Roman" panose="02020603050405020304" pitchFamily="18" charset="0"/>
                <a:cs typeface="Times New Roman" panose="02020603050405020304" pitchFamily="18" charset="0"/>
              </a:rPr>
              <a:t>Disadvantages</a:t>
            </a:r>
          </a:p>
        </p:txBody>
      </p:sp>
      <p:sp>
        <p:nvSpPr>
          <p:cNvPr id="3" name="Content Placeholder 2"/>
          <p:cNvSpPr>
            <a:spLocks noGrp="1"/>
          </p:cNvSpPr>
          <p:nvPr>
            <p:ph idx="1"/>
          </p:nvPr>
        </p:nvSpPr>
        <p:spPr>
          <a:xfrm>
            <a:off x="1190239" y="1981692"/>
            <a:ext cx="8534400" cy="4023887"/>
          </a:xfrm>
        </p:spPr>
        <p:txBody>
          <a:bodyPr>
            <a:normAutofit fontScale="92500" lnSpcReduction="10000"/>
          </a:bodyPr>
          <a:lstStyle/>
          <a:p>
            <a:pPr marL="0" indent="0">
              <a:buNone/>
            </a:pPr>
            <a:r>
              <a:rPr lang="en-US" b="1" dirty="0"/>
              <a:t>4.Zero decision-making</a:t>
            </a:r>
          </a:p>
          <a:p>
            <a:pPr>
              <a:buFont typeface="Wingdings" panose="05000000000000000000" pitchFamily="2" charset="2"/>
              <a:buChar char="Ø"/>
            </a:pPr>
            <a:r>
              <a:rPr lang="en-US" dirty="0"/>
              <a:t>Chat bots are known for being infamous because of their inability to make decisions. A similar situation has landed big companies like Microsoft etc. in trouble when their chat bot went on making a racist rant. Therefore, it is critical to ensure proper programing of your chat bot to prevent any such incident which can hamper your brand.</a:t>
            </a:r>
          </a:p>
          <a:p>
            <a:pPr marL="0" indent="0">
              <a:buNone/>
            </a:pPr>
            <a:r>
              <a:rPr lang="en-US" b="1" dirty="0"/>
              <a:t>5.Poor Memory</a:t>
            </a:r>
          </a:p>
          <a:p>
            <a:pPr>
              <a:buFont typeface="Wingdings" panose="05000000000000000000" pitchFamily="2" charset="2"/>
              <a:buChar char="Ø"/>
            </a:pPr>
            <a:r>
              <a:rPr lang="en-US" dirty="0"/>
              <a:t>Chat bots are not able to memorize the past conversation which forces the user to type the same thing again &amp; again. This can be cumbersome for the customer and annoy them because of the effort required. Thus, it is important to                  be careful while designing chat bots and make sure that the program is able to comprehend user queries and respond accordingly.</a:t>
            </a:r>
          </a:p>
          <a:p>
            <a:endParaRPr lang="en-US" dirty="0"/>
          </a:p>
        </p:txBody>
      </p:sp>
    </p:spTree>
    <p:extLst>
      <p:ext uri="{BB962C8B-B14F-4D97-AF65-F5344CB8AC3E}">
        <p14:creationId xmlns:p14="http://schemas.microsoft.com/office/powerpoint/2010/main" val="2573726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A54E22-FC22-4C55-925C-83C784AF48D3}"/>
              </a:ext>
            </a:extLst>
          </p:cNvPr>
          <p:cNvSpPr/>
          <p:nvPr/>
        </p:nvSpPr>
        <p:spPr>
          <a:xfrm>
            <a:off x="1515035" y="1728898"/>
            <a:ext cx="8462682" cy="2677656"/>
          </a:xfrm>
          <a:prstGeom prst="rect">
            <a:avLst/>
          </a:prstGeom>
        </p:spPr>
        <p:txBody>
          <a:bodyPr wrap="square">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Conclusion &amp; Future Scope</a:t>
            </a:r>
          </a:p>
          <a:p>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Chat bots are a thing of the future which is yet to uncover its potential but with its rising popularity and craze among companies, they are bound to stay here for long. Machine learning has changed the way companies were communicating with their customers. With new platforms to build various types of chat bots being introduced, it is of great excitement to witness the growth of a new domain in technology while surpassing the previous threshold.</a:t>
            </a:r>
          </a:p>
        </p:txBody>
      </p:sp>
    </p:spTree>
    <p:extLst>
      <p:ext uri="{BB962C8B-B14F-4D97-AF65-F5344CB8AC3E}">
        <p14:creationId xmlns:p14="http://schemas.microsoft.com/office/powerpoint/2010/main" val="2658306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1F4F1F-8CF7-45D0-94BE-5F4EAB29C789}"/>
              </a:ext>
            </a:extLst>
          </p:cNvPr>
          <p:cNvSpPr/>
          <p:nvPr/>
        </p:nvSpPr>
        <p:spPr>
          <a:xfrm>
            <a:off x="1796248" y="206836"/>
            <a:ext cx="8235518" cy="6444328"/>
          </a:xfrm>
          <a:prstGeom prst="rect">
            <a:avLst/>
          </a:prstGeom>
        </p:spPr>
        <p:txBody>
          <a:bodyPr wrap="square">
            <a:spAutoFit/>
          </a:bodyPr>
          <a:lstStyle/>
          <a:p>
            <a:pPr marL="6350" indent="-6350" algn="just">
              <a:lnSpc>
                <a:spcPct val="150000"/>
              </a:lnSpc>
              <a:spcAft>
                <a:spcPts val="585"/>
              </a:spcAft>
              <a:tabLst>
                <a:tab pos="1645920" algn="l"/>
              </a:tabLst>
            </a:pPr>
            <a:r>
              <a:rPr lang="en-US" sz="2000" b="1" dirty="0">
                <a:solidFill>
                  <a:srgbClr val="000000"/>
                </a:solidFill>
                <a:latin typeface="Times New Roman" panose="02020603050405020304" pitchFamily="18" charset="0"/>
                <a:ea typeface="Times New Roman" panose="02020603050405020304" pitchFamily="18" charset="0"/>
              </a:rPr>
              <a:t>References</a:t>
            </a:r>
            <a:endParaRPr lang="en-IN" dirty="0">
              <a:solidFill>
                <a:srgbClr val="000000"/>
              </a:solidFill>
              <a:latin typeface="Times New Roman" panose="02020603050405020304" pitchFamily="18" charset="0"/>
              <a:ea typeface="Times New Roman" panose="02020603050405020304" pitchFamily="18" charset="0"/>
            </a:endParaRPr>
          </a:p>
          <a:p>
            <a:pPr marL="6350" indent="-6350" algn="just">
              <a:lnSpc>
                <a:spcPct val="150000"/>
              </a:lnSpc>
              <a:spcAft>
                <a:spcPts val="585"/>
              </a:spcAft>
              <a:tabLst>
                <a:tab pos="1645920" algn="l"/>
              </a:tabLst>
            </a:pPr>
            <a:r>
              <a:rPr lang="en-US" dirty="0">
                <a:solidFill>
                  <a:srgbClr val="000000"/>
                </a:solidFill>
                <a:latin typeface="Times New Roman" panose="02020603050405020304" pitchFamily="18" charset="0"/>
                <a:ea typeface="Times New Roman" panose="02020603050405020304" pitchFamily="18" charset="0"/>
              </a:rPr>
              <a:t>[1] WHO. WHO Health alert brings COVID-19 facts to billions via </a:t>
            </a:r>
            <a:r>
              <a:rPr lang="en-US" dirty="0" err="1">
                <a:solidFill>
                  <a:srgbClr val="000000"/>
                </a:solidFill>
                <a:latin typeface="Times New Roman" panose="02020603050405020304" pitchFamily="18" charset="0"/>
                <a:ea typeface="Times New Roman" panose="02020603050405020304" pitchFamily="18" charset="0"/>
              </a:rPr>
              <a:t>whatsapp</a:t>
            </a:r>
            <a:r>
              <a:rPr lang="en-US" dirty="0">
                <a:solidFill>
                  <a:srgbClr val="000000"/>
                </a:solidFill>
                <a:latin typeface="Times New Roman" panose="02020603050405020304" pitchFamily="18" charset="0"/>
                <a:ea typeface="Times New Roman" panose="02020603050405020304" pitchFamily="18" charset="0"/>
              </a:rPr>
              <a:t>. WHO https://web.archive.org/web/20200323042822/https://www.who.int/news-room/ feature-stories/detail/who-health-alert-brings-covid-19-facts-to-billions-viawhatsapp (2020).</a:t>
            </a:r>
            <a:endParaRPr lang="en-IN" dirty="0">
              <a:solidFill>
                <a:srgbClr val="000000"/>
              </a:solidFill>
              <a:latin typeface="Times New Roman" panose="02020603050405020304" pitchFamily="18" charset="0"/>
              <a:ea typeface="Times New Roman" panose="02020603050405020304" pitchFamily="18" charset="0"/>
            </a:endParaRPr>
          </a:p>
          <a:p>
            <a:pPr marL="6350" indent="-6350" algn="just">
              <a:lnSpc>
                <a:spcPct val="150000"/>
              </a:lnSpc>
              <a:spcAft>
                <a:spcPts val="585"/>
              </a:spcAft>
              <a:tabLst>
                <a:tab pos="1645920" algn="l"/>
              </a:tabLst>
            </a:pPr>
            <a:r>
              <a:rPr lang="en-US" dirty="0">
                <a:solidFill>
                  <a:srgbClr val="000000"/>
                </a:solidFill>
                <a:latin typeface="Times New Roman" panose="02020603050405020304" pitchFamily="18" charset="0"/>
                <a:ea typeface="Times New Roman" panose="02020603050405020304" pitchFamily="18" charset="0"/>
              </a:rPr>
              <a:t> [2] CDC. Coronavirus disease 2019 (COVID-19)—symptoms. Centers for Disease Control and Prevention https://www.cdc.gov/coronavirus/2019-ncov/symptomstesting/symptoms.html (2020). </a:t>
            </a:r>
            <a:endParaRPr lang="en-IN" dirty="0">
              <a:solidFill>
                <a:srgbClr val="000000"/>
              </a:solidFill>
              <a:latin typeface="Times New Roman" panose="02020603050405020304" pitchFamily="18" charset="0"/>
              <a:ea typeface="Times New Roman" panose="02020603050405020304" pitchFamily="18" charset="0"/>
            </a:endParaRPr>
          </a:p>
          <a:p>
            <a:pPr marL="6350" indent="-6350" algn="just">
              <a:lnSpc>
                <a:spcPct val="150000"/>
              </a:lnSpc>
              <a:spcAft>
                <a:spcPts val="585"/>
              </a:spcAft>
              <a:tabLst>
                <a:tab pos="1645920" algn="l"/>
              </a:tabLst>
            </a:pPr>
            <a:r>
              <a:rPr lang="en-US" dirty="0">
                <a:solidFill>
                  <a:srgbClr val="000000"/>
                </a:solidFill>
                <a:latin typeface="Times New Roman" panose="02020603050405020304" pitchFamily="18" charset="0"/>
                <a:ea typeface="Times New Roman" panose="02020603050405020304" pitchFamily="18" charset="0"/>
              </a:rPr>
              <a:t>[3]. Lucas, G. M., </a:t>
            </a:r>
            <a:r>
              <a:rPr lang="en-US" dirty="0" err="1">
                <a:solidFill>
                  <a:srgbClr val="000000"/>
                </a:solidFill>
                <a:latin typeface="Times New Roman" panose="02020603050405020304" pitchFamily="18" charset="0"/>
                <a:ea typeface="Times New Roman" panose="02020603050405020304" pitchFamily="18" charset="0"/>
              </a:rPr>
              <a:t>Gratch</a:t>
            </a:r>
            <a:r>
              <a:rPr lang="en-US" dirty="0">
                <a:solidFill>
                  <a:srgbClr val="000000"/>
                </a:solidFill>
                <a:latin typeface="Times New Roman" panose="02020603050405020304" pitchFamily="18" charset="0"/>
                <a:ea typeface="Times New Roman" panose="02020603050405020304" pitchFamily="18" charset="0"/>
              </a:rPr>
              <a:t>, J., King, A. &amp; </a:t>
            </a:r>
            <a:r>
              <a:rPr lang="en-US" dirty="0" err="1">
                <a:solidFill>
                  <a:srgbClr val="000000"/>
                </a:solidFill>
                <a:latin typeface="Times New Roman" panose="02020603050405020304" pitchFamily="18" charset="0"/>
                <a:ea typeface="Times New Roman" panose="02020603050405020304" pitchFamily="18" charset="0"/>
              </a:rPr>
              <a:t>Morency</a:t>
            </a:r>
            <a:r>
              <a:rPr lang="en-US" dirty="0">
                <a:solidFill>
                  <a:srgbClr val="000000"/>
                </a:solidFill>
                <a:latin typeface="Times New Roman" panose="02020603050405020304" pitchFamily="18" charset="0"/>
                <a:ea typeface="Times New Roman" panose="02020603050405020304" pitchFamily="18" charset="0"/>
              </a:rPr>
              <a:t>, L. P. It’s only a computer: </a:t>
            </a:r>
            <a:r>
              <a:rPr lang="en-US" dirty="0" err="1">
                <a:solidFill>
                  <a:srgbClr val="000000"/>
                </a:solidFill>
                <a:latin typeface="Times New Roman" panose="02020603050405020304" pitchFamily="18" charset="0"/>
                <a:ea typeface="Times New Roman" panose="02020603050405020304" pitchFamily="18" charset="0"/>
              </a:rPr>
              <a:t>virt</a:t>
            </a:r>
            <a:r>
              <a:rPr lang="en-US"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hlinkClick r:id="rId2"/>
              </a:rPr>
              <a:t>https://www.shodganga.inflibnrt.ac.in/</a:t>
            </a:r>
            <a:r>
              <a:rPr lang="en-US" dirty="0">
                <a:solidFill>
                  <a:srgbClr val="000000"/>
                </a:solidFill>
                <a:latin typeface="Times New Roman" panose="02020603050405020304" pitchFamily="18" charset="0"/>
                <a:ea typeface="Times New Roman" panose="02020603050405020304" pitchFamily="18" charset="0"/>
              </a:rPr>
              <a:t>, accessed on 07-01-19 12:30 PM.</a:t>
            </a:r>
            <a:endParaRPr lang="en-IN" dirty="0">
              <a:solidFill>
                <a:srgbClr val="000000"/>
              </a:solidFill>
              <a:latin typeface="Times New Roman" panose="02020603050405020304" pitchFamily="18" charset="0"/>
              <a:ea typeface="Times New Roman" panose="02020603050405020304" pitchFamily="18" charset="0"/>
            </a:endParaRPr>
          </a:p>
          <a:p>
            <a:pPr marL="6350" indent="-6350" algn="just">
              <a:lnSpc>
                <a:spcPct val="150000"/>
              </a:lnSpc>
              <a:spcAft>
                <a:spcPts val="585"/>
              </a:spcAft>
              <a:tabLst>
                <a:tab pos="1645920" algn="l"/>
              </a:tabLst>
            </a:pPr>
            <a:r>
              <a:rPr lang="en-US" u="sng"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3]</a:t>
            </a:r>
            <a:r>
              <a:rPr lang="en-US" b="1" u="sng" dirty="0">
                <a:solidFill>
                  <a:srgbClr val="000000"/>
                </a:solidFill>
                <a:latin typeface="Times New Roman" panose="02020603050405020304" pitchFamily="18" charset="0"/>
                <a:ea typeface="Times New Roman" panose="02020603050405020304" pitchFamily="18" charset="0"/>
                <a:hlinkClick r:id="rId3"/>
              </a:rPr>
              <a:t>https://www.tutorialspoint.com/python/</a:t>
            </a:r>
            <a:endParaRPr lang="en-IN" dirty="0">
              <a:solidFill>
                <a:srgbClr val="000000"/>
              </a:solidFill>
              <a:latin typeface="Times New Roman" panose="02020603050405020304" pitchFamily="18" charset="0"/>
              <a:ea typeface="Times New Roman" panose="02020603050405020304" pitchFamily="18" charset="0"/>
            </a:endParaRPr>
          </a:p>
          <a:p>
            <a:pPr marL="6350" indent="-6350" algn="just">
              <a:lnSpc>
                <a:spcPct val="150000"/>
              </a:lnSpc>
              <a:spcAft>
                <a:spcPts val="585"/>
              </a:spcAft>
              <a:tabLst>
                <a:tab pos="1645920" algn="l"/>
              </a:tabLst>
            </a:pPr>
            <a:r>
              <a:rPr lang="en-US" dirty="0">
                <a:solidFill>
                  <a:srgbClr val="000000"/>
                </a:solidFill>
                <a:latin typeface="Times New Roman" panose="02020603050405020304" pitchFamily="18" charset="0"/>
                <a:ea typeface="Times New Roman" panose="02020603050405020304" pitchFamily="18" charset="0"/>
              </a:rPr>
              <a:t>[4]</a:t>
            </a:r>
            <a:r>
              <a:rPr lang="en-US" b="1" dirty="0">
                <a:solidFill>
                  <a:srgbClr val="000000"/>
                </a:solidFill>
                <a:latin typeface="Times New Roman" panose="02020603050405020304" pitchFamily="18" charset="0"/>
                <a:ea typeface="Times New Roman" panose="02020603050405020304" pitchFamily="18" charset="0"/>
                <a:hlinkClick r:id="rId4"/>
              </a:rPr>
              <a:t>https://www.jdbc-tutorial.com/</a:t>
            </a:r>
            <a:endParaRPr lang="en-IN" dirty="0">
              <a:solidFill>
                <a:srgbClr val="000000"/>
              </a:solidFill>
              <a:latin typeface="Times New Roman" panose="02020603050405020304" pitchFamily="18" charset="0"/>
              <a:ea typeface="Times New Roman" panose="02020603050405020304" pitchFamily="18" charset="0"/>
            </a:endParaRPr>
          </a:p>
          <a:p>
            <a:pPr marL="6350" indent="-6350" algn="just">
              <a:lnSpc>
                <a:spcPct val="150000"/>
              </a:lnSpc>
              <a:spcAft>
                <a:spcPts val="585"/>
              </a:spcAft>
              <a:tabLst>
                <a:tab pos="1645920" algn="l"/>
              </a:tabLst>
            </a:pPr>
            <a:r>
              <a:rPr lang="en-US" dirty="0">
                <a:solidFill>
                  <a:srgbClr val="000000"/>
                </a:solidFill>
                <a:latin typeface="Times New Roman" panose="02020603050405020304" pitchFamily="18" charset="0"/>
                <a:ea typeface="Times New Roman" panose="02020603050405020304" pitchFamily="18" charset="0"/>
              </a:rPr>
              <a:t>[5] International Research Journal of Engineering and Technology (IRJET)</a:t>
            </a:r>
            <a:endParaRPr lang="en-IN" dirty="0">
              <a:solidFill>
                <a:srgbClr val="000000"/>
              </a:solidFill>
              <a:latin typeface="Times New Roman" panose="02020603050405020304" pitchFamily="18" charset="0"/>
              <a:ea typeface="Times New Roman" panose="02020603050405020304" pitchFamily="18" charset="0"/>
            </a:endParaRPr>
          </a:p>
          <a:p>
            <a:pPr marL="6350" indent="-6350" algn="just">
              <a:lnSpc>
                <a:spcPct val="150000"/>
              </a:lnSpc>
              <a:spcAft>
                <a:spcPts val="585"/>
              </a:spcAft>
              <a:tabLst>
                <a:tab pos="1645920" algn="l"/>
              </a:tabLst>
            </a:pPr>
            <a:r>
              <a:rPr lang="en-US" b="1" dirty="0">
                <a:solidFill>
                  <a:srgbClr val="000000"/>
                </a:solidFill>
                <a:latin typeface="Times New Roman" panose="02020603050405020304" pitchFamily="18" charset="0"/>
                <a:ea typeface="Times New Roman" panose="02020603050405020304" pitchFamily="18" charset="0"/>
              </a:rPr>
              <a:t> </a:t>
            </a:r>
            <a:endParaRPr lang="en-IN"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40322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dical chat bot online artificial intelligence Vector Image">
            <a:extLst>
              <a:ext uri="{FF2B5EF4-FFF2-40B4-BE49-F238E27FC236}">
                <a16:creationId xmlns:a16="http://schemas.microsoft.com/office/drawing/2014/main" id="{B14569CC-7001-4157-8C47-94E4435F92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640"/>
          <a:stretch/>
        </p:blipFill>
        <p:spPr bwMode="auto">
          <a:xfrm>
            <a:off x="2921000" y="408374"/>
            <a:ext cx="6350000" cy="5956915"/>
          </a:xfrm>
          <a:prstGeom prst="rect">
            <a:avLst/>
          </a:prstGeom>
          <a:noFill/>
          <a:extLst>
            <a:ext uri="{909E8E84-426E-40DD-AFC4-6F175D3DCCD1}">
              <a14:hiddenFill xmlns:a14="http://schemas.microsoft.com/office/drawing/2010/main">
                <a:solidFill>
                  <a:srgbClr val="FFFFFF"/>
                </a:solidFill>
              </a14:hiddenFill>
            </a:ext>
          </a:extLst>
        </p:spPr>
      </p:pic>
      <p:sp>
        <p:nvSpPr>
          <p:cNvPr id="5" name="Speech Bubble: Rectangle with Corners Rounded 4">
            <a:extLst>
              <a:ext uri="{FF2B5EF4-FFF2-40B4-BE49-F238E27FC236}">
                <a16:creationId xmlns:a16="http://schemas.microsoft.com/office/drawing/2014/main" id="{6F7928CE-F465-4327-A3F1-BF75048F7171}"/>
              </a:ext>
            </a:extLst>
          </p:cNvPr>
          <p:cNvSpPr/>
          <p:nvPr/>
        </p:nvSpPr>
        <p:spPr>
          <a:xfrm flipH="1">
            <a:off x="7237154" y="1319846"/>
            <a:ext cx="1647930" cy="733530"/>
          </a:xfrm>
          <a:prstGeom prst="wedgeRoundRect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a:t>THANK YOU</a:t>
            </a:r>
          </a:p>
        </p:txBody>
      </p:sp>
    </p:spTree>
    <p:extLst>
      <p:ext uri="{BB962C8B-B14F-4D97-AF65-F5344CB8AC3E}">
        <p14:creationId xmlns:p14="http://schemas.microsoft.com/office/powerpoint/2010/main" val="340295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15898-71D2-4C88-B72A-096B6B30E953}"/>
              </a:ext>
            </a:extLst>
          </p:cNvPr>
          <p:cNvSpPr txBox="1"/>
          <p:nvPr/>
        </p:nvSpPr>
        <p:spPr>
          <a:xfrm>
            <a:off x="3318235" y="1018095"/>
            <a:ext cx="3195687" cy="584775"/>
          </a:xfrm>
          <a:prstGeom prst="rect">
            <a:avLst/>
          </a:prstGeom>
          <a:noFill/>
        </p:spPr>
        <p:txBody>
          <a:bodyPr wrap="square" rtlCol="0">
            <a:spAutoFit/>
          </a:bodyPr>
          <a:lstStyle/>
          <a:p>
            <a:r>
              <a:rPr lang="en-IN" sz="4800" baseline="30000" dirty="0">
                <a:solidFill>
                  <a:schemeClr val="bg1"/>
                </a:solidFill>
                <a:latin typeface="Times New Roman" panose="02020603050405020304" pitchFamily="18" charset="0"/>
                <a:cs typeface="Times New Roman" panose="02020603050405020304" pitchFamily="18" charset="0"/>
              </a:rPr>
              <a:t>CONTENTS</a:t>
            </a:r>
          </a:p>
        </p:txBody>
      </p:sp>
      <p:sp>
        <p:nvSpPr>
          <p:cNvPr id="9" name="TextBox 8">
            <a:extLst>
              <a:ext uri="{FF2B5EF4-FFF2-40B4-BE49-F238E27FC236}">
                <a16:creationId xmlns:a16="http://schemas.microsoft.com/office/drawing/2014/main" id="{8BC2D8FA-0756-4037-82F3-9E63B235D4D5}"/>
              </a:ext>
            </a:extLst>
          </p:cNvPr>
          <p:cNvSpPr txBox="1"/>
          <p:nvPr/>
        </p:nvSpPr>
        <p:spPr>
          <a:xfrm>
            <a:off x="1491449" y="1961965"/>
            <a:ext cx="8975324" cy="4431983"/>
          </a:xfrm>
          <a:prstGeom prst="rect">
            <a:avLst/>
          </a:prstGeom>
          <a:noFill/>
        </p:spPr>
        <p:txBody>
          <a:bodyPr wrap="square" rtlCol="0">
            <a:spAutoFit/>
          </a:bodyPr>
          <a:lstStyle/>
          <a:p>
            <a:pPr marL="342900" indent="-342900">
              <a:buAutoNum type="arabicPeriod"/>
            </a:pPr>
            <a:r>
              <a:rPr lang="en-IN" sz="2400" dirty="0">
                <a:solidFill>
                  <a:schemeClr val="bg1"/>
                </a:solidFill>
                <a:latin typeface="Times New Roman" panose="02020603050405020304" pitchFamily="18" charset="0"/>
                <a:cs typeface="Times New Roman" panose="02020603050405020304" pitchFamily="18" charset="0"/>
              </a:rPr>
              <a:t>Abstract</a:t>
            </a:r>
          </a:p>
          <a:p>
            <a:pPr marL="342900" indent="-342900">
              <a:buAutoNum type="arabicPeriod"/>
            </a:pPr>
            <a:r>
              <a:rPr lang="en-IN" sz="2400" dirty="0">
                <a:solidFill>
                  <a:schemeClr val="bg1"/>
                </a:solidFill>
                <a:latin typeface="Times New Roman" panose="02020603050405020304" pitchFamily="18" charset="0"/>
                <a:cs typeface="Times New Roman" panose="02020603050405020304" pitchFamily="18" charset="0"/>
              </a:rPr>
              <a:t>Problem Statement</a:t>
            </a:r>
          </a:p>
          <a:p>
            <a:pPr marL="342900" indent="-342900">
              <a:buAutoNum type="arabicPeriod"/>
            </a:pPr>
            <a:r>
              <a:rPr lang="en-IN" sz="2400" dirty="0">
                <a:solidFill>
                  <a:schemeClr val="bg1"/>
                </a:solidFill>
                <a:latin typeface="Times New Roman" panose="02020603050405020304" pitchFamily="18" charset="0"/>
                <a:cs typeface="Times New Roman" panose="02020603050405020304" pitchFamily="18" charset="0"/>
              </a:rPr>
              <a:t>Chatbot Tasks</a:t>
            </a:r>
          </a:p>
          <a:p>
            <a:pPr marL="342900" indent="-342900">
              <a:buAutoNum type="arabicPeriod"/>
            </a:pPr>
            <a:r>
              <a:rPr lang="en-IN" sz="2400" dirty="0">
                <a:solidFill>
                  <a:schemeClr val="bg1"/>
                </a:solidFill>
                <a:latin typeface="Times New Roman" panose="02020603050405020304" pitchFamily="18" charset="0"/>
                <a:cs typeface="Times New Roman" panose="02020603050405020304" pitchFamily="18" charset="0"/>
              </a:rPr>
              <a:t>Modules</a:t>
            </a:r>
          </a:p>
          <a:p>
            <a:pPr marL="342900" indent="-342900">
              <a:buAutoNum type="arabicPeriod"/>
            </a:pPr>
            <a:r>
              <a:rPr lang="en-IN" sz="2400" dirty="0">
                <a:solidFill>
                  <a:schemeClr val="bg1"/>
                </a:solidFill>
                <a:latin typeface="Times New Roman" panose="02020603050405020304" pitchFamily="18" charset="0"/>
                <a:cs typeface="Times New Roman" panose="02020603050405020304" pitchFamily="18" charset="0"/>
              </a:rPr>
              <a:t>System Architecture</a:t>
            </a:r>
          </a:p>
          <a:p>
            <a:pPr marL="342900" indent="-342900">
              <a:buAutoNum type="arabicPeriod"/>
            </a:pPr>
            <a:r>
              <a:rPr lang="en-IN" sz="2400" dirty="0">
                <a:solidFill>
                  <a:schemeClr val="bg1"/>
                </a:solidFill>
                <a:latin typeface="Times New Roman" panose="02020603050405020304" pitchFamily="18" charset="0"/>
                <a:cs typeface="Times New Roman" panose="02020603050405020304" pitchFamily="18" charset="0"/>
              </a:rPr>
              <a:t>Software Architecture</a:t>
            </a:r>
          </a:p>
          <a:p>
            <a:pPr marL="342900" indent="-342900">
              <a:buAutoNum type="arabicPeriod"/>
            </a:pPr>
            <a:r>
              <a:rPr lang="en-IN" sz="2400" dirty="0">
                <a:solidFill>
                  <a:schemeClr val="bg1"/>
                </a:solidFill>
                <a:latin typeface="Times New Roman" panose="02020603050405020304" pitchFamily="18" charset="0"/>
                <a:cs typeface="Times New Roman" panose="02020603050405020304" pitchFamily="18" charset="0"/>
              </a:rPr>
              <a:t>UML Diagrams</a:t>
            </a:r>
          </a:p>
          <a:p>
            <a:pPr marL="342900" indent="-342900">
              <a:buFontTx/>
              <a:buAutoNum type="arabicPeriod"/>
            </a:pPr>
            <a:r>
              <a:rPr lang="en-US" sz="2400" dirty="0">
                <a:solidFill>
                  <a:schemeClr val="bg1"/>
                </a:solidFill>
                <a:latin typeface="Times New Roman" panose="02020603050405020304" pitchFamily="18" charset="0"/>
                <a:cs typeface="Times New Roman" panose="02020603050405020304" pitchFamily="18" charset="0"/>
              </a:rPr>
              <a:t>Implementation Technology</a:t>
            </a: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r>
              <a:rPr lang="en-IN" sz="2400" dirty="0">
                <a:solidFill>
                  <a:schemeClr val="bg1"/>
                </a:solidFill>
                <a:latin typeface="Times New Roman" panose="02020603050405020304" pitchFamily="18" charset="0"/>
                <a:cs typeface="Times New Roman" panose="02020603050405020304" pitchFamily="18" charset="0"/>
              </a:rPr>
              <a:t>Dataset Details</a:t>
            </a:r>
          </a:p>
          <a:p>
            <a:pPr marL="342900" indent="-342900">
              <a:buAutoNum type="arabicPeriod"/>
            </a:pPr>
            <a:r>
              <a:rPr lang="en-IN" sz="2400" dirty="0">
                <a:solidFill>
                  <a:schemeClr val="bg1"/>
                </a:solidFill>
                <a:latin typeface="Times New Roman" panose="02020603050405020304" pitchFamily="18" charset="0"/>
                <a:cs typeface="Times New Roman" panose="02020603050405020304" pitchFamily="18" charset="0"/>
              </a:rPr>
              <a:t>Python Library</a:t>
            </a:r>
          </a:p>
          <a:p>
            <a:pPr marL="342900" indent="-342900">
              <a:buAutoNum type="arabicPeriod"/>
            </a:pPr>
            <a:r>
              <a:rPr lang="en-IN" sz="2400" dirty="0">
                <a:solidFill>
                  <a:schemeClr val="bg1"/>
                </a:solidFill>
                <a:latin typeface="Times New Roman" panose="02020603050405020304" pitchFamily="18" charset="0"/>
                <a:cs typeface="Times New Roman" panose="02020603050405020304" pitchFamily="18" charset="0"/>
              </a:rPr>
              <a:t>Advantages and Disadvantages</a:t>
            </a:r>
          </a:p>
          <a:p>
            <a:pPr marL="342900" indent="-342900">
              <a:buAutoNum type="arabicPeriod"/>
            </a:pPr>
            <a:endParaRPr lang="en-IN" dirty="0"/>
          </a:p>
        </p:txBody>
      </p:sp>
      <p:pic>
        <p:nvPicPr>
          <p:cNvPr id="4" name="Picture 3">
            <a:extLst>
              <a:ext uri="{FF2B5EF4-FFF2-40B4-BE49-F238E27FC236}">
                <a16:creationId xmlns:a16="http://schemas.microsoft.com/office/drawing/2014/main" id="{191C991D-A357-40FE-987C-B08D6DE09477}"/>
              </a:ext>
            </a:extLst>
          </p:cNvPr>
          <p:cNvPicPr>
            <a:picLocks noChangeAspect="1"/>
          </p:cNvPicPr>
          <p:nvPr/>
        </p:nvPicPr>
        <p:blipFill rotWithShape="1">
          <a:blip r:embed="rId2">
            <a:extLst>
              <a:ext uri="{28A0092B-C50C-407E-A947-70E740481C1C}">
                <a14:useLocalDpi xmlns:a14="http://schemas.microsoft.com/office/drawing/2010/main" val="0"/>
              </a:ext>
            </a:extLst>
          </a:blip>
          <a:srcRect l="1" t="12556" r="54281" b="65956"/>
          <a:stretch/>
        </p:blipFill>
        <p:spPr>
          <a:xfrm>
            <a:off x="8579224" y="1673939"/>
            <a:ext cx="2747345" cy="3364225"/>
          </a:xfrm>
          <a:prstGeom prst="rect">
            <a:avLst/>
          </a:prstGeom>
          <a:effectLst>
            <a:reflection blurRad="6350" stA="50000" endA="300" endPos="55500" dist="50800" dir="5400000" sy="-100000" algn="bl" rotWithShape="0"/>
          </a:effectLst>
        </p:spPr>
      </p:pic>
    </p:spTree>
    <p:extLst>
      <p:ext uri="{BB962C8B-B14F-4D97-AF65-F5344CB8AC3E}">
        <p14:creationId xmlns:p14="http://schemas.microsoft.com/office/powerpoint/2010/main" val="320372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7E2020-00F5-4645-9587-07DD9120B094}"/>
              </a:ext>
            </a:extLst>
          </p:cNvPr>
          <p:cNvSpPr txBox="1"/>
          <p:nvPr/>
        </p:nvSpPr>
        <p:spPr>
          <a:xfrm>
            <a:off x="1013534" y="1225118"/>
            <a:ext cx="8689759" cy="4308872"/>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ABSTRACT</a:t>
            </a:r>
          </a:p>
          <a:p>
            <a:pPr algn="ctr"/>
            <a:endParaRPr lang="en-IN" sz="2800" b="1" dirty="0">
              <a:solidFill>
                <a:schemeClr val="bg1"/>
              </a:solidFill>
              <a:latin typeface="Times New Roman" panose="02020603050405020304" pitchFamily="18" charset="0"/>
              <a:cs typeface="Times New Roman" panose="02020603050405020304" pitchFamily="18" charset="0"/>
            </a:endParaRPr>
          </a:p>
          <a:p>
            <a:r>
              <a:rPr lang="en-IN" sz="2000" dirty="0">
                <a:solidFill>
                  <a:schemeClr val="bg1"/>
                </a:solidFill>
                <a:latin typeface="Times New Roman" panose="02020603050405020304" pitchFamily="18" charset="0"/>
                <a:cs typeface="Times New Roman" panose="02020603050405020304" pitchFamily="18" charset="0"/>
              </a:rPr>
              <a:t>To start a good life healthcare is very important. But it is difficult to obtain the consultation with the doctor in case of any health issues. The proposed idea </a:t>
            </a:r>
            <a:r>
              <a:rPr lang="en-US" sz="2000" dirty="0">
                <a:solidFill>
                  <a:schemeClr val="bg1"/>
                </a:solidFill>
                <a:latin typeface="Times New Roman" panose="02020603050405020304" pitchFamily="18" charset="0"/>
                <a:cs typeface="Times New Roman" panose="02020603050405020304" pitchFamily="18" charset="0"/>
              </a:rPr>
              <a:t>to present a design for a medical Chatbot that provides diagnosis and remedies based on the symptoms provided to the system. The system will be able to measure the seriousness of the diagnosis and if needed, it will connect the user to a doctor available online. This Chat-bot also gives information about the hospitals situated near-by to the user and other necessities. The system provides text (or) voice assistance you can communicate with the bot like user friendly.</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Keywords: Health, Patient, diseases, medical</a:t>
            </a:r>
            <a:endParaRPr lang="en-IN" sz="2000"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219766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B4E7F8-D7E1-4AD1-8CAD-D0BBC9E7877E}"/>
              </a:ext>
            </a:extLst>
          </p:cNvPr>
          <p:cNvSpPr/>
          <p:nvPr/>
        </p:nvSpPr>
        <p:spPr>
          <a:xfrm>
            <a:off x="710214" y="1042438"/>
            <a:ext cx="10528916" cy="3724096"/>
          </a:xfrm>
          <a:prstGeom prst="rect">
            <a:avLst/>
          </a:prstGeom>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Problem statement</a:t>
            </a:r>
          </a:p>
          <a:p>
            <a:pPr algn="ctr"/>
            <a:endParaRPr lang="en-US" sz="2800"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This project aims to present a design for a medical Chatbot that provides diagnosis and remedies based on the symptoms provided to the system.</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t> </a:t>
            </a: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Chat bots can be programmed to respond the same way each time, to respond differently to messages containing certain keywords and even to use machine learning to adapt their responses to fit the situation. A developing number of hospitals, nursing homes, and even private centers, presently utilize online Chat bots for human services on their sites. These bots connect with potential patients visiting the site, helping them discover specialists, booking their appointments, and getting them access to the correct treatment. </a:t>
            </a: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327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2CA60D-AF82-4F1B-80D2-1BFEE4500ED7}"/>
              </a:ext>
            </a:extLst>
          </p:cNvPr>
          <p:cNvSpPr/>
          <p:nvPr/>
        </p:nvSpPr>
        <p:spPr>
          <a:xfrm>
            <a:off x="1086034" y="988661"/>
            <a:ext cx="9576047" cy="4003788"/>
          </a:xfrm>
          <a:prstGeom prst="rect">
            <a:avLst/>
          </a:prstGeom>
        </p:spPr>
        <p:txBody>
          <a:bodyPr wrap="square">
            <a:spAutoFit/>
          </a:bodyPr>
          <a:lstStyle/>
          <a:p>
            <a:pPr>
              <a:lnSpc>
                <a:spcPct val="150000"/>
              </a:lnSpc>
              <a:spcAft>
                <a:spcPts val="800"/>
              </a:spcAft>
              <a:tabLst>
                <a:tab pos="1645920" algn="l"/>
              </a:tabLst>
            </a:pPr>
            <a:r>
              <a:rPr lang="en-GB" sz="2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Chatbot will perform following tasks:</a:t>
            </a:r>
            <a:endParaRPr lang="en-IN" sz="28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0"/>
              </a:spcAft>
              <a:buSzPts val="1000"/>
              <a:buFont typeface="Symbol" panose="05050102010706020507" pitchFamily="18" charset="2"/>
              <a:buChar char=""/>
              <a:tabLst>
                <a:tab pos="457200" algn="l"/>
              </a:tabLst>
            </a:pPr>
            <a:r>
              <a:rPr lang="en-GB"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providing health-related information to users</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0"/>
              </a:spcAft>
              <a:buSzPts val="1000"/>
              <a:buFont typeface="Symbol" panose="05050102010706020507" pitchFamily="18" charset="2"/>
              <a:buChar char=""/>
              <a:tabLst>
                <a:tab pos="457200" algn="l"/>
              </a:tabLst>
            </a:pPr>
            <a:r>
              <a:rPr lang="en-GB"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guidance for patient </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0"/>
              </a:spcAft>
              <a:buSzPts val="1000"/>
              <a:buFont typeface="Symbol" panose="05050102010706020507" pitchFamily="18" charset="2"/>
              <a:buChar char=""/>
              <a:tabLst>
                <a:tab pos="457200" algn="l"/>
              </a:tabLst>
            </a:pPr>
            <a:r>
              <a:rPr lang="en-GB"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doctor’s link</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0"/>
              </a:spcAft>
              <a:buSzPts val="1000"/>
              <a:buFont typeface="Symbol" panose="05050102010706020507" pitchFamily="18" charset="2"/>
              <a:buChar char=""/>
              <a:tabLst>
                <a:tab pos="457200" algn="l"/>
              </a:tabLst>
            </a:pPr>
            <a:r>
              <a:rPr lang="en-GB"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FAQ-type queries (contact details, directions, opening hours and service/treatment details)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219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EE6F5B-1B0A-4F86-A990-C1E6732C8B3E}"/>
              </a:ext>
            </a:extLst>
          </p:cNvPr>
          <p:cNvSpPr/>
          <p:nvPr/>
        </p:nvSpPr>
        <p:spPr>
          <a:xfrm>
            <a:off x="656948" y="585926"/>
            <a:ext cx="10750859" cy="5656613"/>
          </a:xfrm>
          <a:prstGeom prst="rect">
            <a:avLst/>
          </a:prstGeom>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Proposed Approach and System Architecture:</a:t>
            </a:r>
          </a:p>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MODULES:</a:t>
            </a:r>
            <a:endParaRPr lang="en-IN" dirty="0">
              <a:solidFill>
                <a:schemeClr val="bg1"/>
              </a:solidFill>
              <a:latin typeface="Times New Roman" panose="02020603050405020304" pitchFamily="18" charset="0"/>
              <a:cs typeface="Times New Roman" panose="02020603050405020304" pitchFamily="18" charset="0"/>
            </a:endParaRPr>
          </a:p>
          <a:p>
            <a:pPr>
              <a:lnSpc>
                <a:spcPct val="107000"/>
              </a:lnSpc>
              <a:spcAft>
                <a:spcPts val="800"/>
              </a:spcAft>
            </a:pP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 Conversation of user with Chatbot : </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Users can ask the health related problems to the chatbot.</a:t>
            </a:r>
            <a:r>
              <a:rPr lang="en-IN"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Chatbots</a:t>
            </a:r>
            <a:r>
              <a:rPr lang="en-IN"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are intended to provide health and therapy information to users, provide services to patients, as well as suggest diagnoses and recommend treatments based on user symptoms. It will also provide nearby hospital address link to them.  </a:t>
            </a:r>
            <a:endParaRPr lang="en-IN"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B. Communication of Chatbot and its Database :</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Upon receiving personal queries like problems of the users, symptoms, etc. the input text is processed to extract keywords. Based on the keywords, information required by the user is understood and the information is stored in the database. Other data provided to the chatbot such as username, gender, etc. are also saved. This is done by Chatterbot and Chatterbot library in the python.</a:t>
            </a:r>
            <a:endParaRPr lang="en-IN"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 NLP Response System :</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If the user is trying to make a conversation with the bot, the input is matched with the data present in database using NLP Algorithm. If the response is available, it is sent to the chatbot.  </a:t>
            </a:r>
            <a:endParaRPr lang="en-IN"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 Responding to the user :</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When a user wants some information pertaining to their health, the response will be provided through this module. If the input matches a with the dataset in the NLP, the appropriate response will be sent to the user. An algorithm to check sentence similarity (NLP) is applied to the modified input to check its similarity with the questions of a predefined question-set, whose answers are available. Also, a random response is sent to the user suggesting “Answer not available” if the input is not matched with the data set.</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434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CF8B7F-39CC-4292-B3D2-4351A9CB0AAF}"/>
              </a:ext>
            </a:extLst>
          </p:cNvPr>
          <p:cNvPicPr/>
          <p:nvPr/>
        </p:nvPicPr>
        <p:blipFill rotWithShape="1">
          <a:blip r:embed="rId2">
            <a:extLst>
              <a:ext uri="{28A0092B-C50C-407E-A947-70E740481C1C}">
                <a14:useLocalDpi xmlns:a14="http://schemas.microsoft.com/office/drawing/2010/main" val="0"/>
              </a:ext>
            </a:extLst>
          </a:blip>
          <a:srcRect r="9361"/>
          <a:stretch/>
        </p:blipFill>
        <p:spPr bwMode="auto">
          <a:xfrm>
            <a:off x="861133" y="741284"/>
            <a:ext cx="10227077" cy="5850385"/>
          </a:xfrm>
          <a:prstGeom prst="rect">
            <a:avLst/>
          </a:prstGeom>
          <a:noFill/>
          <a:ln>
            <a:noFill/>
          </a:ln>
        </p:spPr>
      </p:pic>
      <p:sp>
        <p:nvSpPr>
          <p:cNvPr id="2" name="TextBox 1">
            <a:extLst>
              <a:ext uri="{FF2B5EF4-FFF2-40B4-BE49-F238E27FC236}">
                <a16:creationId xmlns:a16="http://schemas.microsoft.com/office/drawing/2014/main" id="{BA91A12D-9DE2-4685-A2EE-B746D79E8081}"/>
              </a:ext>
            </a:extLst>
          </p:cNvPr>
          <p:cNvSpPr txBox="1"/>
          <p:nvPr/>
        </p:nvSpPr>
        <p:spPr>
          <a:xfrm>
            <a:off x="399496" y="266331"/>
            <a:ext cx="6196613" cy="461665"/>
          </a:xfrm>
          <a:prstGeom prst="rect">
            <a:avLst/>
          </a:prstGeom>
          <a:noFill/>
          <a:ln>
            <a:noFill/>
          </a:ln>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155336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013C35-0D45-4721-9BF6-AAB111C4EE98}"/>
              </a:ext>
            </a:extLst>
          </p:cNvPr>
          <p:cNvSpPr txBox="1"/>
          <p:nvPr/>
        </p:nvSpPr>
        <p:spPr>
          <a:xfrm>
            <a:off x="1322773" y="417251"/>
            <a:ext cx="5557421"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SOFTWARE ARCHITECTURE:</a:t>
            </a:r>
          </a:p>
        </p:txBody>
      </p:sp>
      <p:pic>
        <p:nvPicPr>
          <p:cNvPr id="7" name="Picture 6">
            <a:extLst>
              <a:ext uri="{FF2B5EF4-FFF2-40B4-BE49-F238E27FC236}">
                <a16:creationId xmlns:a16="http://schemas.microsoft.com/office/drawing/2014/main" id="{E892AB69-EA0C-4EE0-97C8-623AA97E4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09" y="1074216"/>
            <a:ext cx="12017781" cy="5175664"/>
          </a:xfrm>
          <a:prstGeom prst="rect">
            <a:avLst/>
          </a:prstGeom>
        </p:spPr>
      </p:pic>
    </p:spTree>
    <p:extLst>
      <p:ext uri="{BB962C8B-B14F-4D97-AF65-F5344CB8AC3E}">
        <p14:creationId xmlns:p14="http://schemas.microsoft.com/office/powerpoint/2010/main" val="413474453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652</TotalTime>
  <Words>1751</Words>
  <Application>Microsoft Office PowerPoint</Application>
  <PresentationFormat>Widescreen</PresentationFormat>
  <Paragraphs>141</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Century Gothic</vt:lpstr>
      <vt:lpstr>Symbol</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vt:lpstr>
      <vt:lpstr>Disadvantages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pakhi pardhi</dc:creator>
  <cp:lastModifiedBy>pakhi pardhi</cp:lastModifiedBy>
  <cp:revision>52</cp:revision>
  <dcterms:created xsi:type="dcterms:W3CDTF">2020-10-16T14:45:03Z</dcterms:created>
  <dcterms:modified xsi:type="dcterms:W3CDTF">2021-05-19T14:50:25Z</dcterms:modified>
</cp:coreProperties>
</file>