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8368E-0EB6-464A-AA03-8F96DAF0016A}" v="160" dt="2020-01-15T08:12:05.379"/>
    <p1510:client id="{3B630AD5-A369-4C60-B69A-BB7F18B2D053}" v="92" dt="2020-01-11T11:04:38.081"/>
    <p1510:client id="{5ED2C418-3976-4CC1-9B49-91197E840D45}" v="55" dt="2020-01-14T19:32:08.627"/>
    <p1510:client id="{D15E14BC-B793-42B4-AA2C-1F0C719B830D}" v="523" dt="2019-12-10T07:32:27.333"/>
    <p1510:client id="{F465774C-84A3-48D7-8576-312A55DAF4F4}" v="245" dt="2019-12-11T09:27:4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4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4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4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016607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Strategija</a:t>
            </a:r>
            <a:r>
              <a:rPr lang="en-US" dirty="0"/>
              <a:t> </a:t>
            </a:r>
            <a:r>
              <a:rPr lang="en-US" err="1"/>
              <a:t>upravljanja</a:t>
            </a:r>
            <a:r>
              <a:rPr lang="en-US" dirty="0"/>
              <a:t> </a:t>
            </a:r>
            <a:r>
              <a:rPr lang="en-US" err="1"/>
              <a:t>preduzećem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Asistent</a:t>
            </a:r>
            <a:r>
              <a:rPr lang="en-US" dirty="0"/>
              <a:t>: Jelena </a:t>
            </a:r>
            <a:r>
              <a:rPr lang="en-US" dirty="0" err="1"/>
              <a:t>Jevtić</a:t>
            </a:r>
            <a:endParaRPr lang="en-US" dirty="0"/>
          </a:p>
          <a:p>
            <a:r>
              <a:rPr lang="en-US" dirty="0" err="1"/>
              <a:t>Profesor</a:t>
            </a:r>
            <a:r>
              <a:rPr lang="en-US" dirty="0"/>
              <a:t>: Dr </a:t>
            </a:r>
            <a:r>
              <a:rPr lang="en-US" dirty="0" err="1"/>
              <a:t>Nebojša</a:t>
            </a:r>
            <a:r>
              <a:rPr lang="en-US" dirty="0"/>
              <a:t> Matić</a:t>
            </a:r>
          </a:p>
          <a:p>
            <a:pPr algn="r"/>
            <a:r>
              <a:rPr lang="en-US" dirty="0"/>
              <a:t>Nikola Pavlović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E3ED-6473-4E42-8218-05FAC866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18057"/>
            <a:ext cx="9418320" cy="783096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</a:rPr>
              <a:t>Kratak</a:t>
            </a:r>
            <a:r>
              <a:rPr lang="en-US" sz="4000" b="1" dirty="0">
                <a:solidFill>
                  <a:srgbClr val="FFFF00"/>
                </a:solidFill>
              </a:rPr>
              <a:t> </a:t>
            </a:r>
            <a:r>
              <a:rPr lang="en-US" sz="4000" b="1" dirty="0" err="1">
                <a:solidFill>
                  <a:srgbClr val="FFFF00"/>
                </a:solidFill>
              </a:rPr>
              <a:t>Uvod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3C67-323F-4DA5-AA95-2DD77A55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12496"/>
            <a:ext cx="9418320" cy="4779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Uspeh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savremenog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preduzeca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zavisi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ne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samo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njegove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sposobnosti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razvija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dobar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proizvod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/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uslugu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da formira adekvatne cene i svoju ponudu učini dostupnom kupcima, već i od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njegovog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strategijskog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ponašanja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kroz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formulisanje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implementaciju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optimalne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strategije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 </a:t>
            </a:r>
            <a:endParaRPr lang="en-US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Dakle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efikasne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poslovne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strategije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visok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stepen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angažovanja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menadžerskog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kadra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finansijsko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–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tehnološki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resursi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menadžerska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znanja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veštine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I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fleksibilnost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brzo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reagovanje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)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neophodni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za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uspeh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u poslovanju preduzeća. Na taj način je neophodno uspotavljanje adekvatnog strategijskog upravljanja preduzećem prema sopstvenim performansama kao izvoru konkurentske prednosti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8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CC5C-AE45-4303-92D6-7AC75D6B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96" y="249022"/>
            <a:ext cx="9692640" cy="82424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Preduze</a:t>
            </a:r>
            <a:r>
              <a:rPr lang="sr-Latn-RS" sz="4000" b="1" dirty="0">
                <a:solidFill>
                  <a:srgbClr val="FFFF00"/>
                </a:solidFill>
                <a:ea typeface="+mj-lt"/>
                <a:cs typeface="+mj-lt"/>
              </a:rPr>
              <a:t>ć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e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i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okruženje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817F-2CA6-4EB0-8C0B-929598898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82" y="1108694"/>
            <a:ext cx="9698254" cy="52637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Preduzeće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konstantno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suočava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šansama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ukazuju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okruženje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maskirane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probleme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sr-Latn-RS" dirty="0">
                <a:ea typeface="+mn-lt"/>
                <a:cs typeface="+mn-lt"/>
              </a:rPr>
              <a:t>M</a:t>
            </a:r>
            <a:r>
              <a:rPr lang="en-US" dirty="0" err="1">
                <a:ea typeface="+mn-lt"/>
                <a:cs typeface="+mn-lt"/>
              </a:rPr>
              <a:t>enadžment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sr-Latn-RS" dirty="0">
                <a:ea typeface="+mn-lt"/>
                <a:cs typeface="+mn-lt"/>
              </a:rPr>
              <a:t> bi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trebalo</a:t>
            </a:r>
            <a:r>
              <a:rPr lang="en-US" dirty="0">
                <a:ea typeface="+mn-lt"/>
                <a:cs typeface="+mn-lt"/>
              </a:rPr>
              <a:t> bi da </a:t>
            </a:r>
            <a:r>
              <a:rPr lang="en-US" dirty="0" err="1">
                <a:ea typeface="+mn-lt"/>
                <a:cs typeface="+mn-lt"/>
              </a:rPr>
              <a:t>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identifikuje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predvidi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odredi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veličinu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podatke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Zadatak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 je da </a:t>
            </a:r>
            <a:r>
              <a:rPr lang="en-US" dirty="0" err="1">
                <a:ea typeface="+mn-lt"/>
                <a:cs typeface="+mn-lt"/>
              </a:rPr>
              <a:t>opasnosti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predviđaju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podešavaju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spc="0">
              <a:ea typeface="+mn-lt"/>
              <a:cs typeface="+mn-lt"/>
            </a:endParaRPr>
          </a:p>
          <a:p>
            <a:pPr marL="285750" indent="-285750"/>
            <a:r>
              <a:rPr lang="en-US" dirty="0" err="1">
                <a:ea typeface="+mn-lt"/>
                <a:cs typeface="+mn-lt"/>
              </a:rPr>
              <a:t>Permanentne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trajne</a:t>
            </a:r>
            <a:r>
              <a:rPr lang="en-US" dirty="0">
                <a:ea typeface="+mn-lt"/>
                <a:cs typeface="+mn-lt"/>
              </a:rPr>
              <a:t>),</a:t>
            </a:r>
            <a:endParaRPr lang="en-US" spc="0" dirty="0" err="1">
              <a:ea typeface="+mn-lt"/>
              <a:cs typeface="+mn-lt"/>
            </a:endParaRPr>
          </a:p>
          <a:p>
            <a:pPr marL="285750" indent="-285750"/>
            <a:r>
              <a:rPr lang="en-US" spc="0" dirty="0" err="1">
                <a:ea typeface="+mn-lt"/>
                <a:cs typeface="+mn-lt"/>
              </a:rPr>
              <a:t>Urgentne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pc="0" dirty="0">
              <a:ea typeface="+mn-lt"/>
              <a:cs typeface="+mn-lt"/>
            </a:endParaRPr>
          </a:p>
          <a:p>
            <a:pPr marL="285750" indent="-285750"/>
            <a:r>
              <a:rPr lang="en-US" sz="1800" spc="0" err="1">
                <a:ea typeface="+mn-lt"/>
                <a:cs typeface="+mn-lt"/>
              </a:rPr>
              <a:t>Odložive</a:t>
            </a:r>
            <a:endParaRPr lang="en-US" sz="1800" spc="0" err="1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Takodje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zahtevaju</a:t>
            </a:r>
            <a:r>
              <a:rPr lang="en-US" dirty="0">
                <a:ea typeface="+mn-lt"/>
                <a:cs typeface="+mn-lt"/>
              </a:rPr>
              <a:t> od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aktivan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okruženju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dostavljanje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informacija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šansama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opasnostima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proizilaze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saradnje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okruženjem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poznavanjem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svojih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slabih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strana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U </a:t>
            </a:r>
            <a:r>
              <a:rPr lang="en-US" dirty="0" err="1">
                <a:ea typeface="+mn-lt"/>
                <a:cs typeface="+mn-lt"/>
              </a:rPr>
              <a:t>zavisnosti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komunikacije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okruženjem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>
              <a:ea typeface="+mn-lt"/>
              <a:cs typeface="+mn-l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Oni </a:t>
            </a:r>
            <a:r>
              <a:rPr lang="en-US" sz="1800" dirty="0" err="1">
                <a:ea typeface="+mn-lt"/>
                <a:cs typeface="+mn-lt"/>
              </a:rPr>
              <a:t>koji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cine da se </a:t>
            </a:r>
            <a:r>
              <a:rPr lang="en-US" dirty="0" err="1">
                <a:ea typeface="+mn-lt"/>
                <a:cs typeface="+mn-lt"/>
              </a:rPr>
              <a:t>stvari</a:t>
            </a:r>
            <a:r>
              <a:rPr lang="en-US" dirty="0">
                <a:ea typeface="+mn-lt"/>
                <a:cs typeface="+mn-lt"/>
              </a:rPr>
              <a:t> dese,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Oni 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gledaju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događaji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igraju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Oni </a:t>
            </a:r>
            <a:r>
              <a:rPr lang="en-US" sz="1800" dirty="0" err="1">
                <a:ea typeface="+mn-lt"/>
                <a:cs typeface="+mn-lt"/>
              </a:rPr>
              <a:t>koji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zakašnjenjem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pitaju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desilo</a:t>
            </a:r>
            <a:endParaRPr lang="en-US" dirty="0" err="1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0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F4C-F750-44F1-8DD0-EE032FA9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08" y="332809"/>
            <a:ext cx="9692640" cy="1034799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Pojam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strategije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preduzeca</a:t>
            </a:r>
            <a:endParaRPr lang="en-US" sz="4000" dirty="0" err="1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D539-202A-43CC-98F1-EF9EC55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93" y="1715006"/>
            <a:ext cx="980682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ea typeface="+mn-lt"/>
                <a:cs typeface="+mn-lt"/>
              </a:rPr>
              <a:t>Strategija je </a:t>
            </a:r>
            <a:r>
              <a:rPr lang="en-US" dirty="0" err="1">
                <a:ea typeface="+mn-lt"/>
                <a:cs typeface="+mn-lt"/>
              </a:rPr>
              <a:t>odluka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kojom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daje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pravac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razvoja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domaćem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međunarodnom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tržištu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Strategija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zahteva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organizacione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strukture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racionalno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reagovanje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događaje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sredini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Svrha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izbor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poslovne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delatnosti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alokacija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stvaranje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održive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konkurentske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prednosti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Izbor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poslovne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delatnosti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tiče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efektivnosti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zavisi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proizvoda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tržišta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tehnologije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od </a:t>
            </a:r>
            <a:r>
              <a:rPr lang="en-US" dirty="0" err="1">
                <a:ea typeface="+mn-lt"/>
                <a:cs typeface="+mn-lt"/>
              </a:rPr>
              <a:t>kategorije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kupaca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čije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potrebe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moraju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zadovolj</a:t>
            </a:r>
            <a:r>
              <a:rPr lang="en-US" u="sng" dirty="0" err="1">
                <a:ea typeface="+mn-lt"/>
                <a:cs typeface="+mn-lt"/>
              </a:rPr>
              <a:t>i</a:t>
            </a:r>
            <a:r>
              <a:rPr lang="en-US" dirty="0" err="1">
                <a:ea typeface="+mn-lt"/>
                <a:cs typeface="+mn-lt"/>
              </a:rPr>
              <a:t>ti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Sposobnost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brzina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prilagođavanja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promenama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kritične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uspeh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savremenoj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privredi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Karakteristike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postojanje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podrazumeva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konkurentski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učesnika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pojedinom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tržištu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Pojam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pozajmljen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vojne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terminologije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kojoj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vojskovođu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</a:t>
            </a:r>
            <a:r>
              <a:rPr lang="en-US" dirty="0">
                <a:ea typeface="+mn-lt"/>
                <a:cs typeface="+mn-lt"/>
              </a:rPr>
              <a:t> je za </a:t>
            </a:r>
            <a:r>
              <a:rPr lang="en-US" dirty="0" err="1">
                <a:ea typeface="+mn-lt"/>
                <a:cs typeface="+mn-lt"/>
              </a:rPr>
              <a:t>menadžment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iskorišćen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bukvalan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prevod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znači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voditi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vojsku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pravac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akcije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središnu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tačku</a:t>
            </a:r>
            <a:r>
              <a:rPr lang="en-US" dirty="0">
                <a:ea typeface="+mn-lt"/>
                <a:cs typeface="+mn-lt"/>
              </a:rPr>
              <a:t> ka </a:t>
            </a:r>
            <a:r>
              <a:rPr lang="en-US" dirty="0" err="1">
                <a:ea typeface="+mn-lt"/>
                <a:cs typeface="+mn-lt"/>
              </a:rPr>
              <a:t>kojoj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usmerena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akcija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odnosno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pravac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akcije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1DEE-67D0-4981-AE85-2738994B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89" y="316333"/>
            <a:ext cx="9692640" cy="804194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Strategija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i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menadžment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CADD-FBCE-4047-9CB1-11101044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86" y="1381193"/>
            <a:ext cx="9698254" cy="5333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Pomoću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realizuje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ciljeve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način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reaguje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okruženje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vremena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Njom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određuje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pPr lvl="1" algn="just"/>
            <a:r>
              <a:rPr lang="en-US" sz="1800" dirty="0" err="1">
                <a:ea typeface="+mn-lt"/>
                <a:cs typeface="+mn-lt"/>
              </a:rPr>
              <a:t>Odnos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prema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okruženju</a:t>
            </a:r>
            <a:endParaRPr lang="en-US" sz="1800"/>
          </a:p>
          <a:p>
            <a:pPr lvl="1" algn="just"/>
            <a:r>
              <a:rPr lang="en-US" sz="1800" dirty="0" err="1">
                <a:ea typeface="+mn-lt"/>
                <a:cs typeface="+mn-lt"/>
              </a:rPr>
              <a:t>Struktura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poslovne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kompetentnosti</a:t>
            </a:r>
            <a:endParaRPr lang="en-US" sz="1800"/>
          </a:p>
          <a:p>
            <a:pPr lvl="1" algn="just">
              <a:buFont typeface="Wingdings 2" pitchFamily="34" charset="0"/>
              <a:buChar char=""/>
            </a:pPr>
            <a:r>
              <a:rPr lang="en-US" sz="1800" spc="10" err="1">
                <a:ea typeface="+mn-lt"/>
                <a:cs typeface="+mn-lt"/>
              </a:rPr>
              <a:t>Metode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i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brzina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realizacije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izabranih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pravaca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err="1">
                <a:ea typeface="+mn-lt"/>
                <a:cs typeface="+mn-lt"/>
              </a:rPr>
              <a:t>delovanja</a:t>
            </a:r>
            <a:endParaRPr lang="en-US" sz="1800" spc="10"/>
          </a:p>
          <a:p>
            <a:pPr lvl="1" algn="just"/>
            <a:r>
              <a:rPr lang="en-US" sz="1800" spc="10" dirty="0" err="1">
                <a:ea typeface="+mn-lt"/>
                <a:cs typeface="+mn-lt"/>
              </a:rPr>
              <a:t>Poželjni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dirty="0" err="1">
                <a:ea typeface="+mn-lt"/>
                <a:cs typeface="+mn-lt"/>
              </a:rPr>
              <a:t>nivo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dirty="0" err="1">
                <a:ea typeface="+mn-lt"/>
                <a:cs typeface="+mn-lt"/>
              </a:rPr>
              <a:t>i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dirty="0" err="1">
                <a:ea typeface="+mn-lt"/>
                <a:cs typeface="+mn-lt"/>
              </a:rPr>
              <a:t>vrsta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dirty="0" err="1">
                <a:ea typeface="+mn-lt"/>
                <a:cs typeface="+mn-lt"/>
              </a:rPr>
              <a:t>fleksibilnosti</a:t>
            </a:r>
            <a:r>
              <a:rPr lang="en-US" sz="1800" spc="10" dirty="0">
                <a:ea typeface="+mn-lt"/>
                <a:cs typeface="+mn-lt"/>
              </a:rPr>
              <a:t> </a:t>
            </a:r>
            <a:r>
              <a:rPr lang="en-US" sz="1800" spc="10" dirty="0" err="1">
                <a:ea typeface="+mn-lt"/>
                <a:cs typeface="+mn-lt"/>
              </a:rPr>
              <a:t>preduzeća</a:t>
            </a:r>
            <a:endParaRPr lang="en-US" sz="1800" spc="10" dirty="0"/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Od upravljanja se očekuje da preduzece ima odnos sa okruženjem koji omogućava da definiše prave ciljeve, posluje u skladu sa mogućnostima i da reaguje na nove šanse i opasnosti koje se javljaju u okruženju. Efikasnost – znači raditi prave stvari a efektivnost – raditi stvari na pravi način, odnosno izbor poslova i organizovanje procesa, ili kombinovanje i korišćenje resursa predstavljaju osnovnu dimenziju menadžmenta. </a:t>
            </a:r>
            <a:endParaRPr lang="en-US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Zadatak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 je da </a:t>
            </a:r>
            <a:r>
              <a:rPr lang="en-US" dirty="0" err="1">
                <a:ea typeface="+mn-lt"/>
                <a:cs typeface="+mn-lt"/>
              </a:rPr>
              <a:t>obezbedi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kombinaciju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korišćenja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ostvarenja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ciljeva</a:t>
            </a:r>
            <a:r>
              <a:rPr lang="en-US" dirty="0">
                <a:ea typeface="+mn-lt"/>
                <a:cs typeface="+mn-lt"/>
              </a:rPr>
              <a:t> za </a:t>
            </a:r>
            <a:r>
              <a:rPr lang="en-US" dirty="0" err="1">
                <a:ea typeface="+mn-lt"/>
                <a:cs typeface="+mn-lt"/>
              </a:rPr>
              <a:t>uspostavljanje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ravnoteže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efektivnosti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efikasnosti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predstavlja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najvažniju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komponentu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upravljačke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aktivnosti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26F-8AB8-4E48-B9DB-182DD7E9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39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Strategijski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 (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strateški</a:t>
            </a:r>
            <a:r>
              <a:rPr lang="en-US" sz="4000" b="1" dirty="0">
                <a:solidFill>
                  <a:srgbClr val="FFFF00"/>
                </a:solidFill>
                <a:ea typeface="+mj-lt"/>
                <a:cs typeface="+mj-lt"/>
              </a:rPr>
              <a:t>) </a:t>
            </a:r>
            <a:r>
              <a:rPr lang="en-US" sz="4000" b="1" dirty="0" err="1">
                <a:solidFill>
                  <a:srgbClr val="FFFF00"/>
                </a:solidFill>
                <a:ea typeface="+mj-lt"/>
                <a:cs typeface="+mj-lt"/>
              </a:rPr>
              <a:t>menadžment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14D7-8588-42F5-9446-9A5D5A67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978" y="1487905"/>
            <a:ext cx="10039148" cy="515344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8000" dirty="0">
                <a:latin typeface="Century Schoolbook"/>
                <a:ea typeface="+mn-lt"/>
                <a:cs typeface="+mn-lt"/>
              </a:rPr>
              <a:t>Strategijski menadžment je koncept koji uključuje kako strategijsko planiranje tako i strategijsku akciju u situaciji kada se sredina brzo menja uz porast otpora sredine, a zasnovan je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na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osnovu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povratne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sprege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koja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kontroliše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usmerava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strategije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akcije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.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Efektivnost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zavisi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od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nivoa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razvijenosti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strategijskog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menadžmenta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u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preduzeću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.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Strategijski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menadžment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uključuje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razmišljanje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,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odlučivanje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</a:t>
            </a:r>
            <a:r>
              <a:rPr lang="en-US" sz="8000" dirty="0" err="1">
                <a:latin typeface="Century Schoolbook"/>
                <a:ea typeface="+mn-lt"/>
                <a:cs typeface="+mn-lt"/>
              </a:rPr>
              <a:t>akciju</a:t>
            </a:r>
            <a:r>
              <a:rPr lang="en-US" sz="8000" dirty="0">
                <a:latin typeface="Century Schoolbook"/>
                <a:ea typeface="+mn-lt"/>
                <a:cs typeface="+mn-lt"/>
              </a:rPr>
              <a:t> za stvaranje konkurentne prednosti, a omogućava strukturne promene u preduzeću.  </a:t>
            </a:r>
            <a:endParaRPr lang="en-US" sz="8000" dirty="0">
              <a:latin typeface="Century Schoolbook"/>
              <a:cs typeface="Times New Roman"/>
            </a:endParaRPr>
          </a:p>
          <a:p>
            <a:pPr algn="just">
              <a:buNone/>
            </a:pPr>
            <a:r>
              <a:rPr lang="en-US" sz="8000" err="1">
                <a:ea typeface="+mn-lt"/>
                <a:cs typeface="+mn-lt"/>
              </a:rPr>
              <a:t>Ključni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aspekti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strateškog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menadžmenta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su</a:t>
            </a:r>
            <a:r>
              <a:rPr lang="en-US" sz="8000" dirty="0">
                <a:ea typeface="+mn-lt"/>
                <a:cs typeface="+mn-lt"/>
              </a:rPr>
              <a:t>: </a:t>
            </a:r>
            <a:endParaRPr lang="en-US" sz="8000" spc="0" dirty="0">
              <a:ea typeface="+mn-lt"/>
              <a:cs typeface="+mn-lt"/>
            </a:endParaRPr>
          </a:p>
          <a:p>
            <a:pPr algn="just"/>
            <a:r>
              <a:rPr lang="en-US" sz="8000" err="1">
                <a:ea typeface="+mn-lt"/>
                <a:cs typeface="+mn-lt"/>
              </a:rPr>
              <a:t>Postavljanje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cilja</a:t>
            </a:r>
            <a:endParaRPr lang="en-US" sz="8000" spc="0" dirty="0">
              <a:ea typeface="+mn-lt"/>
              <a:cs typeface="+mn-lt"/>
            </a:endParaRPr>
          </a:p>
          <a:p>
            <a:pPr algn="just"/>
            <a:r>
              <a:rPr lang="en-US" sz="8000" spc="0" err="1">
                <a:ea typeface="+mn-lt"/>
                <a:cs typeface="+mn-lt"/>
              </a:rPr>
              <a:t>Formulisanje</a:t>
            </a:r>
            <a:r>
              <a:rPr lang="en-US" sz="8000" spc="0" dirty="0">
                <a:ea typeface="+mn-lt"/>
                <a:cs typeface="+mn-lt"/>
              </a:rPr>
              <a:t> </a:t>
            </a:r>
            <a:r>
              <a:rPr lang="en-US" sz="8000" spc="0" err="1">
                <a:ea typeface="+mn-lt"/>
                <a:cs typeface="+mn-lt"/>
              </a:rPr>
              <a:t>strategije</a:t>
            </a:r>
            <a:endParaRPr lang="en-US" sz="8000" spc="0" dirty="0">
              <a:ea typeface="+mn-lt"/>
              <a:cs typeface="+mn-lt"/>
            </a:endParaRPr>
          </a:p>
          <a:p>
            <a:pPr algn="just"/>
            <a:r>
              <a:rPr lang="en-US" sz="8000" spc="0" err="1">
                <a:ea typeface="+mn-lt"/>
                <a:cs typeface="+mn-lt"/>
              </a:rPr>
              <a:t>Implementacija</a:t>
            </a:r>
            <a:r>
              <a:rPr lang="en-US" sz="8000" spc="0" dirty="0">
                <a:ea typeface="+mn-lt"/>
                <a:cs typeface="+mn-lt"/>
              </a:rPr>
              <a:t> </a:t>
            </a:r>
            <a:r>
              <a:rPr lang="en-US" sz="8000" spc="0" err="1">
                <a:ea typeface="+mn-lt"/>
                <a:cs typeface="+mn-lt"/>
              </a:rPr>
              <a:t>strategije</a:t>
            </a:r>
            <a:endParaRPr lang="en-US" sz="8000" spc="0" dirty="0">
              <a:ea typeface="+mn-lt"/>
              <a:cs typeface="+mn-lt"/>
            </a:endParaRPr>
          </a:p>
          <a:p>
            <a:pPr algn="just"/>
            <a:r>
              <a:rPr lang="en-US" sz="8000" spc="0" dirty="0" err="1">
                <a:ea typeface="+mn-lt"/>
                <a:cs typeface="+mn-lt"/>
              </a:rPr>
              <a:t>Strateška</a:t>
            </a:r>
            <a:r>
              <a:rPr lang="en-US" sz="8000" spc="0" dirty="0">
                <a:ea typeface="+mn-lt"/>
                <a:cs typeface="+mn-lt"/>
              </a:rPr>
              <a:t> </a:t>
            </a:r>
            <a:r>
              <a:rPr lang="en-US" sz="8000" spc="0">
                <a:ea typeface="+mn-lt"/>
                <a:cs typeface="+mn-lt"/>
              </a:rPr>
              <a:t>kontrola</a:t>
            </a:r>
            <a:endParaRPr lang="en-US" sz="8000" spc="0"/>
          </a:p>
          <a:p>
            <a:pPr marL="0" indent="0" algn="just">
              <a:buNone/>
            </a:pPr>
            <a:r>
              <a:rPr lang="en-US" sz="8000" err="1">
                <a:ea typeface="+mn-lt"/>
                <a:cs typeface="+mn-lt"/>
              </a:rPr>
              <a:t>Strategijski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menadžment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predstavlja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osnovu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usmeravanja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poslovanja</a:t>
            </a:r>
            <a:r>
              <a:rPr lang="en-US" sz="8000" dirty="0">
                <a:ea typeface="+mn-lt"/>
                <a:cs typeface="+mn-lt"/>
              </a:rPr>
              <a:t> u </a:t>
            </a:r>
            <a:r>
              <a:rPr lang="en-US" sz="8000" err="1">
                <a:ea typeface="+mn-lt"/>
                <a:cs typeface="+mn-lt"/>
              </a:rPr>
              <a:t>turbulentnoj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sredini</a:t>
            </a:r>
            <a:r>
              <a:rPr lang="en-US" sz="8000" dirty="0">
                <a:ea typeface="+mn-lt"/>
                <a:cs typeface="+mn-lt"/>
              </a:rPr>
              <a:t>. </a:t>
            </a:r>
            <a:r>
              <a:rPr lang="en-US" sz="8000" err="1">
                <a:ea typeface="+mn-lt"/>
                <a:cs typeface="+mn-lt"/>
              </a:rPr>
              <a:t>Uključuje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donošenje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odluka</a:t>
            </a:r>
            <a:r>
              <a:rPr lang="en-US" sz="8000" dirty="0">
                <a:ea typeface="+mn-lt"/>
                <a:cs typeface="+mn-lt"/>
              </a:rPr>
              <a:t> o </a:t>
            </a:r>
            <a:r>
              <a:rPr lang="en-US" sz="8000" err="1">
                <a:ea typeface="+mn-lt"/>
                <a:cs typeface="+mn-lt"/>
              </a:rPr>
              <a:t>misiji</a:t>
            </a:r>
            <a:r>
              <a:rPr lang="en-US" sz="8000" dirty="0">
                <a:ea typeface="+mn-lt"/>
                <a:cs typeface="+mn-lt"/>
              </a:rPr>
              <a:t>, </a:t>
            </a:r>
            <a:r>
              <a:rPr lang="en-US" sz="8000" err="1">
                <a:ea typeface="+mn-lt"/>
                <a:cs typeface="+mn-lt"/>
              </a:rPr>
              <a:t>ciljevima</a:t>
            </a:r>
            <a:r>
              <a:rPr lang="en-US" sz="8000" dirty="0">
                <a:ea typeface="+mn-lt"/>
                <a:cs typeface="+mn-lt"/>
              </a:rPr>
              <a:t>, </a:t>
            </a:r>
            <a:r>
              <a:rPr lang="en-US" sz="8000" err="1">
                <a:ea typeface="+mn-lt"/>
                <a:cs typeface="+mn-lt"/>
              </a:rPr>
              <a:t>pravcima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načinima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njihovog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ostvarivanja</a:t>
            </a:r>
            <a:r>
              <a:rPr lang="en-US" sz="8000" dirty="0">
                <a:ea typeface="+mn-lt"/>
                <a:cs typeface="+mn-lt"/>
              </a:rPr>
              <a:t>, </a:t>
            </a:r>
            <a:r>
              <a:rPr lang="en-US" sz="8000" err="1">
                <a:ea typeface="+mn-lt"/>
                <a:cs typeface="+mn-lt"/>
              </a:rPr>
              <a:t>alokaciji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resursa</a:t>
            </a:r>
            <a:r>
              <a:rPr lang="en-US" sz="8000" dirty="0">
                <a:ea typeface="+mn-lt"/>
                <a:cs typeface="+mn-lt"/>
              </a:rPr>
              <a:t>, </a:t>
            </a:r>
            <a:r>
              <a:rPr lang="en-US" sz="8000" err="1">
                <a:ea typeface="+mn-lt"/>
                <a:cs typeface="+mn-lt"/>
              </a:rPr>
              <a:t>kao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i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stvaranje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sistema</a:t>
            </a:r>
            <a:r>
              <a:rPr lang="en-US" sz="8000" dirty="0">
                <a:ea typeface="+mn-lt"/>
                <a:cs typeface="+mn-lt"/>
              </a:rPr>
              <a:t> </a:t>
            </a:r>
            <a:r>
              <a:rPr lang="en-US" sz="8000" err="1">
                <a:ea typeface="+mn-lt"/>
                <a:cs typeface="+mn-lt"/>
              </a:rPr>
              <a:t>podrške</a:t>
            </a:r>
            <a:r>
              <a:rPr lang="en-US" sz="8000" dirty="0">
                <a:ea typeface="+mn-lt"/>
                <a:cs typeface="+mn-lt"/>
              </a:rPr>
              <a:t>.</a:t>
            </a:r>
            <a:endParaRPr lang="en-US" sz="80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A8D6-8158-4864-8D2A-D4DC426F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83" y="415187"/>
            <a:ext cx="9692640" cy="754062"/>
          </a:xfrm>
        </p:spPr>
        <p:txBody>
          <a:bodyPr/>
          <a:lstStyle/>
          <a:p>
            <a:pPr algn="ctr"/>
            <a:r>
              <a:rPr lang="en-US" sz="4000" b="1" err="1">
                <a:solidFill>
                  <a:srgbClr val="FFFF00"/>
                </a:solidFill>
              </a:rPr>
              <a:t>Znacaj</a:t>
            </a:r>
            <a:r>
              <a:rPr lang="en-US" sz="4000" b="1" dirty="0">
                <a:solidFill>
                  <a:srgbClr val="FFFF00"/>
                </a:solidFill>
              </a:rPr>
              <a:t> </a:t>
            </a:r>
            <a:r>
              <a:rPr lang="en-US" sz="4000" b="1" err="1">
                <a:solidFill>
                  <a:srgbClr val="FFFF00"/>
                </a:solidFill>
              </a:rPr>
              <a:t>strategijskog</a:t>
            </a:r>
            <a:r>
              <a:rPr lang="en-US" sz="4000" b="1" dirty="0">
                <a:solidFill>
                  <a:srgbClr val="FFFF00"/>
                </a:solidFill>
              </a:rPr>
              <a:t> </a:t>
            </a:r>
            <a:r>
              <a:rPr lang="en-US" sz="4000" b="1" err="1">
                <a:solidFill>
                  <a:srgbClr val="FFFF00"/>
                </a:solidFill>
              </a:rPr>
              <a:t>menadzmenta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BAF6-8E58-4E7E-B097-F2ECD005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53" y="1404822"/>
            <a:ext cx="9698254" cy="50030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Strategijski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spada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domen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zahteva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poznavanje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odnosa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okruženjem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Strategijski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menadžment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uzima</a:t>
            </a:r>
            <a:r>
              <a:rPr lang="en-US" dirty="0">
                <a:ea typeface="+mn-lt"/>
                <a:cs typeface="+mn-lt"/>
              </a:rPr>
              <a:t>  u </a:t>
            </a:r>
            <a:r>
              <a:rPr lang="en-US" dirty="0" err="1">
                <a:ea typeface="+mn-lt"/>
                <a:cs typeface="+mn-lt"/>
              </a:rPr>
              <a:t>obzir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interese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značaj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snaga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većeg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stejkholdera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direktno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indirektno utiču na poslovanje preduzeća. On takođe, balansira zahteve efektivnosti i efikasnosti u poslovanju. Proces strategijskog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uključuje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tri </a:t>
            </a:r>
            <a:r>
              <a:rPr lang="en-US" dirty="0" err="1">
                <a:ea typeface="+mn-lt"/>
                <a:cs typeface="+mn-lt"/>
              </a:rPr>
              <a:t>ključna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međusobno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povezana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segmenta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aktivnosti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pPr algn="just"/>
            <a:r>
              <a:rPr lang="en-US" b="1" dirty="0" err="1">
                <a:ea typeface="+mn-lt"/>
                <a:cs typeface="+mn-lt"/>
              </a:rPr>
              <a:t>Strategijsku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analizu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tj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predviđanje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opšteg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konkurentskog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okruženja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Ovo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analiza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mogućnosti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snage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glavnih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stejkholdera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b="1" dirty="0" err="1">
                <a:ea typeface="+mn-lt"/>
                <a:cs typeface="+mn-lt"/>
              </a:rPr>
              <a:t>Strategijski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izbor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podrazumeva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identifikovanje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opis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ocenu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strategijskih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opcija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izbor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b="1" dirty="0" err="1">
                <a:ea typeface="+mn-lt"/>
                <a:cs typeface="+mn-lt"/>
              </a:rPr>
              <a:t>Strategijsku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implementaciju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odnosi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stvaranje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uslova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prevođenje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akciju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strategijskog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podrazumeva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povezanost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liderstva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preduzetništva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menadžmenta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poznavanje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celine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veze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okruženjem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znanja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oblasti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proizvodnje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marketinga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poznavanja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ljudi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organizacije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njihovog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2F37-7394-4F59-8FC1-57EEF37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58" y="390474"/>
            <a:ext cx="9692640" cy="6638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</a:rPr>
              <a:t>Zakljucak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8D6-2E4A-47FB-B5E8-D0651877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42" y="1435985"/>
            <a:ext cx="9698254" cy="4882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imes New Roman"/>
                <a:ea typeface="+mn-lt"/>
                <a:cs typeface="+mn-lt"/>
              </a:rPr>
              <a:t>Mnoga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preduzeca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danas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moraju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iznova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razmatrati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svoje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poslovne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ak</a:t>
            </a:r>
            <a:r>
              <a:rPr lang="sr-Latn-RS" sz="2000" dirty="0">
                <a:latin typeface="Times New Roman"/>
                <a:ea typeface="+mn-lt"/>
                <a:cs typeface="+mn-lt"/>
              </a:rPr>
              <a:t>t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ivnosti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sa 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obzirom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da se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okruženje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dosta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promenilo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uz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tendenciju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kontinuiranih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fluktuacija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manjih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ve</a:t>
            </a:r>
            <a:r>
              <a:rPr lang="sr-Latn-RS" sz="2000" dirty="0">
                <a:latin typeface="Times New Roman"/>
                <a:ea typeface="+mn-lt"/>
                <a:cs typeface="+mn-lt"/>
              </a:rPr>
              <a:t>ć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amplituda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uz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promenu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takmičarske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situacije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tržištu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otvaranja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novih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mogucnosti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svakako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primorava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preduzeca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da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promene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definiciju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svog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poslovanja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Zato se </a:t>
            </a:r>
            <a:r>
              <a:rPr lang="en-US" sz="2000" err="1">
                <a:latin typeface="Times New Roman"/>
                <a:ea typeface="+mn-lt"/>
                <a:cs typeface="+mn-lt"/>
              </a:rPr>
              <a:t>savremeni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menad</a:t>
            </a:r>
            <a:r>
              <a:rPr lang="sr-Latn-RS" sz="2000" dirty="0">
                <a:latin typeface="Times New Roman"/>
                <a:ea typeface="+mn-lt"/>
                <a:cs typeface="+mn-lt"/>
              </a:rPr>
              <a:t>ž</a:t>
            </a:r>
            <a:r>
              <a:rPr lang="en-US" sz="2000" err="1">
                <a:latin typeface="Times New Roman"/>
                <a:ea typeface="+mn-lt"/>
                <a:cs typeface="+mn-lt"/>
              </a:rPr>
              <a:t>ment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sve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više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usredsred</a:t>
            </a:r>
            <a:r>
              <a:rPr lang="sr-Latn-RS" sz="2000" dirty="0">
                <a:latin typeface="Times New Roman"/>
                <a:ea typeface="+mn-lt"/>
                <a:cs typeface="+mn-lt"/>
              </a:rPr>
              <a:t>j</a:t>
            </a:r>
            <a:r>
              <a:rPr lang="en-US" sz="2000" err="1">
                <a:latin typeface="Times New Roman"/>
                <a:ea typeface="+mn-lt"/>
                <a:cs typeface="+mn-lt"/>
              </a:rPr>
              <a:t>uje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pitanje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kako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se </a:t>
            </a:r>
            <a:r>
              <a:rPr lang="en-US" sz="2000" err="1">
                <a:latin typeface="Times New Roman"/>
                <a:ea typeface="+mn-lt"/>
                <a:cs typeface="+mn-lt"/>
              </a:rPr>
              <a:t>može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pomoći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preduzeću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da </a:t>
            </a:r>
            <a:r>
              <a:rPr lang="en-US" sz="2000" err="1">
                <a:latin typeface="Times New Roman"/>
                <a:ea typeface="+mn-lt"/>
                <a:cs typeface="+mn-lt"/>
              </a:rPr>
              <a:t>stekne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strategijsku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prednost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konkurencijom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</a:t>
            </a:r>
            <a:r>
              <a:rPr lang="en-US" sz="2000" err="1">
                <a:latin typeface="Times New Roman"/>
                <a:ea typeface="+mn-lt"/>
                <a:cs typeface="+mn-lt"/>
              </a:rPr>
              <a:t>Imajuci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err="1">
                <a:latin typeface="Times New Roman"/>
                <a:ea typeface="+mn-lt"/>
                <a:cs typeface="+mn-lt"/>
              </a:rPr>
              <a:t>vidu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da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postoje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dva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osnovna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tipa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prednosti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konkurencijom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-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prednjačenje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err="1">
                <a:latin typeface="Times New Roman"/>
                <a:ea typeface="+mn-lt"/>
                <a:cs typeface="+mn-lt"/>
              </a:rPr>
              <a:t>cenama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razlikovanje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od </a:t>
            </a:r>
            <a:r>
              <a:rPr lang="en-US" sz="2000" err="1">
                <a:latin typeface="Times New Roman"/>
                <a:ea typeface="+mn-lt"/>
                <a:cs typeface="+mn-lt"/>
              </a:rPr>
              <a:t>drugih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ne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preostaje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drugo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rešenje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osim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odabira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jedne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od </a:t>
            </a:r>
            <a:r>
              <a:rPr lang="en-US" sz="2000" err="1">
                <a:latin typeface="Times New Roman"/>
                <a:ea typeface="+mn-lt"/>
                <a:cs typeface="+mn-lt"/>
              </a:rPr>
              <a:t>dveju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opcija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najbolji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način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odgovara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jedinstvenim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uslovima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poslovanja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konkretnog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preduzeća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realnim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okvirima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2464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324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Strategija upravljanja preduzećem</vt:lpstr>
      <vt:lpstr>Kratak Uvod</vt:lpstr>
      <vt:lpstr>Preduzeće i okruženje</vt:lpstr>
      <vt:lpstr>Pojam strategije preduzeca</vt:lpstr>
      <vt:lpstr>Strategija i menadžment</vt:lpstr>
      <vt:lpstr>Strategijski (strateški) menadžment</vt:lpstr>
      <vt:lpstr>Znacaj strategijskog menadzmenta</vt:lpstr>
      <vt:lpstr>Zakljucak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322</cp:revision>
  <dcterms:created xsi:type="dcterms:W3CDTF">2019-12-10T07:14:30Z</dcterms:created>
  <dcterms:modified xsi:type="dcterms:W3CDTF">2020-01-16T07:36:35Z</dcterms:modified>
</cp:coreProperties>
</file>