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Vidaloka"/>
      <p:regular r:id="rId25"/>
    </p:embeddedFont>
    <p:embeddedFont>
      <p:font typeface="Crimson Text"/>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rimsonText-regular.fntdata"/><Relationship Id="rId25" Type="http://schemas.openxmlformats.org/officeDocument/2006/relationships/font" Target="fonts/Vidaloka-regular.fntdata"/><Relationship Id="rId28" Type="http://schemas.openxmlformats.org/officeDocument/2006/relationships/font" Target="fonts/CrimsonText-italic.fntdata"/><Relationship Id="rId27" Type="http://schemas.openxmlformats.org/officeDocument/2006/relationships/font" Target="fonts/CrimsonTex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rimsonTex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83a336e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83a336e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83a336e3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483a336e3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83a336e3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483a336e3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83a336e3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83a336e3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83a336e35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83a336e35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83a336e35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83a336e35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83a336e3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83a336e3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83a336e3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83a336e3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83a336e3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83a336e3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83a336e3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83a336e3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83a336e3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83a336e3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30" name="Shape 130"/>
        <p:cNvGrpSpPr/>
        <p:nvPr/>
      </p:nvGrpSpPr>
      <p:grpSpPr>
        <a:xfrm>
          <a:off x="0" y="0"/>
          <a:ext cx="0" cy="0"/>
          <a:chOff x="0" y="0"/>
          <a:chExt cx="0" cy="0"/>
        </a:xfrm>
      </p:grpSpPr>
      <p:sp>
        <p:nvSpPr>
          <p:cNvPr id="131" name="Google Shape;131;p13"/>
          <p:cNvSpPr txBox="1"/>
          <p:nvPr>
            <p:ph type="title"/>
          </p:nvPr>
        </p:nvSpPr>
        <p:spPr>
          <a:xfrm>
            <a:off x="699900" y="2821263"/>
            <a:ext cx="4323000" cy="497700"/>
          </a:xfrm>
          <a:prstGeom prst="rect">
            <a:avLst/>
          </a:prstGeom>
        </p:spPr>
        <p:txBody>
          <a:bodyPr anchorCtr="0" anchor="t" bIns="91425" lIns="91425" spcFirstLastPara="1" rIns="91425" wrap="square" tIns="91425">
            <a:normAutofit/>
          </a:bodyPr>
          <a:lstStyle>
            <a:lvl1pPr lvl="0">
              <a:spcBef>
                <a:spcPts val="0"/>
              </a:spcBef>
              <a:spcAft>
                <a:spcPts val="0"/>
              </a:spcAft>
              <a:buSzPts val="4800"/>
              <a:buNone/>
              <a:defRPr/>
            </a:lvl1pPr>
            <a:lvl2pPr lvl="1" algn="ctr">
              <a:spcBef>
                <a:spcPts val="0"/>
              </a:spcBef>
              <a:spcAft>
                <a:spcPts val="0"/>
              </a:spcAft>
              <a:buSzPts val="4800"/>
              <a:buFont typeface="Crimson Text"/>
              <a:buNone/>
              <a:defRPr sz="4800">
                <a:latin typeface="Crimson Text"/>
                <a:ea typeface="Crimson Text"/>
                <a:cs typeface="Crimson Text"/>
                <a:sym typeface="Crimson Text"/>
              </a:defRPr>
            </a:lvl2pPr>
            <a:lvl3pPr lvl="2" algn="ctr">
              <a:spcBef>
                <a:spcPts val="0"/>
              </a:spcBef>
              <a:spcAft>
                <a:spcPts val="0"/>
              </a:spcAft>
              <a:buSzPts val="4800"/>
              <a:buFont typeface="Crimson Text"/>
              <a:buNone/>
              <a:defRPr sz="4800">
                <a:latin typeface="Crimson Text"/>
                <a:ea typeface="Crimson Text"/>
                <a:cs typeface="Crimson Text"/>
                <a:sym typeface="Crimson Text"/>
              </a:defRPr>
            </a:lvl3pPr>
            <a:lvl4pPr lvl="3" algn="ctr">
              <a:spcBef>
                <a:spcPts val="0"/>
              </a:spcBef>
              <a:spcAft>
                <a:spcPts val="0"/>
              </a:spcAft>
              <a:buSzPts val="4800"/>
              <a:buFont typeface="Crimson Text"/>
              <a:buNone/>
              <a:defRPr sz="4800">
                <a:latin typeface="Crimson Text"/>
                <a:ea typeface="Crimson Text"/>
                <a:cs typeface="Crimson Text"/>
                <a:sym typeface="Crimson Text"/>
              </a:defRPr>
            </a:lvl4pPr>
            <a:lvl5pPr lvl="4" algn="ctr">
              <a:spcBef>
                <a:spcPts val="0"/>
              </a:spcBef>
              <a:spcAft>
                <a:spcPts val="0"/>
              </a:spcAft>
              <a:buSzPts val="4800"/>
              <a:buFont typeface="Crimson Text"/>
              <a:buNone/>
              <a:defRPr sz="4800">
                <a:latin typeface="Crimson Text"/>
                <a:ea typeface="Crimson Text"/>
                <a:cs typeface="Crimson Text"/>
                <a:sym typeface="Crimson Text"/>
              </a:defRPr>
            </a:lvl5pPr>
            <a:lvl6pPr lvl="5" algn="ctr">
              <a:spcBef>
                <a:spcPts val="0"/>
              </a:spcBef>
              <a:spcAft>
                <a:spcPts val="0"/>
              </a:spcAft>
              <a:buSzPts val="4800"/>
              <a:buFont typeface="Crimson Text"/>
              <a:buNone/>
              <a:defRPr sz="4800">
                <a:latin typeface="Crimson Text"/>
                <a:ea typeface="Crimson Text"/>
                <a:cs typeface="Crimson Text"/>
                <a:sym typeface="Crimson Text"/>
              </a:defRPr>
            </a:lvl6pPr>
            <a:lvl7pPr lvl="6" algn="ctr">
              <a:spcBef>
                <a:spcPts val="0"/>
              </a:spcBef>
              <a:spcAft>
                <a:spcPts val="0"/>
              </a:spcAft>
              <a:buSzPts val="4800"/>
              <a:buFont typeface="Crimson Text"/>
              <a:buNone/>
              <a:defRPr sz="4800">
                <a:latin typeface="Crimson Text"/>
                <a:ea typeface="Crimson Text"/>
                <a:cs typeface="Crimson Text"/>
                <a:sym typeface="Crimson Text"/>
              </a:defRPr>
            </a:lvl7pPr>
            <a:lvl8pPr lvl="7" algn="ctr">
              <a:spcBef>
                <a:spcPts val="0"/>
              </a:spcBef>
              <a:spcAft>
                <a:spcPts val="0"/>
              </a:spcAft>
              <a:buSzPts val="4800"/>
              <a:buFont typeface="Crimson Text"/>
              <a:buNone/>
              <a:defRPr sz="4800">
                <a:latin typeface="Crimson Text"/>
                <a:ea typeface="Crimson Text"/>
                <a:cs typeface="Crimson Text"/>
                <a:sym typeface="Crimson Text"/>
              </a:defRPr>
            </a:lvl8pPr>
            <a:lvl9pPr lvl="8"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32" name="Google Shape;132;p13"/>
          <p:cNvSpPr txBox="1"/>
          <p:nvPr>
            <p:ph idx="1" type="subTitle"/>
          </p:nvPr>
        </p:nvSpPr>
        <p:spPr>
          <a:xfrm>
            <a:off x="699900" y="1675902"/>
            <a:ext cx="5458200" cy="997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sz="20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cxnSp>
        <p:nvCxnSpPr>
          <p:cNvPr id="133" name="Google Shape;133;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4" name="Google Shape;134;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5" name="Google Shape;135;p1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6" name="Google Shape;136;p1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3">
    <p:spTree>
      <p:nvGrpSpPr>
        <p:cNvPr id="137" name="Shape 137"/>
        <p:cNvGrpSpPr/>
        <p:nvPr/>
      </p:nvGrpSpPr>
      <p:grpSpPr>
        <a:xfrm>
          <a:off x="0" y="0"/>
          <a:ext cx="0" cy="0"/>
          <a:chOff x="0" y="0"/>
          <a:chExt cx="0" cy="0"/>
        </a:xfrm>
      </p:grpSpPr>
      <p:sp>
        <p:nvSpPr>
          <p:cNvPr id="138" name="Google Shape;138;p14"/>
          <p:cNvSpPr txBox="1"/>
          <p:nvPr>
            <p:ph type="title"/>
          </p:nvPr>
        </p:nvSpPr>
        <p:spPr>
          <a:xfrm>
            <a:off x="713225" y="445025"/>
            <a:ext cx="35838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9" name="Google Shape;139;p14"/>
          <p:cNvSpPr txBox="1"/>
          <p:nvPr>
            <p:ph idx="1" type="subTitle"/>
          </p:nvPr>
        </p:nvSpPr>
        <p:spPr>
          <a:xfrm>
            <a:off x="5001000" y="1942925"/>
            <a:ext cx="2486100" cy="357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140" name="Google Shape;140;p14"/>
          <p:cNvSpPr txBox="1"/>
          <p:nvPr>
            <p:ph idx="2" type="subTitle"/>
          </p:nvPr>
        </p:nvSpPr>
        <p:spPr>
          <a:xfrm>
            <a:off x="5001000" y="2255100"/>
            <a:ext cx="2486100" cy="618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41" name="Google Shape;141;p14"/>
          <p:cNvSpPr txBox="1"/>
          <p:nvPr>
            <p:ph idx="3" type="subTitle"/>
          </p:nvPr>
        </p:nvSpPr>
        <p:spPr>
          <a:xfrm>
            <a:off x="1655200" y="1942925"/>
            <a:ext cx="2486100" cy="357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142" name="Google Shape;142;p14"/>
          <p:cNvSpPr txBox="1"/>
          <p:nvPr>
            <p:ph idx="4" type="subTitle"/>
          </p:nvPr>
        </p:nvSpPr>
        <p:spPr>
          <a:xfrm>
            <a:off x="1655200" y="2255100"/>
            <a:ext cx="2486100" cy="618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43" name="Google Shape;143;p14"/>
          <p:cNvSpPr txBox="1"/>
          <p:nvPr>
            <p:ph idx="5" type="subTitle"/>
          </p:nvPr>
        </p:nvSpPr>
        <p:spPr>
          <a:xfrm>
            <a:off x="5001000" y="3723950"/>
            <a:ext cx="2486100" cy="357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144" name="Google Shape;144;p14"/>
          <p:cNvSpPr txBox="1"/>
          <p:nvPr>
            <p:ph idx="6" type="subTitle"/>
          </p:nvPr>
        </p:nvSpPr>
        <p:spPr>
          <a:xfrm>
            <a:off x="5001000" y="4036125"/>
            <a:ext cx="2486100" cy="618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45" name="Google Shape;145;p14"/>
          <p:cNvSpPr txBox="1"/>
          <p:nvPr>
            <p:ph idx="7" type="subTitle"/>
          </p:nvPr>
        </p:nvSpPr>
        <p:spPr>
          <a:xfrm>
            <a:off x="1655200" y="3723950"/>
            <a:ext cx="2486100" cy="3570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2100"/>
              <a:buNone/>
              <a:defRPr sz="2400">
                <a:latin typeface="Vidaloka"/>
                <a:ea typeface="Vidaloka"/>
                <a:cs typeface="Vidaloka"/>
                <a:sym typeface="Vidaloka"/>
              </a:defRPr>
            </a:lvl1pPr>
            <a:lvl2pPr lvl="1" algn="ctr">
              <a:spcBef>
                <a:spcPts val="0"/>
              </a:spcBef>
              <a:spcAft>
                <a:spcPts val="0"/>
              </a:spcAft>
              <a:buSzPts val="2100"/>
              <a:buNone/>
              <a:defRPr b="1" sz="2100"/>
            </a:lvl2pPr>
            <a:lvl3pPr lvl="2" algn="ctr">
              <a:spcBef>
                <a:spcPts val="0"/>
              </a:spcBef>
              <a:spcAft>
                <a:spcPts val="0"/>
              </a:spcAft>
              <a:buSzPts val="2100"/>
              <a:buNone/>
              <a:defRPr b="1" sz="2100"/>
            </a:lvl3pPr>
            <a:lvl4pPr lvl="3" algn="ctr">
              <a:spcBef>
                <a:spcPts val="0"/>
              </a:spcBef>
              <a:spcAft>
                <a:spcPts val="0"/>
              </a:spcAft>
              <a:buSzPts val="2100"/>
              <a:buNone/>
              <a:defRPr b="1" sz="2100"/>
            </a:lvl4pPr>
            <a:lvl5pPr lvl="4" algn="ctr">
              <a:spcBef>
                <a:spcPts val="0"/>
              </a:spcBef>
              <a:spcAft>
                <a:spcPts val="0"/>
              </a:spcAft>
              <a:buSzPts val="2100"/>
              <a:buNone/>
              <a:defRPr b="1" sz="2100"/>
            </a:lvl5pPr>
            <a:lvl6pPr lvl="5" algn="ctr">
              <a:spcBef>
                <a:spcPts val="0"/>
              </a:spcBef>
              <a:spcAft>
                <a:spcPts val="0"/>
              </a:spcAft>
              <a:buSzPts val="2100"/>
              <a:buNone/>
              <a:defRPr b="1" sz="2100"/>
            </a:lvl6pPr>
            <a:lvl7pPr lvl="6" algn="ctr">
              <a:spcBef>
                <a:spcPts val="0"/>
              </a:spcBef>
              <a:spcAft>
                <a:spcPts val="0"/>
              </a:spcAft>
              <a:buSzPts val="2100"/>
              <a:buNone/>
              <a:defRPr b="1" sz="2100"/>
            </a:lvl7pPr>
            <a:lvl8pPr lvl="7" algn="ctr">
              <a:spcBef>
                <a:spcPts val="0"/>
              </a:spcBef>
              <a:spcAft>
                <a:spcPts val="0"/>
              </a:spcAft>
              <a:buSzPts val="2100"/>
              <a:buNone/>
              <a:defRPr b="1" sz="2100"/>
            </a:lvl8pPr>
            <a:lvl9pPr lvl="8" algn="ctr">
              <a:spcBef>
                <a:spcPts val="0"/>
              </a:spcBef>
              <a:spcAft>
                <a:spcPts val="0"/>
              </a:spcAft>
              <a:buSzPts val="2100"/>
              <a:buNone/>
              <a:defRPr b="1" sz="2100"/>
            </a:lvl9pPr>
          </a:lstStyle>
          <a:p/>
        </p:txBody>
      </p:sp>
      <p:sp>
        <p:nvSpPr>
          <p:cNvPr id="146" name="Google Shape;146;p14"/>
          <p:cNvSpPr txBox="1"/>
          <p:nvPr>
            <p:ph idx="8" type="subTitle"/>
          </p:nvPr>
        </p:nvSpPr>
        <p:spPr>
          <a:xfrm>
            <a:off x="1655250" y="4036125"/>
            <a:ext cx="2486100" cy="618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solidFill>
                  <a:schemeClr val="dk1"/>
                </a:solidFill>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47" name="Google Shape;147;p14"/>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148" name="Google Shape;148;p14"/>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149" name="Google Shape;149;p14"/>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sp>
        <p:nvSpPr>
          <p:cNvPr id="150" name="Google Shape;150;p14"/>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4000"/>
              <a:buNone/>
              <a:defRPr sz="3800">
                <a:solidFill>
                  <a:schemeClr val="accent1"/>
                </a:solidFill>
              </a:defRPr>
            </a:lvl1pPr>
            <a:lvl2pPr lvl="1" algn="ctr">
              <a:spcBef>
                <a:spcPts val="0"/>
              </a:spcBef>
              <a:spcAft>
                <a:spcPts val="0"/>
              </a:spcAft>
              <a:buClr>
                <a:schemeClr val="dk2"/>
              </a:buClr>
              <a:buSzPts val="4000"/>
              <a:buNone/>
              <a:defRPr sz="4000">
                <a:solidFill>
                  <a:schemeClr val="dk2"/>
                </a:solidFill>
              </a:defRPr>
            </a:lvl2pPr>
            <a:lvl3pPr lvl="2" algn="ctr">
              <a:spcBef>
                <a:spcPts val="0"/>
              </a:spcBef>
              <a:spcAft>
                <a:spcPts val="0"/>
              </a:spcAft>
              <a:buClr>
                <a:schemeClr val="dk2"/>
              </a:buClr>
              <a:buSzPts val="4000"/>
              <a:buNone/>
              <a:defRPr sz="4000">
                <a:solidFill>
                  <a:schemeClr val="dk2"/>
                </a:solidFill>
              </a:defRPr>
            </a:lvl3pPr>
            <a:lvl4pPr lvl="3" algn="ctr">
              <a:spcBef>
                <a:spcPts val="0"/>
              </a:spcBef>
              <a:spcAft>
                <a:spcPts val="0"/>
              </a:spcAft>
              <a:buClr>
                <a:schemeClr val="dk2"/>
              </a:buClr>
              <a:buSzPts val="4000"/>
              <a:buNone/>
              <a:defRPr sz="4000">
                <a:solidFill>
                  <a:schemeClr val="dk2"/>
                </a:solidFill>
              </a:defRPr>
            </a:lvl4pPr>
            <a:lvl5pPr lvl="4" algn="ctr">
              <a:spcBef>
                <a:spcPts val="0"/>
              </a:spcBef>
              <a:spcAft>
                <a:spcPts val="0"/>
              </a:spcAft>
              <a:buClr>
                <a:schemeClr val="dk2"/>
              </a:buClr>
              <a:buSzPts val="4000"/>
              <a:buNone/>
              <a:defRPr sz="4000">
                <a:solidFill>
                  <a:schemeClr val="dk2"/>
                </a:solidFill>
              </a:defRPr>
            </a:lvl5pPr>
            <a:lvl6pPr lvl="5" algn="ctr">
              <a:spcBef>
                <a:spcPts val="0"/>
              </a:spcBef>
              <a:spcAft>
                <a:spcPts val="0"/>
              </a:spcAft>
              <a:buClr>
                <a:schemeClr val="dk2"/>
              </a:buClr>
              <a:buSzPts val="4000"/>
              <a:buNone/>
              <a:defRPr sz="4000">
                <a:solidFill>
                  <a:schemeClr val="dk2"/>
                </a:solidFill>
              </a:defRPr>
            </a:lvl6pPr>
            <a:lvl7pPr lvl="6" algn="ctr">
              <a:spcBef>
                <a:spcPts val="0"/>
              </a:spcBef>
              <a:spcAft>
                <a:spcPts val="0"/>
              </a:spcAft>
              <a:buClr>
                <a:schemeClr val="dk2"/>
              </a:buClr>
              <a:buSzPts val="4000"/>
              <a:buNone/>
              <a:defRPr sz="4000">
                <a:solidFill>
                  <a:schemeClr val="dk2"/>
                </a:solidFill>
              </a:defRPr>
            </a:lvl7pPr>
            <a:lvl8pPr lvl="7" algn="ctr">
              <a:spcBef>
                <a:spcPts val="0"/>
              </a:spcBef>
              <a:spcAft>
                <a:spcPts val="0"/>
              </a:spcAft>
              <a:buClr>
                <a:schemeClr val="dk2"/>
              </a:buClr>
              <a:buSzPts val="4000"/>
              <a:buNone/>
              <a:defRPr sz="4000">
                <a:solidFill>
                  <a:schemeClr val="dk2"/>
                </a:solidFill>
              </a:defRPr>
            </a:lvl8pPr>
            <a:lvl9pPr lvl="8" algn="ctr">
              <a:spcBef>
                <a:spcPts val="0"/>
              </a:spcBef>
              <a:spcAft>
                <a:spcPts val="0"/>
              </a:spcAft>
              <a:buClr>
                <a:schemeClr val="dk2"/>
              </a:buClr>
              <a:buSzPts val="4000"/>
              <a:buNone/>
              <a:defRPr sz="4000">
                <a:solidFill>
                  <a:schemeClr val="dk2"/>
                </a:solidFill>
              </a:defRPr>
            </a:lvl9pPr>
          </a:lstStyle>
          <a:p>
            <a:r>
              <a:t>xx%</a:t>
            </a:r>
          </a:p>
        </p:txBody>
      </p:sp>
      <p:cxnSp>
        <p:nvCxnSpPr>
          <p:cNvPr id="151" name="Google Shape;151;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53" name="Shape 153"/>
        <p:cNvGrpSpPr/>
        <p:nvPr/>
      </p:nvGrpSpPr>
      <p:grpSpPr>
        <a:xfrm>
          <a:off x="0" y="0"/>
          <a:ext cx="0" cy="0"/>
          <a:chOff x="0" y="0"/>
          <a:chExt cx="0" cy="0"/>
        </a:xfrm>
      </p:grpSpPr>
      <p:sp>
        <p:nvSpPr>
          <p:cNvPr id="154" name="Google Shape;154;p15"/>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algn="r">
              <a:spcBef>
                <a:spcPts val="0"/>
              </a:spcBef>
              <a:spcAft>
                <a:spcPts val="0"/>
              </a:spcAft>
              <a:buClr>
                <a:schemeClr val="accent4"/>
              </a:buClr>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5" name="Google Shape;155;p15"/>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algn="r">
              <a:spcBef>
                <a:spcPts val="0"/>
              </a:spcBef>
              <a:spcAft>
                <a:spcPts val="0"/>
              </a:spcAft>
              <a:buSzPts val="6000"/>
              <a:buNone/>
              <a:defRPr sz="7000">
                <a:solidFill>
                  <a:schemeClr val="accent1"/>
                </a:solidFill>
              </a:defRPr>
            </a:lvl1pPr>
            <a:lvl2pPr lvl="1" algn="ctr">
              <a:spcBef>
                <a:spcPts val="0"/>
              </a:spcBef>
              <a:spcAft>
                <a:spcPts val="0"/>
              </a:spcAft>
              <a:buSzPts val="6000"/>
              <a:buNone/>
              <a:defRPr b="1" sz="6000"/>
            </a:lvl2pPr>
            <a:lvl3pPr lvl="2" algn="ctr">
              <a:spcBef>
                <a:spcPts val="0"/>
              </a:spcBef>
              <a:spcAft>
                <a:spcPts val="0"/>
              </a:spcAft>
              <a:buSzPts val="6000"/>
              <a:buNone/>
              <a:defRPr b="1" sz="6000"/>
            </a:lvl3pPr>
            <a:lvl4pPr lvl="3" algn="ctr">
              <a:spcBef>
                <a:spcPts val="0"/>
              </a:spcBef>
              <a:spcAft>
                <a:spcPts val="0"/>
              </a:spcAft>
              <a:buSzPts val="6000"/>
              <a:buNone/>
              <a:defRPr b="1" sz="6000"/>
            </a:lvl4pPr>
            <a:lvl5pPr lvl="4" algn="ctr">
              <a:spcBef>
                <a:spcPts val="0"/>
              </a:spcBef>
              <a:spcAft>
                <a:spcPts val="0"/>
              </a:spcAft>
              <a:buSzPts val="6000"/>
              <a:buNone/>
              <a:defRPr b="1" sz="6000"/>
            </a:lvl5pPr>
            <a:lvl6pPr lvl="5" algn="ctr">
              <a:spcBef>
                <a:spcPts val="0"/>
              </a:spcBef>
              <a:spcAft>
                <a:spcPts val="0"/>
              </a:spcAft>
              <a:buSzPts val="6000"/>
              <a:buNone/>
              <a:defRPr b="1" sz="6000"/>
            </a:lvl6pPr>
            <a:lvl7pPr lvl="6" algn="ctr">
              <a:spcBef>
                <a:spcPts val="0"/>
              </a:spcBef>
              <a:spcAft>
                <a:spcPts val="0"/>
              </a:spcAft>
              <a:buSzPts val="6000"/>
              <a:buNone/>
              <a:defRPr b="1" sz="6000"/>
            </a:lvl7pPr>
            <a:lvl8pPr lvl="7" algn="ctr">
              <a:spcBef>
                <a:spcPts val="0"/>
              </a:spcBef>
              <a:spcAft>
                <a:spcPts val="0"/>
              </a:spcAft>
              <a:buSzPts val="6000"/>
              <a:buNone/>
              <a:defRPr b="1" sz="6000"/>
            </a:lvl8pPr>
            <a:lvl9pPr lvl="8" algn="ctr">
              <a:spcBef>
                <a:spcPts val="0"/>
              </a:spcBef>
              <a:spcAft>
                <a:spcPts val="0"/>
              </a:spcAft>
              <a:buSzPts val="6000"/>
              <a:buNone/>
              <a:defRPr b="1" sz="6000"/>
            </a:lvl9pPr>
          </a:lstStyle>
          <a:p>
            <a:r>
              <a:t>xx%</a:t>
            </a:r>
          </a:p>
        </p:txBody>
      </p:sp>
      <p:sp>
        <p:nvSpPr>
          <p:cNvPr id="156" name="Google Shape;156;p15"/>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300"/>
              <a:buNone/>
              <a:defRPr sz="1400">
                <a:solidFill>
                  <a:schemeClr val="dk1"/>
                </a:solidFill>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cxnSp>
        <p:nvCxnSpPr>
          <p:cNvPr id="157" name="Google Shape;157;p15"/>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15"/>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9" name="Google Shape;159;p15"/>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0" name="Google Shape;160;p15"/>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61" name="Shape 161"/>
        <p:cNvGrpSpPr/>
        <p:nvPr/>
      </p:nvGrpSpPr>
      <p:grpSpPr>
        <a:xfrm>
          <a:off x="0" y="0"/>
          <a:ext cx="0" cy="0"/>
          <a:chOff x="0" y="0"/>
          <a:chExt cx="0" cy="0"/>
        </a:xfrm>
      </p:grpSpPr>
      <p:sp>
        <p:nvSpPr>
          <p:cNvPr id="162" name="Google Shape;162;p16"/>
          <p:cNvSpPr txBox="1"/>
          <p:nvPr>
            <p:ph idx="1" type="subTitle"/>
          </p:nvPr>
        </p:nvSpPr>
        <p:spPr>
          <a:xfrm>
            <a:off x="895950" y="1682000"/>
            <a:ext cx="3847200" cy="2379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100"/>
              <a:buChar char="○"/>
              <a:defRPr/>
            </a:lvl2pPr>
            <a:lvl3pPr lvl="2" algn="ctr">
              <a:spcBef>
                <a:spcPts val="0"/>
              </a:spcBef>
              <a:spcAft>
                <a:spcPts val="0"/>
              </a:spcAft>
              <a:buSzPts val="1100"/>
              <a:buChar char="■"/>
              <a:defRPr/>
            </a:lvl3pPr>
            <a:lvl4pPr lvl="3" algn="ctr">
              <a:spcBef>
                <a:spcPts val="0"/>
              </a:spcBef>
              <a:spcAft>
                <a:spcPts val="0"/>
              </a:spcAft>
              <a:buSzPts val="1100"/>
              <a:buChar char="●"/>
              <a:defRPr/>
            </a:lvl4pPr>
            <a:lvl5pPr lvl="4" algn="ctr">
              <a:spcBef>
                <a:spcPts val="0"/>
              </a:spcBef>
              <a:spcAft>
                <a:spcPts val="0"/>
              </a:spcAft>
              <a:buSzPts val="1100"/>
              <a:buChar char="○"/>
              <a:defRPr/>
            </a:lvl5pPr>
            <a:lvl6pPr lvl="5" algn="ctr">
              <a:spcBef>
                <a:spcPts val="0"/>
              </a:spcBef>
              <a:spcAft>
                <a:spcPts val="0"/>
              </a:spcAft>
              <a:buSzPts val="1100"/>
              <a:buChar char="■"/>
              <a:defRPr/>
            </a:lvl6pPr>
            <a:lvl7pPr lvl="6" algn="ctr">
              <a:spcBef>
                <a:spcPts val="0"/>
              </a:spcBef>
              <a:spcAft>
                <a:spcPts val="0"/>
              </a:spcAft>
              <a:buSzPts val="1100"/>
              <a:buChar char="●"/>
              <a:defRPr/>
            </a:lvl7pPr>
            <a:lvl8pPr lvl="7" algn="ctr">
              <a:spcBef>
                <a:spcPts val="0"/>
              </a:spcBef>
              <a:spcAft>
                <a:spcPts val="0"/>
              </a:spcAft>
              <a:buSzPts val="1100"/>
              <a:buChar char="○"/>
              <a:defRPr/>
            </a:lvl8pPr>
            <a:lvl9pPr lvl="8" algn="ctr">
              <a:spcBef>
                <a:spcPts val="0"/>
              </a:spcBef>
              <a:spcAft>
                <a:spcPts val="0"/>
              </a:spcAft>
              <a:buSzPts val="1100"/>
              <a:buChar char="■"/>
              <a:defRPr/>
            </a:lvl9pPr>
          </a:lstStyle>
          <a:p/>
        </p:txBody>
      </p:sp>
      <p:sp>
        <p:nvSpPr>
          <p:cNvPr id="163" name="Google Shape;163;p16"/>
          <p:cNvSpPr txBox="1"/>
          <p:nvPr>
            <p:ph type="title"/>
          </p:nvPr>
        </p:nvSpPr>
        <p:spPr>
          <a:xfrm>
            <a:off x="713225" y="445025"/>
            <a:ext cx="5679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64" name="Google Shape;164;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5" name="Google Shape;165;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6" name="Google Shape;166;p16"/>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SECTION_TITLE_AND_DESCRIPTION_2">
    <p:spTree>
      <p:nvGrpSpPr>
        <p:cNvPr id="167" name="Shape 167"/>
        <p:cNvGrpSpPr/>
        <p:nvPr/>
      </p:nvGrpSpPr>
      <p:grpSpPr>
        <a:xfrm>
          <a:off x="0" y="0"/>
          <a:ext cx="0" cy="0"/>
          <a:chOff x="0" y="0"/>
          <a:chExt cx="0" cy="0"/>
        </a:xfrm>
      </p:grpSpPr>
      <p:sp>
        <p:nvSpPr>
          <p:cNvPr id="168" name="Google Shape;168;p17"/>
          <p:cNvSpPr txBox="1"/>
          <p:nvPr>
            <p:ph idx="1" type="subTitle"/>
          </p:nvPr>
        </p:nvSpPr>
        <p:spPr>
          <a:xfrm>
            <a:off x="895950" y="1682000"/>
            <a:ext cx="3847200" cy="2379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100"/>
              <a:buChar char="○"/>
              <a:defRPr/>
            </a:lvl2pPr>
            <a:lvl3pPr lvl="2" algn="ctr">
              <a:spcBef>
                <a:spcPts val="0"/>
              </a:spcBef>
              <a:spcAft>
                <a:spcPts val="0"/>
              </a:spcAft>
              <a:buSzPts val="1100"/>
              <a:buChar char="■"/>
              <a:defRPr/>
            </a:lvl3pPr>
            <a:lvl4pPr lvl="3" algn="ctr">
              <a:spcBef>
                <a:spcPts val="0"/>
              </a:spcBef>
              <a:spcAft>
                <a:spcPts val="0"/>
              </a:spcAft>
              <a:buSzPts val="1100"/>
              <a:buChar char="●"/>
              <a:defRPr/>
            </a:lvl4pPr>
            <a:lvl5pPr lvl="4" algn="ctr">
              <a:spcBef>
                <a:spcPts val="0"/>
              </a:spcBef>
              <a:spcAft>
                <a:spcPts val="0"/>
              </a:spcAft>
              <a:buSzPts val="1100"/>
              <a:buChar char="○"/>
              <a:defRPr/>
            </a:lvl5pPr>
            <a:lvl6pPr lvl="5" algn="ctr">
              <a:spcBef>
                <a:spcPts val="0"/>
              </a:spcBef>
              <a:spcAft>
                <a:spcPts val="0"/>
              </a:spcAft>
              <a:buSzPts val="1100"/>
              <a:buChar char="■"/>
              <a:defRPr/>
            </a:lvl6pPr>
            <a:lvl7pPr lvl="6" algn="ctr">
              <a:spcBef>
                <a:spcPts val="0"/>
              </a:spcBef>
              <a:spcAft>
                <a:spcPts val="0"/>
              </a:spcAft>
              <a:buSzPts val="1100"/>
              <a:buChar char="●"/>
              <a:defRPr/>
            </a:lvl7pPr>
            <a:lvl8pPr lvl="7" algn="ctr">
              <a:spcBef>
                <a:spcPts val="0"/>
              </a:spcBef>
              <a:spcAft>
                <a:spcPts val="0"/>
              </a:spcAft>
              <a:buSzPts val="1100"/>
              <a:buChar char="○"/>
              <a:defRPr/>
            </a:lvl8pPr>
            <a:lvl9pPr lvl="8" algn="ctr">
              <a:spcBef>
                <a:spcPts val="0"/>
              </a:spcBef>
              <a:spcAft>
                <a:spcPts val="0"/>
              </a:spcAft>
              <a:buSzPts val="1100"/>
              <a:buChar char="■"/>
              <a:defRPr/>
            </a:lvl9pPr>
          </a:lstStyle>
          <a:p/>
        </p:txBody>
      </p:sp>
      <p:sp>
        <p:nvSpPr>
          <p:cNvPr id="169" name="Google Shape;169;p17"/>
          <p:cNvSpPr txBox="1"/>
          <p:nvPr>
            <p:ph type="title"/>
          </p:nvPr>
        </p:nvSpPr>
        <p:spPr>
          <a:xfrm>
            <a:off x="713225" y="445025"/>
            <a:ext cx="5679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70" name="Google Shape;170;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1" name="Google Shape;171;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2" name="Google Shape;172;p17"/>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73" name="Shape 173"/>
        <p:cNvGrpSpPr/>
        <p:nvPr/>
      </p:nvGrpSpPr>
      <p:grpSpPr>
        <a:xfrm>
          <a:off x="0" y="0"/>
          <a:ext cx="0" cy="0"/>
          <a:chOff x="0" y="0"/>
          <a:chExt cx="0" cy="0"/>
        </a:xfrm>
      </p:grpSpPr>
      <p:cxnSp>
        <p:nvCxnSpPr>
          <p:cNvPr id="174" name="Google Shape;174;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76" name="Shape 176"/>
        <p:cNvGrpSpPr/>
        <p:nvPr/>
      </p:nvGrpSpPr>
      <p:grpSpPr>
        <a:xfrm>
          <a:off x="0" y="0"/>
          <a:ext cx="0" cy="0"/>
          <a:chOff x="0" y="0"/>
          <a:chExt cx="0" cy="0"/>
        </a:xfrm>
      </p:grpSpPr>
      <p:sp>
        <p:nvSpPr>
          <p:cNvPr id="177" name="Google Shape;177;p19"/>
          <p:cNvSpPr txBox="1"/>
          <p:nvPr>
            <p:ph type="title"/>
          </p:nvPr>
        </p:nvSpPr>
        <p:spPr>
          <a:xfrm>
            <a:off x="2832900" y="791200"/>
            <a:ext cx="3478200" cy="922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5300"/>
              <a:buNone/>
              <a:defRPr sz="7000"/>
            </a:lvl1pPr>
            <a:lvl2pPr lvl="1" algn="ctr">
              <a:spcBef>
                <a:spcPts val="0"/>
              </a:spcBef>
              <a:spcAft>
                <a:spcPts val="0"/>
              </a:spcAft>
              <a:buSzPts val="2800"/>
              <a:buNone/>
              <a:defRPr>
                <a:latin typeface="Open Sans"/>
                <a:ea typeface="Open Sans"/>
                <a:cs typeface="Open Sans"/>
                <a:sym typeface="Open Sans"/>
              </a:defRPr>
            </a:lvl2pPr>
            <a:lvl3pPr lvl="2" algn="ctr">
              <a:spcBef>
                <a:spcPts val="0"/>
              </a:spcBef>
              <a:spcAft>
                <a:spcPts val="0"/>
              </a:spcAft>
              <a:buSzPts val="2800"/>
              <a:buNone/>
              <a:defRPr>
                <a:latin typeface="Open Sans"/>
                <a:ea typeface="Open Sans"/>
                <a:cs typeface="Open Sans"/>
                <a:sym typeface="Open Sans"/>
              </a:defRPr>
            </a:lvl3pPr>
            <a:lvl4pPr lvl="3" algn="ctr">
              <a:spcBef>
                <a:spcPts val="0"/>
              </a:spcBef>
              <a:spcAft>
                <a:spcPts val="0"/>
              </a:spcAft>
              <a:buSzPts val="2800"/>
              <a:buNone/>
              <a:defRPr>
                <a:latin typeface="Open Sans"/>
                <a:ea typeface="Open Sans"/>
                <a:cs typeface="Open Sans"/>
                <a:sym typeface="Open Sans"/>
              </a:defRPr>
            </a:lvl4pPr>
            <a:lvl5pPr lvl="4" algn="ctr">
              <a:spcBef>
                <a:spcPts val="0"/>
              </a:spcBef>
              <a:spcAft>
                <a:spcPts val="0"/>
              </a:spcAft>
              <a:buSzPts val="2800"/>
              <a:buNone/>
              <a:defRPr>
                <a:latin typeface="Open Sans"/>
                <a:ea typeface="Open Sans"/>
                <a:cs typeface="Open Sans"/>
                <a:sym typeface="Open Sans"/>
              </a:defRPr>
            </a:lvl5pPr>
            <a:lvl6pPr lvl="5" algn="ctr">
              <a:spcBef>
                <a:spcPts val="0"/>
              </a:spcBef>
              <a:spcAft>
                <a:spcPts val="0"/>
              </a:spcAft>
              <a:buSzPts val="2800"/>
              <a:buNone/>
              <a:defRPr>
                <a:latin typeface="Open Sans"/>
                <a:ea typeface="Open Sans"/>
                <a:cs typeface="Open Sans"/>
                <a:sym typeface="Open Sans"/>
              </a:defRPr>
            </a:lvl6pPr>
            <a:lvl7pPr lvl="6" algn="ctr">
              <a:spcBef>
                <a:spcPts val="0"/>
              </a:spcBef>
              <a:spcAft>
                <a:spcPts val="0"/>
              </a:spcAft>
              <a:buSzPts val="2800"/>
              <a:buNone/>
              <a:defRPr>
                <a:latin typeface="Open Sans"/>
                <a:ea typeface="Open Sans"/>
                <a:cs typeface="Open Sans"/>
                <a:sym typeface="Open Sans"/>
              </a:defRPr>
            </a:lvl7pPr>
            <a:lvl8pPr lvl="7" algn="ctr">
              <a:spcBef>
                <a:spcPts val="0"/>
              </a:spcBef>
              <a:spcAft>
                <a:spcPts val="0"/>
              </a:spcAft>
              <a:buSzPts val="2800"/>
              <a:buNone/>
              <a:defRPr>
                <a:latin typeface="Open Sans"/>
                <a:ea typeface="Open Sans"/>
                <a:cs typeface="Open Sans"/>
                <a:sym typeface="Open Sans"/>
              </a:defRPr>
            </a:lvl8pPr>
            <a:lvl9pPr lvl="8" algn="ctr">
              <a:spcBef>
                <a:spcPts val="0"/>
              </a:spcBef>
              <a:spcAft>
                <a:spcPts val="0"/>
              </a:spcAft>
              <a:buSzPts val="2800"/>
              <a:buNone/>
              <a:defRPr>
                <a:latin typeface="Open Sans"/>
                <a:ea typeface="Open Sans"/>
                <a:cs typeface="Open Sans"/>
                <a:sym typeface="Open Sans"/>
              </a:defRPr>
            </a:lvl9pPr>
          </a:lstStyle>
          <a:p/>
        </p:txBody>
      </p:sp>
      <p:sp>
        <p:nvSpPr>
          <p:cNvPr id="178" name="Google Shape;178;p19"/>
          <p:cNvSpPr txBox="1"/>
          <p:nvPr>
            <p:ph idx="1" type="subTitle"/>
          </p:nvPr>
        </p:nvSpPr>
        <p:spPr>
          <a:xfrm>
            <a:off x="2983350" y="1749425"/>
            <a:ext cx="3177300" cy="922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400"/>
              <a:buNone/>
              <a:defRPr sz="1400"/>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179" name="Google Shape;179;p1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180" name="Google Shape;180;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1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2" name="Google Shape;182;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3" name="Google Shape;183;p1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emanticscholar.org/paper/ASCII-Art-Synthesis-with-Convolutional-Networks-Akiyama/eb23e948e576e96fd138e85e13bcec9f93aacda7" TargetMode="External"/><Relationship Id="rId4" Type="http://schemas.openxmlformats.org/officeDocument/2006/relationships/hyperlink" Target="https://ieeexplore.ieee.org/document/749137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3.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ctrTitle"/>
          </p:nvPr>
        </p:nvSpPr>
        <p:spPr>
          <a:xfrm>
            <a:off x="3460950" y="816400"/>
            <a:ext cx="53223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Machine Learning Approaches for ASCII Art Generation</a:t>
            </a:r>
            <a:endParaRPr/>
          </a:p>
        </p:txBody>
      </p:sp>
      <p:sp>
        <p:nvSpPr>
          <p:cNvPr id="189" name="Google Shape;189;p20"/>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Pranav Akiri</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266" name="Google Shape;266;p29"/>
          <p:cNvSpPr txBox="1"/>
          <p:nvPr>
            <p:ph idx="1" type="body"/>
          </p:nvPr>
        </p:nvSpPr>
        <p:spPr>
          <a:xfrm>
            <a:off x="1297500" y="1262750"/>
            <a:ext cx="6748500" cy="2911200"/>
          </a:xfrm>
          <a:prstGeom prst="rect">
            <a:avLst/>
          </a:prstGeom>
        </p:spPr>
        <p:txBody>
          <a:bodyPr anchorCtr="0" anchor="t" bIns="91425" lIns="91425" spcFirstLastPara="1" rIns="91425" wrap="square" tIns="91425">
            <a:normAutofit fontScale="77500" lnSpcReduction="10000"/>
          </a:bodyPr>
          <a:lstStyle/>
          <a:p>
            <a:pPr indent="-327025" lvl="0" marL="457200" rtl="0" algn="l">
              <a:spcBef>
                <a:spcPts val="0"/>
              </a:spcBef>
              <a:spcAft>
                <a:spcPts val="0"/>
              </a:spcAft>
              <a:buSzPct val="100000"/>
              <a:buChar char="●"/>
            </a:pPr>
            <a:r>
              <a:rPr lang="en" sz="2000"/>
              <a:t>Akiyama 2017 - </a:t>
            </a:r>
            <a:r>
              <a:rPr lang="en" sz="2000" u="sng">
                <a:solidFill>
                  <a:schemeClr val="hlink"/>
                </a:solidFill>
                <a:hlinkClick r:id="rId3"/>
              </a:rPr>
              <a:t>“ASCII Art Synthesis with Convolutional Networks”</a:t>
            </a:r>
            <a:endParaRPr sz="2000"/>
          </a:p>
          <a:p>
            <a:pPr indent="-327025" lvl="1" marL="914400" rtl="0" algn="l">
              <a:spcBef>
                <a:spcPts val="0"/>
              </a:spcBef>
              <a:spcAft>
                <a:spcPts val="0"/>
              </a:spcAft>
              <a:buSzPct val="100000"/>
              <a:buChar char="○"/>
            </a:pPr>
            <a:r>
              <a:rPr lang="en" sz="2000"/>
              <a:t>Focuses on the use of convolutional neural networks (CNNs) specifically to make ASCII art </a:t>
            </a:r>
            <a:r>
              <a:rPr lang="en" sz="2000"/>
              <a:t>images</a:t>
            </a:r>
            <a:endParaRPr sz="2000"/>
          </a:p>
          <a:p>
            <a:pPr indent="-327025" lvl="1" marL="914400" rtl="0" algn="l">
              <a:spcBef>
                <a:spcPts val="0"/>
              </a:spcBef>
              <a:spcAft>
                <a:spcPts val="0"/>
              </a:spcAft>
              <a:buSzPct val="100000"/>
              <a:buChar char="○"/>
            </a:pPr>
            <a:r>
              <a:rPr lang="en" sz="2000"/>
              <a:t>CNN performance was somewhat worse, perhaps due to using larger image tiles</a:t>
            </a:r>
            <a:endParaRPr sz="2000"/>
          </a:p>
          <a:p>
            <a:pPr indent="-327025" lvl="0" marL="457200" rtl="0" algn="l">
              <a:spcBef>
                <a:spcPts val="0"/>
              </a:spcBef>
              <a:spcAft>
                <a:spcPts val="0"/>
              </a:spcAft>
              <a:buSzPct val="100000"/>
              <a:buChar char="●"/>
            </a:pPr>
            <a:r>
              <a:rPr lang="en" sz="2000"/>
              <a:t>Xuemiao et al. 2016 - </a:t>
            </a:r>
            <a:r>
              <a:rPr lang="en" sz="2000" u="sng">
                <a:solidFill>
                  <a:schemeClr val="hlink"/>
                </a:solidFill>
                <a:hlinkClick r:id="rId4"/>
              </a:rPr>
              <a:t>“ASCII Art Synthesis from Natural Photographs”</a:t>
            </a:r>
            <a:endParaRPr sz="2000"/>
          </a:p>
          <a:p>
            <a:pPr indent="-327025" lvl="1" marL="914400" rtl="0" algn="l">
              <a:spcBef>
                <a:spcPts val="0"/>
              </a:spcBef>
              <a:spcAft>
                <a:spcPts val="0"/>
              </a:spcAft>
              <a:buSzPct val="100000"/>
              <a:buChar char="○"/>
            </a:pPr>
            <a:r>
              <a:rPr lang="en" sz="2000"/>
              <a:t>Utilizes a non-CRF (classical receptive field) model and separates data that perceptrons might find hard to distinguish with normal data for better results</a:t>
            </a:r>
            <a:endParaRPr sz="2000"/>
          </a:p>
          <a:p>
            <a:pPr indent="-327025" lvl="1" marL="914400" rtl="0" algn="l">
              <a:spcBef>
                <a:spcPts val="0"/>
              </a:spcBef>
              <a:spcAft>
                <a:spcPts val="0"/>
              </a:spcAft>
              <a:buSzPct val="100000"/>
              <a:buChar char="○"/>
            </a:pPr>
            <a:r>
              <a:rPr lang="en" sz="2000"/>
              <a:t>This approach does not use any of the ML models we learned but it does show that there are more bespoke ways to create ASCII art</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272" name="Google Shape;272;p30"/>
          <p:cNvSpPr txBox="1"/>
          <p:nvPr>
            <p:ph idx="1" type="body"/>
          </p:nvPr>
        </p:nvSpPr>
        <p:spPr>
          <a:xfrm>
            <a:off x="1297500" y="1262750"/>
            <a:ext cx="6748500" cy="2911200"/>
          </a:xfrm>
          <a:prstGeom prst="rect">
            <a:avLst/>
          </a:prstGeom>
        </p:spPr>
        <p:txBody>
          <a:bodyPr anchorCtr="0" anchor="t" bIns="91425" lIns="91425" spcFirstLastPara="1" rIns="91425" wrap="square" tIns="91425">
            <a:normAutofit/>
          </a:bodyPr>
          <a:lstStyle/>
          <a:p>
            <a:pPr indent="-476250" lvl="0" marL="457200" rtl="0" algn="l">
              <a:lnSpc>
                <a:spcPct val="200000"/>
              </a:lnSpc>
              <a:spcBef>
                <a:spcPts val="0"/>
              </a:spcBef>
              <a:spcAft>
                <a:spcPts val="0"/>
              </a:spcAft>
              <a:buSzPts val="688"/>
              <a:buNone/>
            </a:pPr>
            <a:r>
              <a:rPr lang="en" sz="1350"/>
              <a:t>Akiyama, O. (2017). ASCII Art Synthesis with Convolutional Networks. https://www.semanticscholar.org/paper/ASCII-Art-Synthesis-with-Convolutional-Networks-Akiyama/eb23e948e576e96fd138e85e13bcec9f93aacda7</a:t>
            </a:r>
            <a:endParaRPr sz="1350"/>
          </a:p>
          <a:p>
            <a:pPr indent="-476250" lvl="0" marL="457200" rtl="0" algn="l">
              <a:lnSpc>
                <a:spcPct val="200000"/>
              </a:lnSpc>
              <a:spcBef>
                <a:spcPts val="0"/>
              </a:spcBef>
              <a:spcAft>
                <a:spcPts val="0"/>
              </a:spcAft>
              <a:buSzPts val="688"/>
              <a:buNone/>
            </a:pPr>
            <a:r>
              <a:rPr lang="en" sz="1350"/>
              <a:t>Coumar, S., &amp; Kingston, Z. (2025, March 18). Evaluating Machine Learning Approaches for ASCII Art Generation. https://doi.org/10.48550/arXiv.2503.14375</a:t>
            </a:r>
            <a:endParaRPr sz="1350"/>
          </a:p>
          <a:p>
            <a:pPr indent="-476250" lvl="0" marL="457200" rtl="0" algn="l">
              <a:lnSpc>
                <a:spcPct val="200000"/>
              </a:lnSpc>
              <a:spcBef>
                <a:spcPts val="0"/>
              </a:spcBef>
              <a:spcAft>
                <a:spcPts val="0"/>
              </a:spcAft>
              <a:buSzPts val="688"/>
              <a:buNone/>
            </a:pPr>
            <a:r>
              <a:rPr lang="en" sz="1350"/>
              <a:t>Xu, X., Zhong, L., Xie, M., Liu, X., Qin, J., &amp; Wong, T.-T. (2016, June 14). ASCII Art Synthesis from Natural Photographs. https://ieeexplore.ieee.org/document/7491376</a:t>
            </a:r>
            <a:endParaRPr sz="1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95" name="Google Shape;195;p21"/>
          <p:cNvSpPr txBox="1"/>
          <p:nvPr>
            <p:ph idx="1" type="body"/>
          </p:nvPr>
        </p:nvSpPr>
        <p:spPr>
          <a:xfrm>
            <a:off x="1297500" y="1262750"/>
            <a:ext cx="4929000" cy="29112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Char char="●"/>
            </a:pPr>
            <a:r>
              <a:rPr lang="en" sz="2000"/>
              <a:t>ASCII → American Standard Code for Information Interchange</a:t>
            </a:r>
            <a:endParaRPr sz="2000"/>
          </a:p>
          <a:p>
            <a:pPr indent="-355600" lvl="0" marL="457200" rtl="0" algn="l">
              <a:spcBef>
                <a:spcPts val="0"/>
              </a:spcBef>
              <a:spcAft>
                <a:spcPts val="0"/>
              </a:spcAft>
              <a:buSzPts val="2000"/>
              <a:buChar char="●"/>
            </a:pPr>
            <a:r>
              <a:rPr lang="en" sz="2000"/>
              <a:t>ASCII art is typically created by mapping grayscale pixel values to ASCII characters</a:t>
            </a:r>
            <a:endParaRPr sz="2000"/>
          </a:p>
          <a:p>
            <a:pPr indent="-355600" lvl="1" marL="914400" rtl="0" algn="l">
              <a:spcBef>
                <a:spcPts val="0"/>
              </a:spcBef>
              <a:spcAft>
                <a:spcPts val="0"/>
              </a:spcAft>
              <a:buSzPts val="2000"/>
              <a:buChar char="○"/>
            </a:pPr>
            <a:r>
              <a:rPr lang="en" sz="2000"/>
              <a:t>@ is “darker” than -</a:t>
            </a:r>
            <a:endParaRPr sz="2000"/>
          </a:p>
          <a:p>
            <a:pPr indent="-355600" lvl="0" marL="457200" rtl="0" algn="l">
              <a:spcBef>
                <a:spcPts val="0"/>
              </a:spcBef>
              <a:spcAft>
                <a:spcPts val="0"/>
              </a:spcAft>
              <a:buSzPts val="2000"/>
              <a:buChar char="●"/>
            </a:pPr>
            <a:r>
              <a:rPr lang="en" sz="2000"/>
              <a:t>ML </a:t>
            </a:r>
            <a:r>
              <a:rPr lang="en" sz="2000"/>
              <a:t>models are used to classify image segments into ASCII characters instead</a:t>
            </a:r>
            <a:endParaRPr sz="2000"/>
          </a:p>
        </p:txBody>
      </p:sp>
      <p:pic>
        <p:nvPicPr>
          <p:cNvPr id="196" name="Google Shape;196;p21"/>
          <p:cNvPicPr preferRelativeResize="0"/>
          <p:nvPr/>
        </p:nvPicPr>
        <p:blipFill rotWithShape="1">
          <a:blip r:embed="rId3">
            <a:alphaModFix/>
          </a:blip>
          <a:srcRect b="7604" l="0" r="0" t="0"/>
          <a:stretch/>
        </p:blipFill>
        <p:spPr>
          <a:xfrm>
            <a:off x="6499450" y="1423238"/>
            <a:ext cx="1989350" cy="2601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202" name="Google Shape;202;p22"/>
          <p:cNvSpPr txBox="1"/>
          <p:nvPr>
            <p:ph idx="1" type="body"/>
          </p:nvPr>
        </p:nvSpPr>
        <p:spPr>
          <a:xfrm>
            <a:off x="1297500" y="1262750"/>
            <a:ext cx="4913700" cy="2911200"/>
          </a:xfrm>
          <a:prstGeom prst="rect">
            <a:avLst/>
          </a:prstGeom>
        </p:spPr>
        <p:txBody>
          <a:bodyPr anchorCtr="0" anchor="t" bIns="91425" lIns="91425" spcFirstLastPara="1" rIns="91425" wrap="square" tIns="91425">
            <a:normAutofit fontScale="77500" lnSpcReduction="20000"/>
          </a:bodyPr>
          <a:lstStyle/>
          <a:p>
            <a:pPr indent="-327025" lvl="0" marL="457200" rtl="0" algn="l">
              <a:spcBef>
                <a:spcPts val="0"/>
              </a:spcBef>
              <a:spcAft>
                <a:spcPts val="0"/>
              </a:spcAft>
              <a:buSzPct val="100000"/>
              <a:buChar char="●"/>
            </a:pPr>
            <a:r>
              <a:rPr lang="en" sz="2000"/>
              <a:t>Past </a:t>
            </a:r>
            <a:r>
              <a:rPr lang="en" sz="2000"/>
              <a:t>research (Akiyama 2017) has entirely recreated line structures of numerous ASCII art images and further segmenting them into smaller tiles to make the dataset, which can be time-intensive</a:t>
            </a:r>
            <a:endParaRPr sz="2000"/>
          </a:p>
          <a:p>
            <a:pPr indent="-327025" lvl="0" marL="457200" rtl="0" algn="l">
              <a:spcBef>
                <a:spcPts val="0"/>
              </a:spcBef>
              <a:spcAft>
                <a:spcPts val="0"/>
              </a:spcAft>
              <a:buSzPct val="100000"/>
              <a:buChar char="●"/>
            </a:pPr>
            <a:r>
              <a:rPr lang="en" sz="2000"/>
              <a:t>Dataset was created by taking random samples of ASCII character image tiles, applying transformations, and assigning each character to a corresponding image</a:t>
            </a:r>
            <a:endParaRPr sz="2000"/>
          </a:p>
          <a:p>
            <a:pPr indent="-327025" lvl="1" marL="914400" rtl="0" algn="l">
              <a:spcBef>
                <a:spcPts val="0"/>
              </a:spcBef>
              <a:spcAft>
                <a:spcPts val="0"/>
              </a:spcAft>
              <a:buSzPct val="100000"/>
              <a:buChar char="○"/>
            </a:pPr>
            <a:r>
              <a:rPr lang="en" sz="2000"/>
              <a:t>Gaussian blur, random noise</a:t>
            </a:r>
            <a:endParaRPr sz="2000"/>
          </a:p>
          <a:p>
            <a:pPr indent="-327025" lvl="0" marL="457200" rtl="0" algn="l">
              <a:spcBef>
                <a:spcPts val="0"/>
              </a:spcBef>
              <a:spcAft>
                <a:spcPts val="0"/>
              </a:spcAft>
              <a:buSzPct val="100000"/>
              <a:buChar char="●"/>
            </a:pPr>
            <a:r>
              <a:rPr lang="en" sz="2000"/>
              <a:t>Numerous classes corresponding to each possible ASCII character</a:t>
            </a:r>
            <a:endParaRPr sz="2000"/>
          </a:p>
        </p:txBody>
      </p:sp>
      <p:sp>
        <p:nvSpPr>
          <p:cNvPr id="203" name="Google Shape;203;p22"/>
          <p:cNvSpPr txBox="1"/>
          <p:nvPr/>
        </p:nvSpPr>
        <p:spPr>
          <a:xfrm>
            <a:off x="7317175" y="1776650"/>
            <a:ext cx="1639200" cy="1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Lato"/>
                <a:ea typeface="Lato"/>
                <a:cs typeface="Lato"/>
                <a:sym typeface="Lato"/>
              </a:rPr>
              <a:t>→  /</a:t>
            </a:r>
            <a:endParaRPr sz="3200">
              <a:solidFill>
                <a:schemeClr val="lt1"/>
              </a:solidFill>
              <a:latin typeface="Lato"/>
              <a:ea typeface="Lato"/>
              <a:cs typeface="Lato"/>
              <a:sym typeface="Lato"/>
            </a:endParaRPr>
          </a:p>
          <a:p>
            <a:pPr indent="0" lvl="0" marL="0" rtl="0" algn="l">
              <a:spcBef>
                <a:spcPts val="0"/>
              </a:spcBef>
              <a:spcAft>
                <a:spcPts val="0"/>
              </a:spcAft>
              <a:buNone/>
            </a:pPr>
            <a:r>
              <a:t/>
            </a:r>
            <a:endParaRPr sz="1500">
              <a:solidFill>
                <a:schemeClr val="lt1"/>
              </a:solidFill>
              <a:latin typeface="Lato"/>
              <a:ea typeface="Lato"/>
              <a:cs typeface="Lato"/>
              <a:sym typeface="Lato"/>
            </a:endParaRPr>
          </a:p>
          <a:p>
            <a:pPr indent="0" lvl="0" marL="0" rtl="0" algn="l">
              <a:spcBef>
                <a:spcPts val="0"/>
              </a:spcBef>
              <a:spcAft>
                <a:spcPts val="0"/>
              </a:spcAft>
              <a:buNone/>
            </a:pPr>
            <a:r>
              <a:rPr lang="en" sz="3200">
                <a:solidFill>
                  <a:schemeClr val="lt1"/>
                </a:solidFill>
                <a:latin typeface="Lato"/>
                <a:ea typeface="Lato"/>
                <a:cs typeface="Lato"/>
                <a:sym typeface="Lato"/>
              </a:rPr>
              <a:t>→  —</a:t>
            </a:r>
            <a:endParaRPr sz="3200">
              <a:solidFill>
                <a:schemeClr val="lt1"/>
              </a:solidFill>
              <a:latin typeface="Lato"/>
              <a:ea typeface="Lato"/>
              <a:cs typeface="Lato"/>
              <a:sym typeface="Lato"/>
            </a:endParaRPr>
          </a:p>
        </p:txBody>
      </p:sp>
      <p:pic>
        <p:nvPicPr>
          <p:cNvPr id="204" name="Google Shape;204;p22"/>
          <p:cNvPicPr preferRelativeResize="0"/>
          <p:nvPr/>
        </p:nvPicPr>
        <p:blipFill>
          <a:blip r:embed="rId3">
            <a:alphaModFix/>
          </a:blip>
          <a:stretch>
            <a:fillRect/>
          </a:stretch>
        </p:blipFill>
        <p:spPr>
          <a:xfrm>
            <a:off x="6707750" y="2596039"/>
            <a:ext cx="512200" cy="550150"/>
          </a:xfrm>
          <a:prstGeom prst="rect">
            <a:avLst/>
          </a:prstGeom>
          <a:noFill/>
          <a:ln>
            <a:noFill/>
          </a:ln>
        </p:spPr>
      </p:pic>
      <p:pic>
        <p:nvPicPr>
          <p:cNvPr id="205" name="Google Shape;205;p22"/>
          <p:cNvPicPr preferRelativeResize="0"/>
          <p:nvPr/>
        </p:nvPicPr>
        <p:blipFill>
          <a:blip r:embed="rId4">
            <a:alphaModFix/>
          </a:blip>
          <a:stretch>
            <a:fillRect/>
          </a:stretch>
        </p:blipFill>
        <p:spPr>
          <a:xfrm>
            <a:off x="6711802" y="1877908"/>
            <a:ext cx="512200" cy="5241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211" name="Google Shape;211;p23"/>
          <p:cNvSpPr txBox="1"/>
          <p:nvPr>
            <p:ph idx="1" type="body"/>
          </p:nvPr>
        </p:nvSpPr>
        <p:spPr>
          <a:xfrm>
            <a:off x="1297500" y="1262750"/>
            <a:ext cx="3906300" cy="35505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sz="2000"/>
              <a:t>Images are blurred using a Gaussian blur then Canny edge detection is used to mark lines</a:t>
            </a:r>
            <a:endParaRPr sz="2000"/>
          </a:p>
          <a:p>
            <a:pPr indent="-346075" lvl="0" marL="457200" rtl="0" algn="l">
              <a:spcBef>
                <a:spcPts val="0"/>
              </a:spcBef>
              <a:spcAft>
                <a:spcPts val="0"/>
              </a:spcAft>
              <a:buSzPct val="100000"/>
              <a:buChar char="●"/>
            </a:pPr>
            <a:r>
              <a:rPr lang="en" sz="2000"/>
              <a:t>Resizing to ensure resulting ASCII image doesn’t look </a:t>
            </a:r>
            <a:r>
              <a:rPr lang="en" sz="2000"/>
              <a:t>stretched</a:t>
            </a:r>
            <a:endParaRPr sz="2000"/>
          </a:p>
          <a:p>
            <a:pPr indent="-346075" lvl="0" marL="457200" rtl="0" algn="l">
              <a:spcBef>
                <a:spcPts val="0"/>
              </a:spcBef>
              <a:spcAft>
                <a:spcPts val="0"/>
              </a:spcAft>
              <a:buSzPct val="100000"/>
              <a:buChar char="●"/>
            </a:pPr>
            <a:r>
              <a:rPr lang="en" sz="2000"/>
              <a:t>Image is divided into 10 x 10 tiles (past research (Akiyama 2017) has used 64 x 64 tiles)</a:t>
            </a:r>
            <a:endParaRPr sz="2000"/>
          </a:p>
          <a:p>
            <a:pPr indent="-346075" lvl="1" marL="914400" rtl="0" algn="l">
              <a:spcBef>
                <a:spcPts val="0"/>
              </a:spcBef>
              <a:spcAft>
                <a:spcPts val="0"/>
              </a:spcAft>
              <a:buSzPct val="100000"/>
              <a:buChar char="○"/>
            </a:pPr>
            <a:r>
              <a:rPr lang="en" sz="2000"/>
              <a:t>Visual outputs were better with the smaller tile size</a:t>
            </a:r>
            <a:endParaRPr sz="2000"/>
          </a:p>
        </p:txBody>
      </p:sp>
      <p:pic>
        <p:nvPicPr>
          <p:cNvPr id="212" name="Google Shape;212;p23"/>
          <p:cNvPicPr preferRelativeResize="0"/>
          <p:nvPr/>
        </p:nvPicPr>
        <p:blipFill>
          <a:blip r:embed="rId3">
            <a:alphaModFix/>
          </a:blip>
          <a:stretch>
            <a:fillRect/>
          </a:stretch>
        </p:blipFill>
        <p:spPr>
          <a:xfrm>
            <a:off x="5278000" y="249649"/>
            <a:ext cx="1620506" cy="1235825"/>
          </a:xfrm>
          <a:prstGeom prst="rect">
            <a:avLst/>
          </a:prstGeom>
          <a:noFill/>
          <a:ln>
            <a:noFill/>
          </a:ln>
        </p:spPr>
      </p:pic>
      <p:pic>
        <p:nvPicPr>
          <p:cNvPr id="213" name="Google Shape;213;p23"/>
          <p:cNvPicPr preferRelativeResize="0"/>
          <p:nvPr/>
        </p:nvPicPr>
        <p:blipFill>
          <a:blip r:embed="rId4">
            <a:alphaModFix/>
          </a:blip>
          <a:stretch>
            <a:fillRect/>
          </a:stretch>
        </p:blipFill>
        <p:spPr>
          <a:xfrm>
            <a:off x="7234699" y="258062"/>
            <a:ext cx="1620500" cy="1218997"/>
          </a:xfrm>
          <a:prstGeom prst="rect">
            <a:avLst/>
          </a:prstGeom>
          <a:noFill/>
          <a:ln>
            <a:noFill/>
          </a:ln>
        </p:spPr>
      </p:pic>
      <p:pic>
        <p:nvPicPr>
          <p:cNvPr id="214" name="Google Shape;214;p23"/>
          <p:cNvPicPr preferRelativeResize="0"/>
          <p:nvPr/>
        </p:nvPicPr>
        <p:blipFill>
          <a:blip r:embed="rId5">
            <a:alphaModFix/>
          </a:blip>
          <a:stretch>
            <a:fillRect/>
          </a:stretch>
        </p:blipFill>
        <p:spPr>
          <a:xfrm>
            <a:off x="6031650" y="3354800"/>
            <a:ext cx="2152350" cy="1458584"/>
          </a:xfrm>
          <a:prstGeom prst="rect">
            <a:avLst/>
          </a:prstGeom>
          <a:noFill/>
          <a:ln>
            <a:noFill/>
          </a:ln>
        </p:spPr>
      </p:pic>
      <p:pic>
        <p:nvPicPr>
          <p:cNvPr id="215" name="Google Shape;215;p23"/>
          <p:cNvPicPr preferRelativeResize="0"/>
          <p:nvPr/>
        </p:nvPicPr>
        <p:blipFill>
          <a:blip r:embed="rId6">
            <a:alphaModFix/>
          </a:blip>
          <a:stretch>
            <a:fillRect/>
          </a:stretch>
        </p:blipFill>
        <p:spPr>
          <a:xfrm>
            <a:off x="6031650" y="1678425"/>
            <a:ext cx="2152355" cy="14585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Outputs with Different Tile Sizes</a:t>
            </a:r>
            <a:endParaRPr/>
          </a:p>
        </p:txBody>
      </p:sp>
      <p:pic>
        <p:nvPicPr>
          <p:cNvPr id="221" name="Google Shape;221;p24"/>
          <p:cNvPicPr preferRelativeResize="0"/>
          <p:nvPr/>
        </p:nvPicPr>
        <p:blipFill rotWithShape="1">
          <a:blip r:embed="rId3">
            <a:alphaModFix/>
          </a:blip>
          <a:srcRect b="0" l="0" r="49101" t="0"/>
          <a:stretch/>
        </p:blipFill>
        <p:spPr>
          <a:xfrm>
            <a:off x="1291413" y="1054200"/>
            <a:ext cx="3199300" cy="3530850"/>
          </a:xfrm>
          <a:prstGeom prst="rect">
            <a:avLst/>
          </a:prstGeom>
          <a:noFill/>
          <a:ln>
            <a:noFill/>
          </a:ln>
        </p:spPr>
      </p:pic>
      <p:pic>
        <p:nvPicPr>
          <p:cNvPr id="222" name="Google Shape;222;p24"/>
          <p:cNvPicPr preferRelativeResize="0"/>
          <p:nvPr/>
        </p:nvPicPr>
        <p:blipFill rotWithShape="1">
          <a:blip r:embed="rId3">
            <a:alphaModFix/>
          </a:blip>
          <a:srcRect b="0" l="53976" r="0" t="0"/>
          <a:stretch/>
        </p:blipFill>
        <p:spPr>
          <a:xfrm>
            <a:off x="4806532" y="1054200"/>
            <a:ext cx="2892901" cy="3530850"/>
          </a:xfrm>
          <a:prstGeom prst="rect">
            <a:avLst/>
          </a:prstGeom>
          <a:noFill/>
          <a:ln>
            <a:noFill/>
          </a:ln>
        </p:spPr>
      </p:pic>
      <p:sp>
        <p:nvSpPr>
          <p:cNvPr id="223" name="Google Shape;223;p24"/>
          <p:cNvSpPr txBox="1"/>
          <p:nvPr/>
        </p:nvSpPr>
        <p:spPr>
          <a:xfrm>
            <a:off x="1291463" y="4647200"/>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KNN with 10 x 10 image tiles</a:t>
            </a:r>
            <a:endParaRPr sz="1300">
              <a:solidFill>
                <a:schemeClr val="lt1"/>
              </a:solidFill>
              <a:latin typeface="Lato"/>
              <a:ea typeface="Lato"/>
              <a:cs typeface="Lato"/>
              <a:sym typeface="Lato"/>
            </a:endParaRPr>
          </a:p>
        </p:txBody>
      </p:sp>
      <p:sp>
        <p:nvSpPr>
          <p:cNvPr id="224" name="Google Shape;224;p24"/>
          <p:cNvSpPr txBox="1"/>
          <p:nvPr/>
        </p:nvSpPr>
        <p:spPr>
          <a:xfrm>
            <a:off x="4653388" y="4647200"/>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KNN with 64 x 64 image tiles</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230" name="Google Shape;230;p25"/>
          <p:cNvSpPr txBox="1"/>
          <p:nvPr>
            <p:ph idx="1" type="body"/>
          </p:nvPr>
        </p:nvSpPr>
        <p:spPr>
          <a:xfrm>
            <a:off x="1221300" y="1186550"/>
            <a:ext cx="7116900" cy="3326700"/>
          </a:xfrm>
          <a:prstGeom prst="rect">
            <a:avLst/>
          </a:prstGeom>
        </p:spPr>
        <p:txBody>
          <a:bodyPr anchorCtr="0" anchor="t" bIns="91425" lIns="91425" spcFirstLastPara="1" rIns="91425" wrap="square" tIns="91425">
            <a:noAutofit/>
          </a:bodyPr>
          <a:lstStyle/>
          <a:p>
            <a:pPr indent="-333375" lvl="0" marL="457200" rtl="0" algn="l">
              <a:lnSpc>
                <a:spcPct val="95000"/>
              </a:lnSpc>
              <a:spcBef>
                <a:spcPts val="0"/>
              </a:spcBef>
              <a:spcAft>
                <a:spcPts val="0"/>
              </a:spcAft>
              <a:buSzPts val="1650"/>
              <a:buChar char="●"/>
            </a:pPr>
            <a:r>
              <a:rPr lang="en" sz="1650"/>
              <a:t>KNN</a:t>
            </a:r>
            <a:endParaRPr sz="1650"/>
          </a:p>
          <a:p>
            <a:pPr indent="-333375" lvl="1" marL="914400" rtl="0" algn="l">
              <a:lnSpc>
                <a:spcPct val="95000"/>
              </a:lnSpc>
              <a:spcBef>
                <a:spcPts val="0"/>
              </a:spcBef>
              <a:spcAft>
                <a:spcPts val="0"/>
              </a:spcAft>
              <a:buSzPts val="1650"/>
              <a:buChar char="○"/>
            </a:pPr>
            <a:r>
              <a:rPr lang="en" sz="1650"/>
              <a:t>Data point is classified based on the 5 </a:t>
            </a:r>
            <a:r>
              <a:rPr lang="en" sz="1650"/>
              <a:t>nearest</a:t>
            </a:r>
            <a:r>
              <a:rPr lang="en" sz="1650"/>
              <a:t> neighbors (k = 5)</a:t>
            </a:r>
            <a:endParaRPr sz="1650"/>
          </a:p>
          <a:p>
            <a:pPr indent="-333375" lvl="1" marL="914400" rtl="0" algn="l">
              <a:lnSpc>
                <a:spcPct val="95000"/>
              </a:lnSpc>
              <a:spcBef>
                <a:spcPts val="0"/>
              </a:spcBef>
              <a:spcAft>
                <a:spcPts val="0"/>
              </a:spcAft>
              <a:buSzPts val="1650"/>
              <a:buChar char="○"/>
            </a:pPr>
            <a:r>
              <a:rPr lang="en" sz="1650"/>
              <a:t>Each data point </a:t>
            </a:r>
            <a:r>
              <a:rPr lang="en" sz="1650"/>
              <a:t>consists of image pixel values with the associated ASCII character as the label</a:t>
            </a:r>
            <a:endParaRPr sz="1650"/>
          </a:p>
          <a:p>
            <a:pPr indent="-333375" lvl="0" marL="457200" rtl="0" algn="l">
              <a:lnSpc>
                <a:spcPct val="95000"/>
              </a:lnSpc>
              <a:spcBef>
                <a:spcPts val="0"/>
              </a:spcBef>
              <a:spcAft>
                <a:spcPts val="0"/>
              </a:spcAft>
              <a:buSzPts val="1650"/>
              <a:buChar char="●"/>
            </a:pPr>
            <a:r>
              <a:rPr lang="en" sz="1650"/>
              <a:t>SVM</a:t>
            </a:r>
            <a:endParaRPr sz="1650"/>
          </a:p>
          <a:p>
            <a:pPr indent="-333375" lvl="1" marL="914400" rtl="0" algn="l">
              <a:lnSpc>
                <a:spcPct val="95000"/>
              </a:lnSpc>
              <a:spcBef>
                <a:spcPts val="0"/>
              </a:spcBef>
              <a:spcAft>
                <a:spcPts val="0"/>
              </a:spcAft>
              <a:buSzPts val="1650"/>
              <a:buChar char="○"/>
            </a:pPr>
            <a:r>
              <a:rPr lang="en" sz="1650"/>
              <a:t>Kernel </a:t>
            </a:r>
            <a:r>
              <a:rPr lang="en" sz="1650"/>
              <a:t>trick is used to separate overlapping data</a:t>
            </a:r>
            <a:endParaRPr sz="1650"/>
          </a:p>
          <a:p>
            <a:pPr indent="-333375" lvl="1" marL="914400" rtl="0" algn="l">
              <a:lnSpc>
                <a:spcPct val="95000"/>
              </a:lnSpc>
              <a:spcBef>
                <a:spcPts val="0"/>
              </a:spcBef>
              <a:spcAft>
                <a:spcPts val="0"/>
              </a:spcAft>
              <a:buSzPts val="1650"/>
              <a:buChar char="○"/>
            </a:pPr>
            <a:r>
              <a:rPr lang="en" sz="1650"/>
              <a:t>Hyperplane classifies data points between the two closest matches</a:t>
            </a:r>
            <a:endParaRPr sz="1650"/>
          </a:p>
          <a:p>
            <a:pPr indent="-333375" lvl="0" marL="457200" rtl="0" algn="l">
              <a:lnSpc>
                <a:spcPct val="95000"/>
              </a:lnSpc>
              <a:spcBef>
                <a:spcPts val="0"/>
              </a:spcBef>
              <a:spcAft>
                <a:spcPts val="0"/>
              </a:spcAft>
              <a:buSzPts val="1650"/>
              <a:buChar char="●"/>
            </a:pPr>
            <a:r>
              <a:rPr lang="en" sz="1650"/>
              <a:t>Random Forest</a:t>
            </a:r>
            <a:endParaRPr sz="1650"/>
          </a:p>
          <a:p>
            <a:pPr indent="-333375" lvl="1" marL="914400" rtl="0" algn="l">
              <a:lnSpc>
                <a:spcPct val="95000"/>
              </a:lnSpc>
              <a:spcBef>
                <a:spcPts val="0"/>
              </a:spcBef>
              <a:spcAft>
                <a:spcPts val="0"/>
              </a:spcAft>
              <a:buSzPts val="1650"/>
              <a:buChar char="○"/>
            </a:pPr>
            <a:r>
              <a:rPr lang="en" sz="1650"/>
              <a:t>100 decision trees, each running through several possible ASCII character options</a:t>
            </a:r>
            <a:endParaRPr sz="1650"/>
          </a:p>
          <a:p>
            <a:pPr indent="-333375" lvl="0" marL="457200" rtl="0" algn="l">
              <a:lnSpc>
                <a:spcPct val="95000"/>
              </a:lnSpc>
              <a:spcBef>
                <a:spcPts val="0"/>
              </a:spcBef>
              <a:spcAft>
                <a:spcPts val="0"/>
              </a:spcAft>
              <a:buSzPts val="1650"/>
              <a:buChar char="●"/>
            </a:pPr>
            <a:r>
              <a:rPr lang="en" sz="1650"/>
              <a:t>All models were run using scikit-learn with default parameters</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12975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236" name="Google Shape;236;p26"/>
          <p:cNvPicPr preferRelativeResize="0"/>
          <p:nvPr/>
        </p:nvPicPr>
        <p:blipFill>
          <a:blip r:embed="rId3">
            <a:alphaModFix/>
          </a:blip>
          <a:stretch>
            <a:fillRect/>
          </a:stretch>
        </p:blipFill>
        <p:spPr>
          <a:xfrm>
            <a:off x="4703773" y="958750"/>
            <a:ext cx="2267579" cy="1690860"/>
          </a:xfrm>
          <a:prstGeom prst="rect">
            <a:avLst/>
          </a:prstGeom>
          <a:noFill/>
          <a:ln>
            <a:noFill/>
          </a:ln>
        </p:spPr>
      </p:pic>
      <p:pic>
        <p:nvPicPr>
          <p:cNvPr id="237" name="Google Shape;237;p26"/>
          <p:cNvPicPr preferRelativeResize="0"/>
          <p:nvPr/>
        </p:nvPicPr>
        <p:blipFill>
          <a:blip r:embed="rId4">
            <a:alphaModFix/>
          </a:blip>
          <a:stretch>
            <a:fillRect/>
          </a:stretch>
        </p:blipFill>
        <p:spPr>
          <a:xfrm>
            <a:off x="2172652" y="3092832"/>
            <a:ext cx="2280687" cy="1664646"/>
          </a:xfrm>
          <a:prstGeom prst="rect">
            <a:avLst/>
          </a:prstGeom>
          <a:noFill/>
          <a:ln>
            <a:noFill/>
          </a:ln>
        </p:spPr>
      </p:pic>
      <p:pic>
        <p:nvPicPr>
          <p:cNvPr id="238" name="Google Shape;238;p26"/>
          <p:cNvPicPr preferRelativeResize="0"/>
          <p:nvPr/>
        </p:nvPicPr>
        <p:blipFill>
          <a:blip r:embed="rId5">
            <a:alphaModFix/>
          </a:blip>
          <a:stretch>
            <a:fillRect/>
          </a:stretch>
        </p:blipFill>
        <p:spPr>
          <a:xfrm>
            <a:off x="4703773" y="3125618"/>
            <a:ext cx="2267579" cy="1599108"/>
          </a:xfrm>
          <a:prstGeom prst="rect">
            <a:avLst/>
          </a:prstGeom>
          <a:noFill/>
          <a:ln>
            <a:noFill/>
          </a:ln>
        </p:spPr>
      </p:pic>
      <p:pic>
        <p:nvPicPr>
          <p:cNvPr id="239" name="Google Shape;239;p26"/>
          <p:cNvPicPr preferRelativeResize="0"/>
          <p:nvPr/>
        </p:nvPicPr>
        <p:blipFill>
          <a:blip r:embed="rId6">
            <a:alphaModFix/>
          </a:blip>
          <a:stretch>
            <a:fillRect/>
          </a:stretch>
        </p:blipFill>
        <p:spPr>
          <a:xfrm>
            <a:off x="2192313" y="919427"/>
            <a:ext cx="2241365" cy="1769505"/>
          </a:xfrm>
          <a:prstGeom prst="rect">
            <a:avLst/>
          </a:prstGeom>
          <a:noFill/>
          <a:ln>
            <a:noFill/>
          </a:ln>
        </p:spPr>
      </p:pic>
      <p:sp>
        <p:nvSpPr>
          <p:cNvPr id="240" name="Google Shape;240;p26"/>
          <p:cNvSpPr txBox="1"/>
          <p:nvPr/>
        </p:nvSpPr>
        <p:spPr>
          <a:xfrm>
            <a:off x="1713400" y="2644017"/>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Original Image with Canny</a:t>
            </a:r>
            <a:endParaRPr sz="1300">
              <a:solidFill>
                <a:schemeClr val="lt1"/>
              </a:solidFill>
              <a:latin typeface="Lato"/>
              <a:ea typeface="Lato"/>
              <a:cs typeface="Lato"/>
              <a:sym typeface="Lato"/>
            </a:endParaRPr>
          </a:p>
        </p:txBody>
      </p:sp>
      <p:sp>
        <p:nvSpPr>
          <p:cNvPr id="241" name="Google Shape;241;p26"/>
          <p:cNvSpPr txBox="1"/>
          <p:nvPr/>
        </p:nvSpPr>
        <p:spPr>
          <a:xfrm>
            <a:off x="4237963" y="2644017"/>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KNN</a:t>
            </a:r>
            <a:endParaRPr sz="1300">
              <a:solidFill>
                <a:schemeClr val="lt1"/>
              </a:solidFill>
              <a:latin typeface="Lato"/>
              <a:ea typeface="Lato"/>
              <a:cs typeface="Lato"/>
              <a:sym typeface="Lato"/>
            </a:endParaRPr>
          </a:p>
        </p:txBody>
      </p:sp>
      <p:sp>
        <p:nvSpPr>
          <p:cNvPr id="242" name="Google Shape;242;p26"/>
          <p:cNvSpPr txBox="1"/>
          <p:nvPr/>
        </p:nvSpPr>
        <p:spPr>
          <a:xfrm>
            <a:off x="1713388" y="4679600"/>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SVM</a:t>
            </a:r>
            <a:endParaRPr sz="1300">
              <a:solidFill>
                <a:schemeClr val="lt1"/>
              </a:solidFill>
              <a:latin typeface="Lato"/>
              <a:ea typeface="Lato"/>
              <a:cs typeface="Lato"/>
              <a:sym typeface="Lato"/>
            </a:endParaRPr>
          </a:p>
        </p:txBody>
      </p:sp>
      <p:sp>
        <p:nvSpPr>
          <p:cNvPr id="243" name="Google Shape;243;p26"/>
          <p:cNvSpPr txBox="1"/>
          <p:nvPr/>
        </p:nvSpPr>
        <p:spPr>
          <a:xfrm>
            <a:off x="4237950" y="4679600"/>
            <a:ext cx="3199200" cy="4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Lato"/>
                <a:ea typeface="Lato"/>
                <a:cs typeface="Lato"/>
                <a:sym typeface="Lato"/>
              </a:rPr>
              <a:t>Random Forest</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97500" y="3175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Metric Results</a:t>
            </a:r>
            <a:endParaRPr/>
          </a:p>
        </p:txBody>
      </p:sp>
      <p:grpSp>
        <p:nvGrpSpPr>
          <p:cNvPr id="249" name="Google Shape;249;p27"/>
          <p:cNvGrpSpPr/>
          <p:nvPr/>
        </p:nvGrpSpPr>
        <p:grpSpPr>
          <a:xfrm>
            <a:off x="1273206" y="990269"/>
            <a:ext cx="6597588" cy="2248575"/>
            <a:chOff x="1610475" y="1510075"/>
            <a:chExt cx="5038250" cy="1717125"/>
          </a:xfrm>
        </p:grpSpPr>
        <p:pic>
          <p:nvPicPr>
            <p:cNvPr id="250" name="Google Shape;250;p27"/>
            <p:cNvPicPr preferRelativeResize="0"/>
            <p:nvPr/>
          </p:nvPicPr>
          <p:blipFill rotWithShape="1">
            <a:blip r:embed="rId3">
              <a:alphaModFix/>
            </a:blip>
            <a:srcRect b="42541" l="0" r="0" t="46291"/>
            <a:stretch/>
          </p:blipFill>
          <p:spPr>
            <a:xfrm>
              <a:off x="1610475" y="2406886"/>
              <a:ext cx="5038250" cy="276975"/>
            </a:xfrm>
            <a:prstGeom prst="rect">
              <a:avLst/>
            </a:prstGeom>
            <a:noFill/>
            <a:ln>
              <a:noFill/>
            </a:ln>
          </p:spPr>
        </p:pic>
        <p:pic>
          <p:nvPicPr>
            <p:cNvPr id="251" name="Google Shape;251;p27"/>
            <p:cNvPicPr preferRelativeResize="0"/>
            <p:nvPr/>
          </p:nvPicPr>
          <p:blipFill rotWithShape="1">
            <a:blip r:embed="rId3">
              <a:alphaModFix/>
            </a:blip>
            <a:srcRect b="63143" l="0" r="0" t="0"/>
            <a:stretch/>
          </p:blipFill>
          <p:spPr>
            <a:xfrm>
              <a:off x="1610475" y="1510075"/>
              <a:ext cx="5038250" cy="914100"/>
            </a:xfrm>
            <a:prstGeom prst="rect">
              <a:avLst/>
            </a:prstGeom>
            <a:noFill/>
            <a:ln>
              <a:noFill/>
            </a:ln>
          </p:spPr>
        </p:pic>
        <p:pic>
          <p:nvPicPr>
            <p:cNvPr id="252" name="Google Shape;252;p27"/>
            <p:cNvPicPr preferRelativeResize="0"/>
            <p:nvPr/>
          </p:nvPicPr>
          <p:blipFill rotWithShape="1">
            <a:blip r:embed="rId3">
              <a:alphaModFix/>
            </a:blip>
            <a:srcRect b="21328" l="0" r="0" t="67504"/>
            <a:stretch/>
          </p:blipFill>
          <p:spPr>
            <a:xfrm>
              <a:off x="1610475" y="2676223"/>
              <a:ext cx="5038250" cy="276975"/>
            </a:xfrm>
            <a:prstGeom prst="rect">
              <a:avLst/>
            </a:prstGeom>
            <a:noFill/>
            <a:ln>
              <a:noFill/>
            </a:ln>
          </p:spPr>
        </p:pic>
        <p:pic>
          <p:nvPicPr>
            <p:cNvPr id="253" name="Google Shape;253;p27"/>
            <p:cNvPicPr preferRelativeResize="0"/>
            <p:nvPr/>
          </p:nvPicPr>
          <p:blipFill rotWithShape="1">
            <a:blip r:embed="rId3">
              <a:alphaModFix/>
            </a:blip>
            <a:srcRect b="0" l="0" r="0" t="88832"/>
            <a:stretch/>
          </p:blipFill>
          <p:spPr>
            <a:xfrm>
              <a:off x="1610475" y="2950225"/>
              <a:ext cx="5038250" cy="276975"/>
            </a:xfrm>
            <a:prstGeom prst="rect">
              <a:avLst/>
            </a:prstGeom>
            <a:noFill/>
            <a:ln>
              <a:noFill/>
            </a:ln>
          </p:spPr>
        </p:pic>
      </p:grpSp>
      <p:sp>
        <p:nvSpPr>
          <p:cNvPr id="254" name="Google Shape;254;p27"/>
          <p:cNvSpPr txBox="1"/>
          <p:nvPr>
            <p:ph idx="1" type="body"/>
          </p:nvPr>
        </p:nvSpPr>
        <p:spPr>
          <a:xfrm>
            <a:off x="1297500" y="3389425"/>
            <a:ext cx="6748500" cy="11079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n" sz="2000"/>
              <a:t>KNN outperforms SVM and Random Forest in both F1 Score and Recall</a:t>
            </a:r>
            <a:endParaRPr sz="2000"/>
          </a:p>
          <a:p>
            <a:pPr indent="-346075" lvl="1" marL="914400" rtl="0" algn="l">
              <a:spcBef>
                <a:spcPts val="0"/>
              </a:spcBef>
              <a:spcAft>
                <a:spcPts val="0"/>
              </a:spcAft>
              <a:buSzPct val="100000"/>
              <a:buChar char="○"/>
            </a:pPr>
            <a:r>
              <a:rPr lang="en" sz="2000"/>
              <a:t>Relies on majority voting instead of </a:t>
            </a:r>
            <a:r>
              <a:rPr lang="en" sz="2000"/>
              <a:t>binary</a:t>
            </a:r>
            <a:r>
              <a:rPr lang="en" sz="2000"/>
              <a:t> separation</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Novelty &amp; Conclusion</a:t>
            </a:r>
            <a:endParaRPr/>
          </a:p>
        </p:txBody>
      </p:sp>
      <p:sp>
        <p:nvSpPr>
          <p:cNvPr id="260" name="Google Shape;260;p28"/>
          <p:cNvSpPr txBox="1"/>
          <p:nvPr>
            <p:ph idx="1" type="body"/>
          </p:nvPr>
        </p:nvSpPr>
        <p:spPr>
          <a:xfrm>
            <a:off x="1297500" y="1262750"/>
            <a:ext cx="6748500" cy="32346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lang="en" sz="2000"/>
              <a:t>Combines computer vision with machine </a:t>
            </a:r>
            <a:r>
              <a:rPr lang="en" sz="2000"/>
              <a:t>learning to produce well-performing results</a:t>
            </a:r>
            <a:endParaRPr sz="2000"/>
          </a:p>
          <a:p>
            <a:pPr indent="-346075" lvl="0" marL="457200" rtl="0" algn="l">
              <a:spcBef>
                <a:spcPts val="0"/>
              </a:spcBef>
              <a:spcAft>
                <a:spcPts val="0"/>
              </a:spcAft>
              <a:buSzPct val="100000"/>
              <a:buChar char="●"/>
            </a:pPr>
            <a:r>
              <a:rPr lang="en" sz="2000"/>
              <a:t>Use of machine learning models for image processing tasks</a:t>
            </a:r>
            <a:endParaRPr sz="2000"/>
          </a:p>
          <a:p>
            <a:pPr indent="-346075" lvl="0" marL="457200" rtl="0" algn="l">
              <a:spcBef>
                <a:spcPts val="0"/>
              </a:spcBef>
              <a:spcAft>
                <a:spcPts val="0"/>
              </a:spcAft>
              <a:buSzPct val="100000"/>
              <a:buChar char="●"/>
            </a:pPr>
            <a:r>
              <a:rPr lang="en" sz="2000"/>
              <a:t>Classical machine learning methods, like Random Forest, are applied to a context they’re not used as much in yet perform well</a:t>
            </a:r>
            <a:endParaRPr sz="2000"/>
          </a:p>
          <a:p>
            <a:pPr indent="-346075" lvl="0" marL="457200" rtl="0" algn="l">
              <a:spcBef>
                <a:spcPts val="0"/>
              </a:spcBef>
              <a:spcAft>
                <a:spcPts val="0"/>
              </a:spcAft>
              <a:buSzPct val="100000"/>
              <a:buChar char="●"/>
            </a:pPr>
            <a:r>
              <a:rPr lang="en" sz="2000"/>
              <a:t>Deep learning models do not always give better results than regular machine learning models and machine learning models like KNN, SVM, and Random Forest are well equipped for certain problems in other fields of artificial intelligence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