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80" r:id="rId8"/>
    <p:sldId id="266" r:id="rId9"/>
    <p:sldId id="267" r:id="rId10"/>
    <p:sldId id="268" r:id="rId11"/>
    <p:sldId id="283" r:id="rId12"/>
    <p:sldId id="284" r:id="rId13"/>
    <p:sldId id="279" r:id="rId14"/>
    <p:sldId id="272" r:id="rId15"/>
    <p:sldId id="28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17015-D81F-401C-BC6E-F190E87832B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75E5E-F131-4252-AF9A-1B5B096E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Diphtheria Outbreak Investigation &amp; Response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House to House </a:t>
            </a:r>
            <a:r>
              <a:rPr lang="en-US" altLang="en-US" b="1" dirty="0"/>
              <a:t>C</a:t>
            </a:r>
            <a:r>
              <a:rPr lang="en-US" altLang="en-US" b="1" dirty="0" smtClean="0"/>
              <a:t>ase </a:t>
            </a:r>
            <a:r>
              <a:rPr lang="en-US" altLang="en-US" b="1" dirty="0"/>
              <a:t>S</a:t>
            </a:r>
            <a:r>
              <a:rPr lang="en-US" altLang="en-US" b="1" dirty="0" smtClean="0"/>
              <a:t>earch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dirty="0"/>
              <a:t>Active community search for probable cases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/>
              <a:t>If in village, whole village should be investigated</a:t>
            </a:r>
          </a:p>
          <a:p>
            <a:pPr eaLnBrk="1" hangingPunct="1">
              <a:lnSpc>
                <a:spcPct val="200000"/>
              </a:lnSpc>
            </a:pPr>
            <a:endParaRPr lang="en-US" altLang="en-US" sz="1400" dirty="0" smtClean="0"/>
          </a:p>
          <a:p>
            <a:pPr eaLnBrk="1" hangingPunct="1"/>
            <a:r>
              <a:rPr lang="en-US" altLang="en-US" dirty="0" smtClean="0"/>
              <a:t>If in town, at least 30 households after last case should be investigated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Refer all probable Diphtheria cases to a Pediatrician or ENT specialist for specialist opinion</a:t>
            </a:r>
          </a:p>
        </p:txBody>
      </p:sp>
    </p:spTree>
    <p:extLst>
      <p:ext uri="{BB962C8B-B14F-4D97-AF65-F5344CB8AC3E}">
        <p14:creationId xmlns:p14="http://schemas.microsoft.com/office/powerpoint/2010/main" val="87890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Case Response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Children age </a:t>
            </a:r>
            <a:r>
              <a:rPr lang="en-US" dirty="0"/>
              <a:t>45 days to </a:t>
            </a:r>
            <a:r>
              <a:rPr lang="en-US" dirty="0" smtClean="0"/>
              <a:t>2 years</a:t>
            </a:r>
          </a:p>
          <a:p>
            <a:pPr lvl="1"/>
            <a:r>
              <a:rPr lang="en-US" dirty="0" smtClean="0"/>
              <a:t>Unimmunized </a:t>
            </a:r>
            <a:r>
              <a:rPr lang="en-US" dirty="0"/>
              <a:t>or partially immunized should </a:t>
            </a:r>
            <a:r>
              <a:rPr lang="en-US" dirty="0" smtClean="0"/>
              <a:t>receive 3 </a:t>
            </a:r>
            <a:r>
              <a:rPr lang="en-US" dirty="0"/>
              <a:t>doses </a:t>
            </a:r>
            <a:r>
              <a:rPr lang="en-US" dirty="0" smtClean="0"/>
              <a:t>of Penta </a:t>
            </a:r>
            <a:r>
              <a:rPr lang="en-US" dirty="0"/>
              <a:t>(at least 4 weeks apart</a:t>
            </a:r>
            <a:r>
              <a:rPr lang="en-US" dirty="0" smtClean="0"/>
              <a:t>) or </a:t>
            </a:r>
            <a:r>
              <a:rPr lang="en-US" dirty="0"/>
              <a:t>complete the vaccination schedule </a:t>
            </a:r>
            <a:endParaRPr lang="en-US" dirty="0" smtClean="0"/>
          </a:p>
          <a:p>
            <a:r>
              <a:rPr lang="en-US" dirty="0" smtClean="0"/>
              <a:t>Children </a:t>
            </a:r>
            <a:r>
              <a:rPr lang="en-US" dirty="0"/>
              <a:t>above </a:t>
            </a:r>
            <a:r>
              <a:rPr lang="en-US" dirty="0" smtClean="0"/>
              <a:t>5 </a:t>
            </a:r>
            <a:r>
              <a:rPr lang="en-US" dirty="0"/>
              <a:t>years and </a:t>
            </a:r>
            <a:r>
              <a:rPr lang="en-US" dirty="0" smtClean="0"/>
              <a:t>adults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doses of Td vaccine 1st dose on first contact, 2nd dose after 2 months and 3rd dose after 6-12 months.</a:t>
            </a:r>
          </a:p>
          <a:p>
            <a:r>
              <a:rPr lang="en-US" sz="2800" dirty="0"/>
              <a:t>Clinical diphtheria does not necessarily confer natural immunity, and patients should thus </a:t>
            </a:r>
            <a:r>
              <a:rPr lang="en-US" sz="2800" dirty="0" smtClean="0"/>
              <a:t>be vaccinated </a:t>
            </a:r>
            <a:r>
              <a:rPr lang="en-US" sz="2800" dirty="0"/>
              <a:t>before discharge from a health facility with either primary or booster doses</a:t>
            </a:r>
          </a:p>
        </p:txBody>
      </p:sp>
    </p:spTree>
    <p:extLst>
      <p:ext uri="{BB962C8B-B14F-4D97-AF65-F5344CB8AC3E}">
        <p14:creationId xmlns:p14="http://schemas.microsoft.com/office/powerpoint/2010/main" val="328920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close contacts regardless of vaccination history should have nose or throat </a:t>
            </a:r>
            <a:r>
              <a:rPr lang="en-US" dirty="0" smtClean="0"/>
              <a:t>culture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dose of </a:t>
            </a:r>
            <a:r>
              <a:rPr lang="en-US" dirty="0" err="1"/>
              <a:t>Benzathine</a:t>
            </a:r>
            <a:r>
              <a:rPr lang="en-US" dirty="0"/>
              <a:t> Penicillin IM (600,000 Units for &lt;6 years and 1.2 million units for 6 years and above) or a 7-10 days’ course of Erythromycin </a:t>
            </a:r>
            <a:r>
              <a:rPr lang="en-US" dirty="0" smtClean="0"/>
              <a:t>orally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culture of contact is positive and person is symptomatic, </a:t>
            </a:r>
            <a:r>
              <a:rPr lang="en-US" dirty="0" smtClean="0"/>
              <a:t>admit the case in a </a:t>
            </a:r>
            <a:r>
              <a:rPr lang="en-US" dirty="0"/>
              <a:t>hospital and treat as positive </a:t>
            </a:r>
            <a:r>
              <a:rPr lang="en-US" dirty="0" smtClean="0"/>
              <a:t>case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culture is positive and the case is </a:t>
            </a:r>
            <a:r>
              <a:rPr lang="en-US" dirty="0" smtClean="0"/>
              <a:t>asymptomatic (carrier) </a:t>
            </a:r>
            <a:r>
              <a:rPr lang="en-US" dirty="0"/>
              <a:t>treat </a:t>
            </a:r>
            <a:r>
              <a:rPr lang="en-US" dirty="0" smtClean="0"/>
              <a:t>with above antibiotics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Case Response….contd.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4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1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Transportation of specimen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560863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</a:t>
            </a:r>
            <a:r>
              <a:rPr lang="en-US" altLang="en-US" sz="2800" dirty="0" smtClean="0"/>
              <a:t>hroat/oral swab should be sent in reverse cold chain to National Bacteriology Laboratory, NIH Islamabad through DHO office.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Complete Part 1 of the Diphtheria CIF form after collection of specimen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Put specimens in zip locked plastic bags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Place ice packs along the sides of the specimen carrier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Place the specimen in the center and place the foam pad at the top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Place the CIF in a separate plastic bag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Inform the concerned laboratory personnel about the dispatch of sample over telephone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Note: Leopard courier services are already paid by WHO for transportation of laboratory specimens</a:t>
            </a:r>
          </a:p>
        </p:txBody>
      </p:sp>
    </p:spTree>
    <p:extLst>
      <p:ext uri="{BB962C8B-B14F-4D97-AF65-F5344CB8AC3E}">
        <p14:creationId xmlns:p14="http://schemas.microsoft.com/office/powerpoint/2010/main" val="120241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/>
              <a:t>Follow-up of outbreak investigation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outbreak investigation, follow-up of cases should be performed 30 days after the initial investigation. The objective is to find: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Outcome of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Whether the outbreak is still continuing in the same area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Fill in the last columns of outbreak line list</a:t>
            </a:r>
          </a:p>
        </p:txBody>
      </p:sp>
    </p:spTree>
    <p:extLst>
      <p:ext uri="{BB962C8B-B14F-4D97-AF65-F5344CB8AC3E}">
        <p14:creationId xmlns:p14="http://schemas.microsoft.com/office/powerpoint/2010/main" val="278542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Dosage &amp; Treatment with DAT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303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WHO </a:t>
            </a:r>
            <a:r>
              <a:rPr lang="en-US" sz="2800" b="1" dirty="0"/>
              <a:t>recommend the following schedule for </a:t>
            </a:r>
            <a:r>
              <a:rPr lang="en-US" sz="2800" b="1" dirty="0" smtClean="0"/>
              <a:t>(DAT)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2800" dirty="0" smtClean="0"/>
              <a:t>For </a:t>
            </a:r>
            <a:r>
              <a:rPr lang="en-US" sz="2800" dirty="0"/>
              <a:t>mild cases with laryngeal or pharyngeal disease, 20,000 - 40,000 IU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moderate nasopharyngeal disease, 40,000 - 60,000 IU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severe extensive or late cases 60,000 - 80,000 </a:t>
            </a:r>
            <a:r>
              <a:rPr lang="en-US" sz="2800" dirty="0" smtClean="0"/>
              <a:t>IU</a:t>
            </a:r>
          </a:p>
          <a:p>
            <a:endParaRPr lang="en-US" sz="2800" dirty="0"/>
          </a:p>
          <a:p>
            <a:r>
              <a:rPr lang="en-US" sz="2800" dirty="0" smtClean="0"/>
              <a:t>Removal </a:t>
            </a:r>
            <a:r>
              <a:rPr lang="en-US" sz="2800" dirty="0"/>
              <a:t>of membrane to prevent airway obstruction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DAT has no role once complications start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8151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600" b="1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003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Diphtheria Epidemiology</a:t>
            </a:r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6002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 smtClean="0"/>
              <a:t>Reservoir: </a:t>
            </a:r>
            <a:r>
              <a:rPr lang="en-US" altLang="en-US" dirty="0" smtClean="0"/>
              <a:t>	Human carriers, usually 					asymptomatic</a:t>
            </a:r>
          </a:p>
          <a:p>
            <a:pPr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Transmission:</a:t>
            </a:r>
            <a:r>
              <a:rPr lang="en-US" altLang="en-US" dirty="0" smtClean="0"/>
              <a:t> 	Respiratory, Skin and fomites 				rarely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Temporal pattern: </a:t>
            </a:r>
            <a:r>
              <a:rPr lang="en-US" altLang="en-US" dirty="0" smtClean="0"/>
              <a:t>	Winter and spring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Communicability:</a:t>
            </a:r>
            <a:r>
              <a:rPr lang="en-US" altLang="en-US" dirty="0" smtClean="0"/>
              <a:t> Up to several weeks without antibiotics</a:t>
            </a:r>
          </a:p>
        </p:txBody>
      </p:sp>
    </p:spTree>
    <p:extLst>
      <p:ext uri="{BB962C8B-B14F-4D97-AF65-F5344CB8AC3E}">
        <p14:creationId xmlns:p14="http://schemas.microsoft.com/office/powerpoint/2010/main" val="25124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Clinical Features: Diphtheria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219200"/>
            <a:ext cx="8991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Bacterial infection caused by </a:t>
            </a:r>
            <a:r>
              <a:rPr lang="en-US" sz="2800" i="1" dirty="0" smtClean="0"/>
              <a:t>Corynebacterium </a:t>
            </a:r>
            <a:r>
              <a:rPr lang="en-US" sz="2800" i="1" dirty="0" err="1" smtClean="0"/>
              <a:t>diphtheriae</a:t>
            </a:r>
            <a:endParaRPr lang="en-US" sz="2800" i="1" dirty="0" smtClean="0"/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Incubation period 2-5 days (range 1-10 days)</a:t>
            </a:r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May involve any mucous membrane</a:t>
            </a:r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Can cause infection of the nasopharynx, leading to breathing difficulties and death</a:t>
            </a:r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The toxin can cause </a:t>
            </a:r>
            <a:r>
              <a:rPr lang="en-US" sz="2800" i="1" dirty="0" smtClean="0"/>
              <a:t>myocarditis</a:t>
            </a:r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Other neuropathies occur and can mimic GBS</a:t>
            </a:r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Non-cutaneous form of the disease with respiratory involvement has a case fatality rate of 5-10%</a:t>
            </a:r>
          </a:p>
          <a:p>
            <a:pPr marL="182880" indent="-182880">
              <a:lnSpc>
                <a:spcPct val="90000"/>
              </a:lnSpc>
              <a:defRPr/>
            </a:pPr>
            <a:r>
              <a:rPr lang="en-US" sz="2800" dirty="0" smtClean="0"/>
              <a:t> Cutaneous (skin infections) form is more common in tropical countries </a:t>
            </a:r>
          </a:p>
        </p:txBody>
      </p:sp>
    </p:spTree>
    <p:extLst>
      <p:ext uri="{BB962C8B-B14F-4D97-AF65-F5344CB8AC3E}">
        <p14:creationId xmlns:p14="http://schemas.microsoft.com/office/powerpoint/2010/main" val="29222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0999" y="1905000"/>
            <a:ext cx="4322321" cy="3657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Related 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"/>
            <a:ext cx="3829050" cy="3429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4898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9750" y="76200"/>
            <a:ext cx="8229600" cy="706437"/>
          </a:xfrm>
        </p:spPr>
        <p:txBody>
          <a:bodyPr>
            <a:noAutofit/>
          </a:bodyPr>
          <a:lstStyle/>
          <a:p>
            <a:r>
              <a:rPr lang="en-US" altLang="en-US" b="1" dirty="0" smtClean="0"/>
              <a:t>Case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1838"/>
            <a:ext cx="4040188" cy="63976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Case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691063" cy="4724400"/>
          </a:xfrm>
          <a:ln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b="1" dirty="0"/>
              <a:t>Probable case:</a:t>
            </a:r>
          </a:p>
          <a:p>
            <a:pPr marL="0" indent="0">
              <a:buNone/>
              <a:defRPr/>
            </a:pPr>
            <a:r>
              <a:rPr lang="en-US" altLang="en-US" sz="2400" dirty="0" smtClean="0"/>
              <a:t>An </a:t>
            </a:r>
            <a:r>
              <a:rPr lang="en-US" altLang="en-US" sz="2400" dirty="0"/>
              <a:t>acute illness characterized by a visible adherent “membrane” on the tonsils, pharynx and/or nose and any one of these:</a:t>
            </a:r>
          </a:p>
          <a:p>
            <a:r>
              <a:rPr lang="en-US" altLang="en-US" sz="2000" dirty="0"/>
              <a:t>Laryngitis</a:t>
            </a:r>
          </a:p>
          <a:p>
            <a:r>
              <a:rPr lang="en-US" altLang="en-US" sz="2000" dirty="0"/>
              <a:t>Pharyngitis</a:t>
            </a:r>
          </a:p>
          <a:p>
            <a:r>
              <a:rPr lang="en-US" altLang="en-US" sz="2000" dirty="0"/>
              <a:t>Tonsillitis</a:t>
            </a:r>
          </a:p>
          <a:p>
            <a:r>
              <a:rPr lang="en-US" altLang="en-US" sz="2800" b="1" dirty="0"/>
              <a:t>Confirmed </a:t>
            </a:r>
            <a:r>
              <a:rPr lang="en-US" altLang="en-US" sz="2800" b="1" dirty="0" smtClean="0"/>
              <a:t>case:</a:t>
            </a:r>
          </a:p>
          <a:p>
            <a:pPr marL="0" indent="0">
              <a:buNone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confirmed case is a probable case who has been laboratory confirmed or linked epidemiologically to a laboratory confirmed case.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4163" y="762000"/>
            <a:ext cx="3671887" cy="63976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Cambria" pitchFamily="18" charset="0"/>
              </a:rPr>
              <a:t>Alert / outbreak criteria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7838" y="1600200"/>
            <a:ext cx="3322637" cy="4572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 smtClean="0">
                <a:solidFill>
                  <a:srgbClr val="FF6600"/>
                </a:solidFill>
                <a:latin typeface="Cambria" pitchFamily="18" charset="0"/>
                <a:ea typeface="Times New Roman"/>
                <a:cs typeface="Times New Roman"/>
              </a:rPr>
              <a:t>Alert :</a:t>
            </a:r>
            <a:r>
              <a:rPr lang="en-US" b="1" dirty="0" smtClean="0">
                <a:solidFill>
                  <a:srgbClr val="FF6600"/>
                </a:solidFill>
                <a:latin typeface="Cambria" pitchFamily="18" charset="0"/>
                <a:ea typeface="Times New Roman"/>
                <a:cs typeface="Times New Roman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ambria" pitchFamily="18" charset="0"/>
              </a:rPr>
              <a:t>One </a:t>
            </a:r>
            <a:r>
              <a:rPr lang="en-US" sz="1800" dirty="0">
                <a:latin typeface="Cambria" pitchFamily="18" charset="0"/>
              </a:rPr>
              <a:t>probable case </a:t>
            </a:r>
            <a:endParaRPr lang="en-US" sz="1400" dirty="0">
              <a:latin typeface="Cambria" pitchFamily="18" charset="0"/>
              <a:ea typeface="Times New Roman"/>
              <a:cs typeface="Times New Roman"/>
            </a:endParaRPr>
          </a:p>
          <a:p>
            <a:pPr>
              <a:defRPr/>
            </a:pPr>
            <a:endParaRPr lang="en-US" b="1" u="sng" dirty="0" smtClean="0">
              <a:latin typeface="Cambria" pitchFamily="18" charset="0"/>
            </a:endParaRPr>
          </a:p>
          <a:p>
            <a:pPr>
              <a:defRPr/>
            </a:pPr>
            <a:endParaRPr lang="en-US" b="1" u="sng" dirty="0" smtClean="0">
              <a:latin typeface="Cambria" pitchFamily="18" charset="0"/>
            </a:endParaRPr>
          </a:p>
          <a:p>
            <a:pPr>
              <a:defRPr/>
            </a:pPr>
            <a:endParaRPr lang="en-US" b="1" u="sng" dirty="0">
              <a:latin typeface="Cambria" pitchFamily="18" charset="0"/>
            </a:endParaRPr>
          </a:p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  <a:latin typeface="Cambria" pitchFamily="18" charset="0"/>
                <a:ea typeface="Times New Roman"/>
                <a:cs typeface="Times New Roman"/>
              </a:rPr>
              <a:t>Outbreak:  </a:t>
            </a:r>
            <a:endParaRPr lang="en-US" b="1" u="sng" dirty="0" smtClean="0">
              <a:solidFill>
                <a:srgbClr val="FF0000"/>
              </a:solidFill>
              <a:latin typeface="Cambria" pitchFamily="18" charset="0"/>
              <a:ea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Cambria" pitchFamily="18" charset="0"/>
              </a:rPr>
              <a:t>One </a:t>
            </a:r>
            <a:r>
              <a:rPr lang="en-US" sz="2000" dirty="0">
                <a:latin typeface="Cambria" pitchFamily="18" charset="0"/>
              </a:rPr>
              <a:t>confirmed case is an outbreak </a:t>
            </a:r>
            <a:endParaRPr lang="en-US" sz="2000" dirty="0">
              <a:latin typeface="Cambria" pitchFamily="18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82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smtClean="0"/>
              <a:t>OUTBREAK DETECTION AND INVESTIGATION</a:t>
            </a:r>
          </a:p>
        </p:txBody>
      </p:sp>
    </p:spTree>
    <p:extLst>
      <p:ext uri="{BB962C8B-B14F-4D97-AF65-F5344CB8AC3E}">
        <p14:creationId xmlns:p14="http://schemas.microsoft.com/office/powerpoint/2010/main" val="18192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en-US" b="1" dirty="0" smtClean="0"/>
              <a:t>Who’s responsible for what?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Case investigation – attending MO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Weekly reporting or outbreak notification – HF I/C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Throat sample collection &amp; transfer to district health office – HF I/C / EPI Technician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Sending specimen to NIH – EPI Coordinator/ DSO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Weekly report compilation &amp; sending to the province – EPI Coordinator/DSO (DHO)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Notification of out break investigation team – DHO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Orientation &amp; awareness building – DHO with active support of local partner agencies</a:t>
            </a:r>
          </a:p>
        </p:txBody>
      </p:sp>
    </p:spTree>
    <p:extLst>
      <p:ext uri="{BB962C8B-B14F-4D97-AF65-F5344CB8AC3E}">
        <p14:creationId xmlns:p14="http://schemas.microsoft.com/office/powerpoint/2010/main" val="11963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Outbreak Investigation Team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EPI Coordinator/ DSO (Team Leader)</a:t>
            </a:r>
          </a:p>
          <a:p>
            <a:r>
              <a:rPr lang="en-US" altLang="en-US" dirty="0" smtClean="0"/>
              <a:t>UCMO/ Health Facility I/C</a:t>
            </a:r>
          </a:p>
          <a:p>
            <a:r>
              <a:rPr lang="en-US" altLang="en-US" dirty="0" smtClean="0"/>
              <a:t>DSV/ TSV</a:t>
            </a:r>
          </a:p>
          <a:p>
            <a:r>
              <a:rPr lang="en-US" altLang="en-US" dirty="0" smtClean="0"/>
              <a:t>Local LHS</a:t>
            </a:r>
          </a:p>
          <a:p>
            <a:r>
              <a:rPr lang="en-US" altLang="en-US" dirty="0" smtClean="0"/>
              <a:t>Local Vaccinator and LHWs</a:t>
            </a:r>
          </a:p>
          <a:p>
            <a:r>
              <a:rPr lang="en-US" altLang="en-US" dirty="0" smtClean="0"/>
              <a:t>WHO DSO/ PEO</a:t>
            </a:r>
          </a:p>
        </p:txBody>
      </p:sp>
    </p:spTree>
    <p:extLst>
      <p:ext uri="{BB962C8B-B14F-4D97-AF65-F5344CB8AC3E}">
        <p14:creationId xmlns:p14="http://schemas.microsoft.com/office/powerpoint/2010/main" val="284786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 smtClean="0"/>
              <a:t>Action Points during Outbreak Investigation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Identification of  geographical area with case reported through routine weekly reporting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</a:t>
            </a:r>
            <a:r>
              <a:rPr lang="en-US" altLang="en-US" sz="2800" dirty="0" smtClean="0"/>
              <a:t>ouse-to-house search for other probable cases satisfying clinical case definition in past 1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Recording of all cases in outbreak line-list form and assign unique EPID number to each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Collection of throat swab from other probable cases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Ensuring proper case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Identify and enlist all unvaccinated or partially vaccinated children up to 5 year of 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Identify population at risk</a:t>
            </a:r>
          </a:p>
        </p:txBody>
      </p:sp>
    </p:spTree>
    <p:extLst>
      <p:ext uri="{BB962C8B-B14F-4D97-AF65-F5344CB8AC3E}">
        <p14:creationId xmlns:p14="http://schemas.microsoft.com/office/powerpoint/2010/main" val="27095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737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Office Theme</vt:lpstr>
      <vt:lpstr>Diphtheria Outbreak Investigation &amp; Response</vt:lpstr>
      <vt:lpstr>Diphtheria Epidemiology</vt:lpstr>
      <vt:lpstr>Clinical Features: Diphtheria</vt:lpstr>
      <vt:lpstr>PowerPoint Presentation</vt:lpstr>
      <vt:lpstr>Case Definition</vt:lpstr>
      <vt:lpstr>OUTBREAK DETECTION AND INVESTIGATION</vt:lpstr>
      <vt:lpstr>Who’s responsible for what?</vt:lpstr>
      <vt:lpstr>Outbreak Investigation Team</vt:lpstr>
      <vt:lpstr>Action Points during Outbreak Investigation</vt:lpstr>
      <vt:lpstr>House to House Case Search</vt:lpstr>
      <vt:lpstr>Case Response</vt:lpstr>
      <vt:lpstr>Case Response….contd.</vt:lpstr>
      <vt:lpstr>Transportation of specimen</vt:lpstr>
      <vt:lpstr>Follow-up of outbreak investigation</vt:lpstr>
      <vt:lpstr>Dosage &amp; Treatment with DAT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Diphtheria Outbreak</dc:title>
  <dc:creator>nasrullahr</dc:creator>
  <cp:lastModifiedBy>EPI-4</cp:lastModifiedBy>
  <cp:revision>34</cp:revision>
  <dcterms:created xsi:type="dcterms:W3CDTF">2006-08-16T00:00:00Z</dcterms:created>
  <dcterms:modified xsi:type="dcterms:W3CDTF">2019-03-31T07:39:30Z</dcterms:modified>
</cp:coreProperties>
</file>