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  <p:sldMasterId id="2147483969" r:id="rId2"/>
  </p:sldMasterIdLst>
  <p:notesMasterIdLst>
    <p:notesMasterId r:id="rId22"/>
  </p:notesMasterIdLst>
  <p:handoutMasterIdLst>
    <p:handoutMasterId r:id="rId23"/>
  </p:handoutMasterIdLst>
  <p:sldIdLst>
    <p:sldId id="259" r:id="rId3"/>
    <p:sldId id="260" r:id="rId4"/>
    <p:sldId id="269" r:id="rId5"/>
    <p:sldId id="268" r:id="rId6"/>
    <p:sldId id="265" r:id="rId7"/>
    <p:sldId id="271" r:id="rId8"/>
    <p:sldId id="272" r:id="rId9"/>
    <p:sldId id="273" r:id="rId10"/>
    <p:sldId id="274" r:id="rId11"/>
    <p:sldId id="275" r:id="rId12"/>
    <p:sldId id="276" r:id="rId13"/>
    <p:sldId id="283" r:id="rId14"/>
    <p:sldId id="293" r:id="rId15"/>
    <p:sldId id="292" r:id="rId16"/>
    <p:sldId id="290" r:id="rId17"/>
    <p:sldId id="284" r:id="rId18"/>
    <p:sldId id="291" r:id="rId19"/>
    <p:sldId id="294" r:id="rId20"/>
    <p:sldId id="287" r:id="rId21"/>
  </p:sldIdLst>
  <p:sldSz cx="9144000" cy="6858000" type="screen4x3"/>
  <p:notesSz cx="9928225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620253164556958E-2"/>
          <c:y val="0.2"/>
          <c:w val="0.91518987341772162"/>
          <c:h val="0.68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axId val="249903512"/>
        <c:axId val="249906256"/>
      </c:barChart>
      <c:catAx>
        <c:axId val="249903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52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lang="ja-JP" sz="1110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499062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499062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52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lang="ja-JP" sz="1110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49903512"/>
        <c:crosses val="autoZero"/>
        <c:crossBetween val="between"/>
      </c:valAx>
      <c:spPr>
        <a:solidFill>
          <a:schemeClr val="bg1"/>
        </a:solidFill>
        <a:ln w="281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99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937129350098255E-2"/>
          <c:y val="4.1475490305353302E-2"/>
          <c:w val="0.8322426876072746"/>
          <c:h val="0.92384722675712871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0.03488</cdr:x>
      <cdr:y>0.00396</cdr:y>
    </cdr:from>
    <cdr:to>
      <cdr:x>0.96032</cdr:x>
      <cdr:y>0.86197</cdr:y>
    </cdr:to>
    <cdr:sp macro="" textlink="">
      <cdr:nvSpPr>
        <cdr:cNvPr id="2" name="Rectangle 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67463" y="17163"/>
          <a:ext cx="4442636" cy="371800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3">
            <a:lumMod val="20000"/>
            <a:lumOff val="80000"/>
          </a:schemeClr>
        </a:solidFill>
        <a:ln xmlns:a="http://schemas.openxmlformats.org/drawingml/2006/main">
          <a:noFill/>
        </a:ln>
        <a:extLst xmlns:a="http://schemas.openxmlformats.org/drawingml/2006/main"/>
      </cdr:spPr>
      <cdr:txBody>
        <a:bodyPr xmlns:a="http://schemas.openxmlformats.org/drawingml/2006/main" lIns="0" tIns="0" rIns="0" bIns="0"/>
        <a:lstStyle xmlns:a="http://schemas.openxmlformats.org/drawingml/2006/main">
          <a:defPPr>
            <a:defRPr lang="en-GB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Limon F3" charset="0"/>
              <a:ea typeface="MS PGothic" pitchFamily="34" charset="-128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Limon F3" charset="0"/>
              <a:ea typeface="MS PGothic" pitchFamily="34" charset="-128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Limon F3" charset="0"/>
              <a:ea typeface="MS PGothic" pitchFamily="34" charset="-128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Limon F3" charset="0"/>
              <a:ea typeface="MS PGothic" pitchFamily="34" charset="-128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Limon F3" charset="0"/>
              <a:ea typeface="MS PGothic" pitchFamily="34" charset="-128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Limon F3" charset="0"/>
              <a:ea typeface="MS PGothic" pitchFamily="34" charset="-128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Limon F3" charset="0"/>
              <a:ea typeface="MS PGothic" pitchFamily="34" charset="-128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Limon F3" charset="0"/>
              <a:ea typeface="MS PGothic" pitchFamily="34" charset="-128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Limon F3" charset="0"/>
              <a:ea typeface="MS PGothic" pitchFamily="34" charset="-128"/>
              <a:cs typeface="+mn-cs"/>
            </a:defRPr>
          </a:lvl9pPr>
        </a:lstStyle>
        <a:p xmlns:a="http://schemas.openxmlformats.org/drawingml/2006/main">
          <a:pPr eaLnBrk="1" hangingPunct="1"/>
          <a:r>
            <a:rPr lang="en-GB" altLang="en-US" sz="2800" b="1" dirty="0">
              <a:solidFill>
                <a:srgbClr val="C00000"/>
              </a:solidFill>
              <a:latin typeface="Gill Sans MT" panose="020B0502020104020203" pitchFamily="34" charset="0"/>
            </a:rPr>
            <a:t>Use simple words and avoid technical terms</a:t>
          </a:r>
        </a:p>
        <a:p xmlns:a="http://schemas.openxmlformats.org/drawingml/2006/main">
          <a:pPr lvl="1" eaLnBrk="1" hangingPunct="1"/>
          <a:endParaRPr lang="en-GB" altLang="en-US" sz="2400" b="1" dirty="0">
            <a:latin typeface="Gill Sans MT" panose="020B0502020104020203" pitchFamily="34" charset="0"/>
          </a:endParaRPr>
        </a:p>
        <a:p xmlns:a="http://schemas.openxmlformats.org/drawingml/2006/main">
          <a:pPr marL="628650" lvl="1" indent="-357188" eaLnBrk="1" hangingPunct="1">
            <a:buFontTx/>
            <a:buChar char="-"/>
          </a:pPr>
          <a:r>
            <a:rPr lang="en-GB" altLang="en-US" sz="2400" b="1" dirty="0">
              <a:latin typeface="Gill Sans MT" panose="020B0502020104020203" pitchFamily="34" charset="0"/>
            </a:rPr>
            <a:t>Keep your messages simple and clear.  </a:t>
          </a:r>
        </a:p>
        <a:p xmlns:a="http://schemas.openxmlformats.org/drawingml/2006/main">
          <a:pPr marL="628650" lvl="1" indent="-357188" eaLnBrk="1" hangingPunct="1"/>
          <a:endParaRPr lang="en-GB" altLang="en-US" sz="2400" b="1" dirty="0">
            <a:latin typeface="Gill Sans MT" panose="020B0502020104020203" pitchFamily="34" charset="0"/>
          </a:endParaRPr>
        </a:p>
        <a:p xmlns:a="http://schemas.openxmlformats.org/drawingml/2006/main">
          <a:pPr marL="628650" lvl="1" indent="-357188" eaLnBrk="1" hangingPunct="1">
            <a:buFontTx/>
            <a:buChar char="-"/>
          </a:pPr>
          <a:r>
            <a:rPr lang="en-GB" altLang="en-US" sz="2400" b="1" dirty="0">
              <a:latin typeface="Gill Sans MT" panose="020B0502020104020203" pitchFamily="34" charset="0"/>
            </a:rPr>
            <a:t>Avoid using medical words</a:t>
          </a:r>
        </a:p>
        <a:p xmlns:a="http://schemas.openxmlformats.org/drawingml/2006/main">
          <a:pPr marL="628650" lvl="1" indent="-357188" eaLnBrk="1" hangingPunct="1"/>
          <a:endParaRPr lang="en-GB" altLang="en-US" sz="2400" b="1" dirty="0">
            <a:latin typeface="Gill Sans MT" panose="020B0502020104020203" pitchFamily="34" charset="0"/>
          </a:endParaRPr>
        </a:p>
        <a:p xmlns:a="http://schemas.openxmlformats.org/drawingml/2006/main">
          <a:pPr marL="628650" lvl="1" indent="-357188" eaLnBrk="1" hangingPunct="1"/>
          <a:r>
            <a:rPr lang="en-GB" altLang="en-US" sz="2400" b="1" dirty="0">
              <a:latin typeface="Gill Sans MT" panose="020B0502020104020203" pitchFamily="34" charset="0"/>
            </a:rPr>
            <a:t>-   Use words in a local language that caregivers can understand</a:t>
          </a:r>
        </a:p>
        <a:p xmlns:a="http://schemas.openxmlformats.org/drawingml/2006/main">
          <a:pPr eaLnBrk="1" hangingPunct="1"/>
          <a:endParaRPr lang="en-GB" altLang="en-US" sz="2800" dirty="0">
            <a:latin typeface="Gill Sans MT" panose="020B0502020104020203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3699" y="6456612"/>
            <a:ext cx="4302231" cy="34106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5A15E0C4-84F6-41D6-8D3F-85B369BB0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69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2231" cy="34106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1" cy="34106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71ED9B3B-02AF-4A7A-ADBC-E40ED7D3FF2E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825" y="3271381"/>
            <a:ext cx="7942579" cy="267658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2231" cy="34106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3699" y="6456612"/>
            <a:ext cx="4302231" cy="34106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C714AE06-644D-47C3-AF3A-0089FDADCE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41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ja-JP"/>
              <a:t>Kindly add scripts here</a:t>
            </a:r>
            <a:endParaRPr lang="ja-JP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92680" indent="-30525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221021" indent="-24289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710086" indent="-24289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197510" indent="-24289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670164" indent="-24289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3142817" indent="-24289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615470" indent="-24289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4088124" indent="-24289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FC564453-A5A7-475B-8E81-12BA0688AA7C}" type="slidenum">
              <a:rPr lang="ja-JP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3317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92680" indent="-30525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221021" indent="-24289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710086" indent="-24289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197510" indent="-24289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670164" indent="-24289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3142817" indent="-24289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615470" indent="-24289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4088124" indent="-242891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8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C10F9-3658-4941-B2BD-74B518C689A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31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53699" indent="-289884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59537" indent="-231907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23351" indent="-231907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87167" indent="-231907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50981" indent="-23190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3014795" indent="-23190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78611" indent="-23190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942425" indent="-23190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6B5D739-4167-446D-80F9-435113E89470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221288" y="376238"/>
            <a:ext cx="2505075" cy="1879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53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2221D-2DB5-4ECD-8FF4-984721CED7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4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E05734-7F47-4B06-920B-BA952E666D0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1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343525" y="382588"/>
            <a:ext cx="2549525" cy="1911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68062" indent="-295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81633" indent="-236327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54287" indent="-236327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126940" indent="-236327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99593" indent="-2363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3072247" indent="-2363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544900" indent="-2363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4017554" indent="-23632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8583FE-F73D-4172-A799-064E0CEAF3EB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091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To the facilitator:  </a:t>
            </a:r>
          </a:p>
          <a:p>
            <a:r>
              <a:rPr lang="en-US" altLang="en-US" b="1" dirty="0"/>
              <a:t>Explain to the participants that this is the main information to keep in mind.</a:t>
            </a:r>
            <a:endParaRPr lang="fr-FR" altLang="en-US" b="1" dirty="0"/>
          </a:p>
          <a:p>
            <a:endParaRPr lang="fr-FR" altLang="en-US" dirty="0"/>
          </a:p>
          <a:p>
            <a:pPr>
              <a:spcBef>
                <a:spcPts val="620"/>
              </a:spcBef>
            </a:pPr>
            <a:r>
              <a:rPr lang="en-US" altLang="en-US" dirty="0">
                <a:latin typeface="Gill Sans MT" pitchFamily="34" charset="0"/>
              </a:rPr>
              <a:t>IPV is very safe and effective – and needed for polio eradication </a:t>
            </a:r>
          </a:p>
          <a:p>
            <a:pPr>
              <a:spcBef>
                <a:spcPts val="620"/>
              </a:spcBef>
            </a:pPr>
            <a:r>
              <a:rPr lang="en-US" altLang="en-US" dirty="0">
                <a:latin typeface="Gill Sans MT" pitchFamily="34" charset="0"/>
              </a:rPr>
              <a:t>It is safe to give multiple vaccine injections at one visit. Many countries have </a:t>
            </a:r>
            <a:r>
              <a:rPr lang="en-US" altLang="en-US" b="1" dirty="0">
                <a:latin typeface="Gill Sans MT" pitchFamily="34" charset="0"/>
              </a:rPr>
              <a:t>successfully</a:t>
            </a:r>
            <a:r>
              <a:rPr lang="en-US" altLang="en-US" dirty="0">
                <a:latin typeface="Gill Sans MT" pitchFamily="34" charset="0"/>
              </a:rPr>
              <a:t> introduced multiple vaccine injections into their routine immunization schedule</a:t>
            </a:r>
          </a:p>
          <a:p>
            <a:pPr>
              <a:spcBef>
                <a:spcPts val="620"/>
              </a:spcBef>
            </a:pPr>
            <a:r>
              <a:rPr lang="en-US" altLang="en-US" dirty="0">
                <a:latin typeface="Gill Sans MT" pitchFamily="34" charset="0"/>
              </a:rPr>
              <a:t>Health workers need to listen, understand, encourage and effectively communicate with caregivers to ensure that they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2221D-2DB5-4ECD-8FF4-984721CED7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31160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>
                <a:solidFill>
                  <a:srgbClr val="FFFFFF"/>
                </a:solidFill>
                <a:latin typeface="Lucida Sans Unicode" panose="020B0602030504020204" pitchFamily="34" charset="0"/>
              </a:rPr>
              <a:t>JICA SRI Project  8 April, 2015</a:t>
            </a: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CDD61-43E2-4E64-94FF-1E6595F88FC5}" type="slidenum">
              <a:rPr lang="ja-JP" altLang="en-US" smtClean="0">
                <a:latin typeface="Lucida Sans Unicode" panose="020B0602030504020204" pitchFamily="34" charset="0"/>
                <a:ea typeface="ＭＳ Ｐゴシック" panose="020B0600070205080204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latin typeface="Lucida Sans Unicode" panose="020B0602030504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193666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>
                <a:solidFill>
                  <a:srgbClr val="FFFFFF"/>
                </a:solidFill>
                <a:latin typeface="Lucida Sans Unicode" panose="020B0602030504020204" pitchFamily="34" charset="0"/>
              </a:rPr>
              <a:t>JICA SRI Project  8 April, 2015</a:t>
            </a: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CDD61-43E2-4E64-94FF-1E6595F88FC5}" type="slidenum">
              <a:rPr lang="ja-JP" altLang="en-US" smtClean="0">
                <a:latin typeface="Lucida Sans Unicode" panose="020B0602030504020204" pitchFamily="34" charset="0"/>
                <a:ea typeface="ＭＳ Ｐゴシック" panose="020B0600070205080204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latin typeface="Lucida Sans Unicode" panose="020B0602030504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7841010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60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A979C-6934-429A-B20A-2E4BC9567B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400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 altLang="ja-JP">
                <a:solidFill>
                  <a:srgbClr val="FFFFFF"/>
                </a:solidFill>
              </a:rPr>
              <a:t>JICA SRI Project  8 April, 2015</a:t>
            </a: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D83C2C86-81BE-4BA1-A07E-78B003C6ED5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3536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91369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08681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30348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992941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9661"/>
      </p:ext>
    </p:extLst>
  </p:cSld>
  <p:clrMapOvr>
    <a:masterClrMapping/>
  </p:clrMapOvr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9586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987798"/>
      </p:ext>
    </p:extLst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141461"/>
      </p:ext>
    </p:extLst>
  </p:cSld>
  <p:clrMapOvr>
    <a:masterClrMapping/>
  </p:clrMapOvr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>
                <a:solidFill>
                  <a:srgbClr val="FFFFFF"/>
                </a:solidFill>
                <a:latin typeface="Lucida Sans Unicode" panose="020B0602030504020204" pitchFamily="34" charset="0"/>
              </a:rPr>
              <a:t>JICA SRI Project  8 April, 2015</a:t>
            </a: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CDD61-43E2-4E64-94FF-1E6595F88FC5}" type="slidenum">
              <a:rPr lang="ja-JP" altLang="en-US" smtClean="0">
                <a:latin typeface="Lucida Sans Unicode" panose="020B0602030504020204" pitchFamily="34" charset="0"/>
                <a:ea typeface="ＭＳ Ｐゴシック" panose="020B0600070205080204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latin typeface="Lucida Sans Unicode" panose="020B0602030504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1965619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>
                <a:solidFill>
                  <a:srgbClr val="FFFFFF"/>
                </a:solidFill>
                <a:latin typeface="Lucida Sans Unicode" panose="020B0602030504020204" pitchFamily="34" charset="0"/>
              </a:rPr>
              <a:t>JICA SRI Project  8 April, 2015</a:t>
            </a: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CDD61-43E2-4E64-94FF-1E6595F88FC5}" type="slidenum">
              <a:rPr lang="ja-JP" altLang="en-US" smtClean="0">
                <a:latin typeface="Lucida Sans Unicode" panose="020B0602030504020204" pitchFamily="34" charset="0"/>
                <a:ea typeface="ＭＳ Ｐゴシック" panose="020B0600070205080204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latin typeface="Lucida Sans Unicode" panose="020B0602030504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442033"/>
      </p:ext>
    </p:extLst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>
                <a:solidFill>
                  <a:srgbClr val="FFFFFF"/>
                </a:solidFill>
                <a:latin typeface="Lucida Sans Unicode" panose="020B0602030504020204" pitchFamily="34" charset="0"/>
              </a:rPr>
              <a:t>JICA SRI Project  8 April, 2015</a:t>
            </a: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CDD61-43E2-4E64-94FF-1E6595F88FC5}" type="slidenum">
              <a:rPr lang="ja-JP" altLang="en-US" smtClean="0">
                <a:latin typeface="Lucida Sans Unicode" panose="020B0602030504020204" pitchFamily="34" charset="0"/>
                <a:ea typeface="ＭＳ Ｐゴシック" panose="020B0600070205080204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latin typeface="Lucida Sans Unicode" panose="020B0602030504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540048"/>
      </p:ext>
    </p:extLst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>
                <a:solidFill>
                  <a:srgbClr val="FFFFFF"/>
                </a:solidFill>
                <a:latin typeface="Lucida Sans Unicode" panose="020B0602030504020204" pitchFamily="34" charset="0"/>
              </a:rPr>
              <a:t>JICA SRI Project  8 April, 2015</a:t>
            </a: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CDD61-43E2-4E64-94FF-1E6595F88FC5}" type="slidenum">
              <a:rPr lang="ja-JP" altLang="en-US" smtClean="0">
                <a:latin typeface="Lucida Sans Unicode" panose="020B0602030504020204" pitchFamily="34" charset="0"/>
                <a:ea typeface="ＭＳ Ｐゴシック" panose="020B0600070205080204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latin typeface="Lucida Sans Unicode" panose="020B0602030504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6351214"/>
      </p:ext>
    </p:extLst>
  </p:cSld>
  <p:clrMapOvr>
    <a:masterClrMapping/>
  </p:clrMapOvr>
  <p:hf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60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A979C-6934-429A-B20A-2E4BC9567B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2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232375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479505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7802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08681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C527-2AC3-4C1B-8DCD-75FEB2EF6BE0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519B-1D56-4BE4-8F36-07CD3BFC52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039462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>
                <a:solidFill>
                  <a:srgbClr val="FFFFFF"/>
                </a:solidFill>
                <a:latin typeface="Lucida Sans Unicode" panose="020B0602030504020204" pitchFamily="34" charset="0"/>
              </a:rPr>
              <a:t>JICA SRI Project  8 April, 2015</a:t>
            </a: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CDD61-43E2-4E64-94FF-1E6595F88FC5}" type="slidenum">
              <a:rPr lang="ja-JP" altLang="en-US" smtClean="0">
                <a:latin typeface="Lucida Sans Unicode" panose="020B0602030504020204" pitchFamily="34" charset="0"/>
                <a:ea typeface="ＭＳ Ｐゴシック" panose="020B0600070205080204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latin typeface="Lucida Sans Unicode" panose="020B0602030504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500732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>
                <a:solidFill>
                  <a:srgbClr val="FFFFFF"/>
                </a:solidFill>
                <a:latin typeface="Lucida Sans Unicode" panose="020B0602030504020204" pitchFamily="34" charset="0"/>
              </a:rPr>
              <a:t>JICA SRI Project  8 April, 2015</a:t>
            </a: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CDD61-43E2-4E64-94FF-1E6595F88FC5}" type="slidenum">
              <a:rPr lang="ja-JP" altLang="en-US" smtClean="0">
                <a:latin typeface="Lucida Sans Unicode" panose="020B0602030504020204" pitchFamily="34" charset="0"/>
                <a:ea typeface="ＭＳ Ｐゴシック" panose="020B0600070205080204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latin typeface="Lucida Sans Unicode" panose="020B0602030504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683304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>
                <a:solidFill>
                  <a:srgbClr val="FFFFFF"/>
                </a:solidFill>
                <a:latin typeface="Lucida Sans Unicode" panose="020B0602030504020204" pitchFamily="34" charset="0"/>
              </a:rPr>
              <a:t>JICA SRI Project  8 April, 2015</a:t>
            </a: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CDD61-43E2-4E64-94FF-1E6595F88FC5}" type="slidenum">
              <a:rPr lang="ja-JP" altLang="en-US" smtClean="0">
                <a:latin typeface="Lucida Sans Unicode" panose="020B0602030504020204" pitchFamily="34" charset="0"/>
                <a:ea typeface="ＭＳ Ｐゴシック" panose="020B0600070205080204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latin typeface="Lucida Sans Unicode" panose="020B0602030504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7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892" r:id="rId13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>
                <a:solidFill>
                  <a:srgbClr val="FFFFFF"/>
                </a:solidFill>
                <a:latin typeface="Lucida Sans Unicode" panose="020B0602030504020204" pitchFamily="34" charset="0"/>
              </a:rPr>
              <a:t>JICA SRI Project  8 April, 2015</a:t>
            </a: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CDD61-43E2-4E64-94FF-1E6595F88FC5}" type="slidenum">
              <a:rPr lang="ja-JP" altLang="en-US" smtClean="0">
                <a:latin typeface="Lucida Sans Unicode" panose="020B0602030504020204" pitchFamily="34" charset="0"/>
                <a:ea typeface="ＭＳ Ｐゴシック" panose="020B0600070205080204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latin typeface="Lucida Sans Unicode" panose="020B0602030504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755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12800" y="1212683"/>
            <a:ext cx="8102600" cy="4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ＭＳ 明朝" panose="02020609040205080304" pitchFamily="17" charset="-128"/>
              <a:buChar char="▪"/>
            </a:pPr>
            <a:endParaRPr lang="ja-JP" altLang="ja-JP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2100" y="445488"/>
            <a:ext cx="7543800" cy="503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6600" kern="1200" spc="-100">
                <a:ln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Cambria" panose="02040503050406030204" pitchFamily="18" charset="0"/>
                <a:ea typeface="ＭＳ ゴシック" panose="020B0609070205080204" pitchFamily="49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3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ja-JP" altLang="en-US" sz="3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52272" y="1171236"/>
            <a:ext cx="627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3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11:</a:t>
            </a:r>
          </a:p>
          <a:p>
            <a:pPr algn="ctr">
              <a:lnSpc>
                <a:spcPct val="150000"/>
              </a:lnSpc>
            </a:pPr>
            <a:r>
              <a:rPr lang="en-US" altLang="ja-JP" sz="3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</a:t>
            </a:r>
          </a:p>
          <a:p>
            <a:pPr algn="ctr">
              <a:lnSpc>
                <a:spcPct val="150000"/>
              </a:lnSpc>
            </a:pPr>
            <a:r>
              <a:rPr lang="en-US" altLang="ja-JP" sz="3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 in Routine Immunization</a:t>
            </a:r>
            <a:endParaRPr lang="ja-JP" altLang="en-US" sz="3200" b="1" dirty="0">
              <a:solidFill>
                <a:srgbClr val="00206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3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800600" y="2819400"/>
          <a:ext cx="3886200" cy="365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11560" y="1709192"/>
            <a:ext cx="8151440" cy="46154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 marL="341313" indent="-341313" defTabSz="912813" eaLnBrk="0" hangingPunct="0">
              <a:spcBef>
                <a:spcPct val="80000"/>
              </a:spcBef>
              <a:buClr>
                <a:srgbClr val="1E7FB8"/>
              </a:buClr>
              <a:buFont typeface="Wingdings" pitchFamily="2" charset="2"/>
              <a:buChar char="l"/>
              <a:defRPr sz="2500">
                <a:solidFill>
                  <a:srgbClr val="00006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defTabSz="912813" eaLnBrk="0" hangingPunct="0">
              <a:spcBef>
                <a:spcPct val="20000"/>
              </a:spcBef>
              <a:buClr>
                <a:srgbClr val="1E7FB8"/>
              </a:buClr>
              <a:buFont typeface="Arial" pitchFamily="34" charset="0"/>
              <a:buChar char="–"/>
              <a:defRPr sz="21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•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3pPr>
            <a:lvl4pPr marL="16002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–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4pPr>
            <a:lvl5pPr marL="2057400" indent="-228600" algn="r" defTabSz="912813" rtl="1" eaLnBrk="0" hangingPunct="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n-US" sz="2800" b="1" dirty="0">
                <a:solidFill>
                  <a:srgbClr val="C00000"/>
                </a:solidFill>
                <a:latin typeface="Gill Sans MT" panose="020B0502020104020203" pitchFamily="34" charset="0"/>
              </a:rPr>
              <a:t>Listen to the caregiver's concerns</a:t>
            </a:r>
          </a:p>
          <a:p>
            <a:pPr lvl="1" eaLnBrk="1" hangingPunct="1"/>
            <a:r>
              <a:rPr 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Allow the caregivers to talk, encourage them to ask questions</a:t>
            </a:r>
          </a:p>
          <a:p>
            <a:pPr lvl="1" eaLnBrk="1" hangingPunct="1"/>
            <a:r>
              <a:rPr lang="en-GB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Give them your full attention</a:t>
            </a:r>
          </a:p>
          <a:p>
            <a:pPr lvl="1" eaLnBrk="1" hangingPunct="1"/>
            <a:r>
              <a:rPr 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Listen to their concerns and respond to them politely. Correct any misconceptions they may have</a:t>
            </a:r>
          </a:p>
          <a:p>
            <a:pPr lvl="1" eaLnBrk="1" hangingPunct="1"/>
            <a:r>
              <a:rPr 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Keep your body language positive</a:t>
            </a:r>
          </a:p>
          <a:p>
            <a:pPr lvl="1" eaLnBrk="1" hangingPunct="1"/>
            <a:r>
              <a:rPr 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If you do not know the response to any question, tell the caregiver(s) that you will return with the correct information </a:t>
            </a:r>
            <a:r>
              <a:rPr lang="en-GB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the next time you see them at the facility or outreach</a:t>
            </a:r>
            <a:endParaRPr lang="en-GB" altLang="en-US" sz="24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eaLnBrk="1" hangingPunct="1"/>
            <a:endParaRPr lang="en-GB" altLang="en-US" sz="2800" dirty="0">
              <a:latin typeface="Gill Sans MT" panose="020B0502020104020203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53166" y="382727"/>
            <a:ext cx="8868228" cy="646331"/>
          </a:xfrm>
          <a:prstGeom prst="rect">
            <a:avLst/>
          </a:prstGeom>
          <a:solidFill>
            <a:srgbClr val="05F51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to communicate with Caregivers?</a:t>
            </a:r>
            <a:endParaRPr lang="ja-JP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5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57200" y="1447800"/>
            <a:ext cx="3672408" cy="515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 marL="341313" indent="-341313" defTabSz="912813" eaLnBrk="0" hangingPunct="0">
              <a:spcBef>
                <a:spcPct val="80000"/>
              </a:spcBef>
              <a:buClr>
                <a:srgbClr val="1E7FB8"/>
              </a:buClr>
              <a:buFont typeface="Wingdings" pitchFamily="2" charset="2"/>
              <a:buChar char="l"/>
              <a:defRPr sz="2500">
                <a:solidFill>
                  <a:srgbClr val="00006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defTabSz="912813" eaLnBrk="0" hangingPunct="0">
              <a:spcBef>
                <a:spcPct val="20000"/>
              </a:spcBef>
              <a:buClr>
                <a:srgbClr val="1E7FB8"/>
              </a:buClr>
              <a:buFont typeface="Arial" pitchFamily="34" charset="0"/>
              <a:buChar char="–"/>
              <a:defRPr sz="21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•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3pPr>
            <a:lvl4pPr marL="16002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–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4pPr>
            <a:lvl5pPr marL="2057400" indent="-228600" algn="r" defTabSz="912813" rtl="1" eaLnBrk="0" hangingPunct="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n-US" sz="2200" b="1" dirty="0">
                <a:solidFill>
                  <a:srgbClr val="C00000"/>
                </a:solidFill>
                <a:latin typeface="Gill Sans MT" panose="020B0502020104020203" pitchFamily="34" charset="0"/>
              </a:rPr>
              <a:t>Make sure the caregiver has understood your key messages</a:t>
            </a:r>
          </a:p>
          <a:p>
            <a:pPr eaLnBrk="1" hangingPunct="1"/>
            <a:endParaRPr lang="en-GB" altLang="en-US" sz="22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 eaLnBrk="1" hangingPunct="1"/>
            <a:r>
              <a:rPr lang="en-GB" altLang="en-US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Explain and check for understanding – ask questions to find out if the caregiver understood you</a:t>
            </a:r>
          </a:p>
          <a:p>
            <a:pPr lvl="1" eaLnBrk="1" hangingPunct="1"/>
            <a:r>
              <a:rPr lang="en-GB" altLang="en-US" sz="2200" b="1" dirty="0">
                <a:solidFill>
                  <a:srgbClr val="FF0000"/>
                </a:solidFill>
                <a:latin typeface="Gill Sans MT" panose="020B0502020104020203" pitchFamily="34" charset="0"/>
              </a:rPr>
              <a:t>Remind the caregiver to bring the child for the future vaccinations as per the schedule</a:t>
            </a:r>
          </a:p>
          <a:p>
            <a:pPr eaLnBrk="1" hangingPunct="1"/>
            <a:endParaRPr lang="en-GB" altLang="en-US" sz="2800" dirty="0"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03" y="2057400"/>
            <a:ext cx="4897093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正方形/長方形 4"/>
          <p:cNvSpPr/>
          <p:nvPr/>
        </p:nvSpPr>
        <p:spPr>
          <a:xfrm>
            <a:off x="249268" y="241599"/>
            <a:ext cx="8868228" cy="646331"/>
          </a:xfrm>
          <a:prstGeom prst="rect">
            <a:avLst/>
          </a:prstGeom>
          <a:solidFill>
            <a:srgbClr val="05F51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to communicate with Caregivers?</a:t>
            </a:r>
            <a:endParaRPr lang="ja-JP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7153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054100" y="1473538"/>
            <a:ext cx="7162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br>
              <a:rPr lang="en-US" altLang="ja-JP" sz="3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Messages of Immunization are Effective?</a:t>
            </a:r>
            <a:br>
              <a:rPr lang="en-US" altLang="ja-JP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152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284843" y="1904999"/>
            <a:ext cx="8559800" cy="1879600"/>
          </a:xfrm>
          <a:prstGeom prst="roundRect">
            <a:avLst/>
          </a:prstGeom>
          <a:ln w="38100">
            <a:solidFill>
              <a:srgbClr val="05F51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idx="1"/>
          </p:nvPr>
        </p:nvSpPr>
        <p:spPr bwMode="auto">
          <a:xfrm>
            <a:off x="476250" y="1270000"/>
            <a:ext cx="8089900" cy="54102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normAutofit/>
          </a:bodyPr>
          <a:lstStyle>
            <a:lvl1pPr marL="341313" indent="-341313" defTabSz="912813" eaLnBrk="0" hangingPunct="0">
              <a:spcBef>
                <a:spcPct val="80000"/>
              </a:spcBef>
              <a:buClr>
                <a:srgbClr val="1E7FB8"/>
              </a:buClr>
              <a:buFont typeface="Wingdings" pitchFamily="2" charset="2"/>
              <a:buChar char="l"/>
              <a:defRPr sz="2500">
                <a:solidFill>
                  <a:srgbClr val="00006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defTabSz="912813" eaLnBrk="0" hangingPunct="0">
              <a:spcBef>
                <a:spcPct val="20000"/>
              </a:spcBef>
              <a:buClr>
                <a:srgbClr val="1E7FB8"/>
              </a:buClr>
              <a:buFont typeface="Arial" pitchFamily="34" charset="0"/>
              <a:buChar char="–"/>
              <a:defRPr sz="21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•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3pPr>
            <a:lvl4pPr marL="16002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–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4pPr>
            <a:lvl5pPr marL="2057400" indent="-228600" algn="r" defTabSz="912813" rtl="1" eaLnBrk="0" hangingPunct="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4000" b="1" dirty="0">
                <a:cs typeface="Times New Roman" pitchFamily="18" charset="0"/>
              </a:rPr>
              <a:t>Vaccines protect everyone</a:t>
            </a:r>
            <a:endParaRPr lang="en-US" altLang="ja-JP" sz="2400" b="1" dirty="0"/>
          </a:p>
          <a:p>
            <a:pPr marL="288000" indent="-288000">
              <a:buFontTx/>
              <a:buChar char="•"/>
              <a:defRPr/>
            </a:pPr>
            <a:r>
              <a:rPr lang="en-US" altLang="ja-JP" sz="2400" b="1" dirty="0"/>
              <a:t>Directly:</a:t>
            </a:r>
            <a:r>
              <a:rPr lang="en-US" altLang="ja-JP" sz="2400" dirty="0"/>
              <a:t> the person vaccinated, and</a:t>
            </a:r>
          </a:p>
          <a:p>
            <a:pPr marL="288000" indent="-288000">
              <a:buFontTx/>
              <a:buChar char="•"/>
              <a:defRPr/>
            </a:pPr>
            <a:r>
              <a:rPr lang="en-US" altLang="ja-JP" sz="2400" b="1" dirty="0"/>
              <a:t>Indirectly:</a:t>
            </a:r>
            <a:r>
              <a:rPr lang="en-US" altLang="ja-JP" sz="2400" dirty="0"/>
              <a:t> people who are vulnerable to disease, </a:t>
            </a:r>
            <a:r>
              <a:rPr lang="en-US" altLang="ja-JP" sz="2400" dirty="0" err="1"/>
              <a:t>eg</a:t>
            </a:r>
            <a:r>
              <a:rPr lang="en-US" altLang="ja-JP" sz="2400" dirty="0"/>
              <a:t>.,</a:t>
            </a:r>
            <a:r>
              <a:rPr lang="en-CA" altLang="ja-JP" sz="2400" dirty="0"/>
              <a:t> </a:t>
            </a:r>
            <a:r>
              <a:rPr lang="en-US" altLang="ja-JP" sz="2400" dirty="0"/>
              <a:t>babies, children, the elderly, people with a weak immune system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ja-JP" sz="4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sz="4000" b="1" dirty="0"/>
              <a:t>                   Vaccines keep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tabLst>
                <a:tab pos="444500" algn="l"/>
              </a:tabLst>
              <a:defRPr/>
            </a:pPr>
            <a:r>
              <a:rPr lang="en-US" altLang="ja-JP" sz="4000" b="1" dirty="0"/>
              <a:t>         communities healthier</a:t>
            </a:r>
            <a:endParaRPr lang="en-US" altLang="ja-JP" sz="2400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sz="2400" b="1" dirty="0"/>
              <a:t> </a:t>
            </a:r>
            <a:endParaRPr lang="en-US" altLang="ja-JP" sz="2400" dirty="0">
              <a:ea typeface="ＭＳ Ｐゴシック" panose="020B0600070205080204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3933825" y="3784600"/>
            <a:ext cx="1003300" cy="635000"/>
          </a:xfrm>
          <a:prstGeom prst="downArrow">
            <a:avLst/>
          </a:prstGeom>
          <a:solidFill>
            <a:srgbClr val="05F5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3998912"/>
            <a:ext cx="1847850" cy="246697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30629" y="275772"/>
            <a:ext cx="8868228" cy="646331"/>
          </a:xfrm>
          <a:prstGeom prst="rect">
            <a:avLst/>
          </a:prstGeom>
          <a:solidFill>
            <a:srgbClr val="05F51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Why Immunization is Important?</a:t>
            </a:r>
            <a:endParaRPr lang="ja-JP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7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/>
        </p:nvSpPr>
        <p:spPr>
          <a:xfrm>
            <a:off x="4373701" y="3759200"/>
            <a:ext cx="4499293" cy="272151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idx="1"/>
          </p:nvPr>
        </p:nvSpPr>
        <p:spPr bwMode="auto">
          <a:xfrm>
            <a:off x="476250" y="1270000"/>
            <a:ext cx="8089900" cy="54102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normAutofit/>
          </a:bodyPr>
          <a:lstStyle>
            <a:lvl1pPr marL="341313" indent="-341313" defTabSz="912813" eaLnBrk="0" hangingPunct="0">
              <a:spcBef>
                <a:spcPct val="80000"/>
              </a:spcBef>
              <a:buClr>
                <a:srgbClr val="1E7FB8"/>
              </a:buClr>
              <a:buFont typeface="Wingdings" pitchFamily="2" charset="2"/>
              <a:buChar char="l"/>
              <a:defRPr sz="2500">
                <a:solidFill>
                  <a:srgbClr val="00006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defTabSz="912813" eaLnBrk="0" hangingPunct="0">
              <a:spcBef>
                <a:spcPct val="20000"/>
              </a:spcBef>
              <a:buClr>
                <a:srgbClr val="1E7FB8"/>
              </a:buClr>
              <a:buFont typeface="Arial" pitchFamily="34" charset="0"/>
              <a:buChar char="–"/>
              <a:defRPr sz="21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•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3pPr>
            <a:lvl4pPr marL="16002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–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4pPr>
            <a:lvl5pPr marL="2057400" indent="-228600" algn="r" defTabSz="912813" rtl="1" eaLnBrk="0" hangingPunct="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ja-JP" sz="4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ja-JP" sz="2400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sz="2400" b="1" dirty="0"/>
              <a:t> </a:t>
            </a:r>
            <a:endParaRPr lang="en-US" altLang="ja-JP" sz="2400" dirty="0">
              <a:ea typeface="ＭＳ Ｐゴシック" panose="020B060007020508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37" y="3940186"/>
            <a:ext cx="2020732" cy="218235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30629" y="275772"/>
            <a:ext cx="8868228" cy="646331"/>
          </a:xfrm>
          <a:prstGeom prst="rect">
            <a:avLst/>
          </a:prstGeom>
          <a:solidFill>
            <a:srgbClr val="05F51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Explain: What is Immunizations ?</a:t>
            </a:r>
            <a:endParaRPr lang="ja-JP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" y="1685077"/>
            <a:ext cx="3193142" cy="303206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02413" y="994310"/>
            <a:ext cx="371655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No immunized child</a:t>
            </a:r>
            <a:endParaRPr kumimoji="1" lang="ja-JP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赤ちゃんの湿疹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0" y="4326546"/>
            <a:ext cx="2143924" cy="228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51" y="3565285"/>
            <a:ext cx="2150581" cy="152252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120228" y="1007912"/>
            <a:ext cx="488489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Immunized child</a:t>
            </a:r>
            <a:endParaRPr kumimoji="1" lang="ja-JP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免疫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980" y="3039174"/>
            <a:ext cx="1689147" cy="88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992" y="1502108"/>
            <a:ext cx="4221867" cy="136655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198" y="1999346"/>
            <a:ext cx="898525" cy="793522"/>
          </a:xfrm>
          <a:prstGeom prst="rect">
            <a:avLst/>
          </a:prstGeom>
        </p:spPr>
      </p:pic>
      <p:pic>
        <p:nvPicPr>
          <p:cNvPr id="18" name="Picture 4" descr="免疫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22" y="6278387"/>
            <a:ext cx="1689147" cy="49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/>
          <p:cNvCxnSpPr/>
          <p:nvPr/>
        </p:nvCxnSpPr>
        <p:spPr>
          <a:xfrm>
            <a:off x="3973142" y="922103"/>
            <a:ext cx="43543" cy="59358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星 12 19"/>
          <p:cNvSpPr/>
          <p:nvPr/>
        </p:nvSpPr>
        <p:spPr>
          <a:xfrm>
            <a:off x="37281" y="5688800"/>
            <a:ext cx="1397202" cy="367491"/>
          </a:xfrm>
          <a:prstGeom prst="star12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Measles</a:t>
            </a:r>
            <a:endParaRPr kumimoji="1" lang="ja-JP" altLang="en-US" sz="1200" dirty="0"/>
          </a:p>
        </p:txBody>
      </p:sp>
      <p:sp>
        <p:nvSpPr>
          <p:cNvPr id="23" name="星 12 22"/>
          <p:cNvSpPr/>
          <p:nvPr/>
        </p:nvSpPr>
        <p:spPr>
          <a:xfrm>
            <a:off x="89779" y="6405276"/>
            <a:ext cx="1397202" cy="367491"/>
          </a:xfrm>
          <a:prstGeom prst="star12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Polio</a:t>
            </a:r>
            <a:endParaRPr kumimoji="1" lang="ja-JP" altLang="en-US" sz="1200" dirty="0"/>
          </a:p>
        </p:txBody>
      </p:sp>
      <p:sp>
        <p:nvSpPr>
          <p:cNvPr id="25" name="星 12 24"/>
          <p:cNvSpPr/>
          <p:nvPr/>
        </p:nvSpPr>
        <p:spPr>
          <a:xfrm>
            <a:off x="48178" y="4592889"/>
            <a:ext cx="1438803" cy="583601"/>
          </a:xfrm>
          <a:prstGeom prst="star12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Whooping cough</a:t>
            </a:r>
            <a:endParaRPr kumimoji="1" lang="ja-JP" altLang="en-US" sz="1000" dirty="0"/>
          </a:p>
        </p:txBody>
      </p:sp>
      <p:sp>
        <p:nvSpPr>
          <p:cNvPr id="26" name="星 12 25"/>
          <p:cNvSpPr/>
          <p:nvPr/>
        </p:nvSpPr>
        <p:spPr>
          <a:xfrm>
            <a:off x="2381238" y="6140637"/>
            <a:ext cx="1082952" cy="367491"/>
          </a:xfrm>
          <a:prstGeom prst="star12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TB</a:t>
            </a:r>
            <a:endParaRPr kumimoji="1" lang="ja-JP" altLang="en-US" sz="1200" dirty="0"/>
          </a:p>
        </p:txBody>
      </p:sp>
      <p:sp>
        <p:nvSpPr>
          <p:cNvPr id="27" name="星 12 26"/>
          <p:cNvSpPr/>
          <p:nvPr/>
        </p:nvSpPr>
        <p:spPr>
          <a:xfrm>
            <a:off x="2568671" y="5332767"/>
            <a:ext cx="1082952" cy="367491"/>
          </a:xfrm>
          <a:prstGeom prst="star12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HB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499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2" y="745551"/>
            <a:ext cx="8915400" cy="2215808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55367" y="3052844"/>
          <a:ext cx="8915915" cy="3722022"/>
        </p:xfrm>
        <a:graphic>
          <a:graphicData uri="http://schemas.openxmlformats.org/drawingml/2006/table">
            <a:tbl>
              <a:tblPr/>
              <a:tblGrid>
                <a:gridCol w="142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7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29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1st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15 months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9 months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14 weeks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 weeks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 weeks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After Birth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8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Measles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Measles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Penta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OPV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PCV 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IPV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Penta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OPV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PCV 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Penta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OPV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PCV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BCG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OPV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284" y="4355733"/>
            <a:ext cx="731156" cy="86609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85" y="4407961"/>
            <a:ext cx="1217152" cy="9080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3" y="4407961"/>
            <a:ext cx="1320800" cy="9080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18" y="4377687"/>
            <a:ext cx="731156" cy="86609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39" y="4407961"/>
            <a:ext cx="698736" cy="86609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63" y="4407961"/>
            <a:ext cx="697137" cy="86609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43" y="4358606"/>
            <a:ext cx="561975" cy="92664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56" y="4339527"/>
            <a:ext cx="561975" cy="96480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07" y="4377687"/>
            <a:ext cx="561975" cy="92664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91" y="4311339"/>
            <a:ext cx="561975" cy="10775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118646" y="192401"/>
            <a:ext cx="8868228" cy="461665"/>
          </a:xfrm>
          <a:prstGeom prst="rect">
            <a:avLst/>
          </a:prstGeom>
          <a:solidFill>
            <a:srgbClr val="05F51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Clear and Understanding Immunization Schedule </a:t>
            </a:r>
            <a:endParaRPr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9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idx="1"/>
          </p:nvPr>
        </p:nvSpPr>
        <p:spPr bwMode="auto">
          <a:xfrm>
            <a:off x="666135" y="1457738"/>
            <a:ext cx="8173065" cy="5095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lIns="0" tIns="0" rIns="0" bIns="0">
            <a:normAutofit/>
          </a:bodyPr>
          <a:lstStyle>
            <a:lvl1pPr marL="341313" indent="-341313" defTabSz="912813" eaLnBrk="0" hangingPunct="0">
              <a:spcBef>
                <a:spcPct val="80000"/>
              </a:spcBef>
              <a:buClr>
                <a:srgbClr val="1E7FB8"/>
              </a:buClr>
              <a:buFont typeface="Wingdings" pitchFamily="2" charset="2"/>
              <a:buChar char="l"/>
              <a:defRPr sz="2500">
                <a:solidFill>
                  <a:srgbClr val="00006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defTabSz="912813" eaLnBrk="0" hangingPunct="0">
              <a:spcBef>
                <a:spcPct val="20000"/>
              </a:spcBef>
              <a:buClr>
                <a:srgbClr val="1E7FB8"/>
              </a:buClr>
              <a:buFont typeface="Arial" pitchFamily="34" charset="0"/>
              <a:buChar char="–"/>
              <a:defRPr sz="21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•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3pPr>
            <a:lvl4pPr marL="16002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–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4pPr>
            <a:lvl5pPr marL="2057400" indent="-228600" algn="r" defTabSz="912813" rtl="1" eaLnBrk="0" hangingPunct="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1" i="1" dirty="0">
                <a:latin typeface="Gill Sans MT" panose="020B0502020104020203" pitchFamily="34" charset="0"/>
              </a:rPr>
              <a:t>P</a:t>
            </a:r>
            <a:r>
              <a:rPr lang="en-GB" altLang="en-US" sz="2800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arents/caregivers may have concerns about their child receiving </a:t>
            </a:r>
            <a:r>
              <a:rPr lang="en-GB" altLang="en-US" sz="2800" b="1" i="1" u="sng" dirty="0">
                <a:solidFill>
                  <a:schemeClr val="tx1"/>
                </a:solidFill>
                <a:latin typeface="Gill Sans MT" panose="020B0502020104020203" pitchFamily="34" charset="0"/>
              </a:rPr>
              <a:t>three vaccines at one visit</a:t>
            </a:r>
            <a:r>
              <a:rPr lang="en-GB" altLang="en-US" sz="2800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.  Health workers can address this by saying:</a:t>
            </a:r>
            <a:endParaRPr lang="en-US" altLang="en-US" sz="2800" b="1" i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1" dirty="0">
                <a:solidFill>
                  <a:schemeClr val="tx1"/>
                </a:solidFill>
                <a:latin typeface="Gill Sans MT" panose="020B0502020104020203" pitchFamily="34" charset="0"/>
              </a:rPr>
              <a:t> </a:t>
            </a:r>
            <a:endParaRPr lang="en-US" alt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“Giving a child several vaccinations during the same visit allows </a:t>
            </a:r>
            <a:r>
              <a:rPr lang="en-GB" altLang="en-US" sz="2800" dirty="0">
                <a:solidFill>
                  <a:srgbClr val="FF0000"/>
                </a:solidFill>
                <a:latin typeface="Gill Sans MT" panose="020B0502020104020203" pitchFamily="34" charset="0"/>
              </a:rPr>
              <a:t>your child to be immunized as soon as possible</a:t>
            </a:r>
            <a:r>
              <a:rPr lang="en-GB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. </a:t>
            </a:r>
            <a:r>
              <a:rPr lang="en-GB" altLang="en-US" sz="2800" b="1" dirty="0">
                <a:solidFill>
                  <a:schemeClr val="tx1"/>
                </a:solidFill>
                <a:latin typeface="Gill Sans MT" panose="020B0502020104020203" pitchFamily="34" charset="0"/>
              </a:rPr>
              <a:t>They are protected against multiple diseases during the most vulnerable early months of life.”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 </a:t>
            </a:r>
            <a:endParaRPr lang="en-US" alt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“In addition, giving multiple vaccinations during the same visit means fewer visits for parents and caregivers. ”</a:t>
            </a:r>
            <a:endParaRPr lang="en-US" alt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172" y="190511"/>
            <a:ext cx="8868228" cy="1077218"/>
          </a:xfrm>
          <a:prstGeom prst="rect">
            <a:avLst/>
          </a:prstGeom>
          <a:solidFill>
            <a:srgbClr val="05F51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Talking about the benefits of Multiple injections</a:t>
            </a:r>
            <a:endParaRPr lang="ja-JP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9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5986" y="739339"/>
            <a:ext cx="8764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alibri" panose="020F0502020204030204" pitchFamily="34" charset="0"/>
              </a:rPr>
              <a:t>Most immunizations do not cause a reaction, but your child may develop a fever or</a:t>
            </a:r>
          </a:p>
          <a:p>
            <a:r>
              <a:rPr lang="en-US" altLang="ja-JP" sz="2000" dirty="0">
                <a:latin typeface="Calibri" panose="020F0502020204030204" pitchFamily="34" charset="0"/>
              </a:rPr>
              <a:t>experience tenderness, swelling and redness where the injection was given.</a:t>
            </a:r>
          </a:p>
          <a:p>
            <a:r>
              <a:rPr lang="en-US" altLang="ja-JP" sz="2000" dirty="0">
                <a:latin typeface="Calibri" panose="020F0502020204030204" pitchFamily="34" charset="0"/>
              </a:rPr>
              <a:t>Here are some ways to make your child more comfortable.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75986" y="63500"/>
            <a:ext cx="8868228" cy="523220"/>
          </a:xfrm>
          <a:prstGeom prst="rect">
            <a:avLst/>
          </a:prstGeom>
          <a:solidFill>
            <a:srgbClr val="05F51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Caregivers about Side reaction </a:t>
            </a:r>
            <a:endParaRPr lang="ja-JP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57868" y="2641126"/>
            <a:ext cx="8504464" cy="3877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2800" b="1" dirty="0">
                <a:solidFill>
                  <a:srgbClr val="FF0000"/>
                </a:solidFill>
              </a:rPr>
              <a:t>Fever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000000"/>
                </a:solidFill>
              </a:rPr>
              <a:t>If your child has fever, Don’t wrap in too much clothes.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000000"/>
                </a:solidFill>
              </a:rPr>
              <a:t>Make sure the room is not too hot or too cold.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000000"/>
                </a:solidFill>
              </a:rPr>
              <a:t>Using Cold sponging with tapped water.</a:t>
            </a: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en-US" altLang="ja-JP" sz="2800" b="1" dirty="0">
                <a:solidFill>
                  <a:srgbClr val="FF0000"/>
                </a:solidFill>
              </a:rPr>
              <a:t>Tenderness, swelling and redness at the injection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000000"/>
                </a:solidFill>
              </a:rPr>
              <a:t>Ice wrapped in a dry cloth, or a cooled cloth, can be held over the injection site</a:t>
            </a:r>
          </a:p>
          <a:p>
            <a:r>
              <a:rPr lang="en-GB" altLang="ja-JP" dirty="0">
                <a:solidFill>
                  <a:srgbClr val="000000"/>
                </a:solidFill>
              </a:rPr>
              <a:t>     if it is sore.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>
                <a:solidFill>
                  <a:srgbClr val="FF0000"/>
                </a:solidFill>
              </a:rPr>
              <a:t>Don’t rub </a:t>
            </a:r>
            <a:r>
              <a:rPr lang="en-US" altLang="ja-JP" dirty="0">
                <a:solidFill>
                  <a:srgbClr val="000000"/>
                </a:solidFill>
              </a:rPr>
              <a:t>the injection site. This can make the reaction worse.</a:t>
            </a: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en-GB" altLang="ja-JP" sz="2800" b="1" dirty="0">
                <a:solidFill>
                  <a:srgbClr val="FF0000"/>
                </a:solidFill>
              </a:rPr>
              <a:t>Medication</a:t>
            </a:r>
          </a:p>
          <a:p>
            <a:r>
              <a:rPr lang="en-US" altLang="ja-JP" dirty="0">
                <a:solidFill>
                  <a:srgbClr val="000000"/>
                </a:solidFill>
              </a:rPr>
              <a:t>• Give paracetamol only as advised by Health Staff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6" y="1755002"/>
            <a:ext cx="762000" cy="762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75393" y="1844121"/>
            <a:ext cx="7986939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Calibri" panose="020F0502020204030204" pitchFamily="34" charset="0"/>
              </a:rPr>
              <a:t>Give your child lots of cuddles and lots of fluids to drink. </a:t>
            </a:r>
          </a:p>
          <a:p>
            <a:pPr algn="ctr"/>
            <a:r>
              <a:rPr lang="en-US" altLang="ja-JP" sz="2000" b="1" dirty="0">
                <a:latin typeface="Calibri" panose="020F0502020204030204" pitchFamily="34" charset="0"/>
              </a:rPr>
              <a:t>          if breastfeeding, give them lots of feeds.</a:t>
            </a:r>
            <a:endParaRPr lang="ja-JP" altLang="en-US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73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5986" y="127000"/>
            <a:ext cx="8868228" cy="954107"/>
          </a:xfrm>
          <a:prstGeom prst="rect">
            <a:avLst/>
          </a:prstGeom>
          <a:solidFill>
            <a:srgbClr val="05F51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Messages of Routine Immunization towards Community</a:t>
            </a: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266700" y="1276074"/>
            <a:ext cx="8686800" cy="5283752"/>
          </a:xfrm>
          <a:prstGeom prst="rect">
            <a:avLst/>
          </a:prstGeom>
          <a:noFill/>
          <a:ln>
            <a:solidFill>
              <a:srgbClr val="FF0000"/>
            </a:solidFill>
          </a:ln>
          <a:extLst/>
        </p:spPr>
        <p:txBody>
          <a:bodyPr lIns="0" tIns="0" rIns="0" bIns="0">
            <a:noAutofit/>
          </a:bodyPr>
          <a:lstStyle>
            <a:lvl1pPr marL="341313" indent="-341313" algn="l" defTabSz="912813" rtl="0" eaLnBrk="0" latinLnBrk="0" hangingPunct="0">
              <a:lnSpc>
                <a:spcPct val="90000"/>
              </a:lnSpc>
              <a:spcBef>
                <a:spcPct val="80000"/>
              </a:spcBef>
              <a:buClr>
                <a:srgbClr val="1E7FB8"/>
              </a:buClr>
              <a:buFont typeface="Wingdings" pitchFamily="2" charset="2"/>
              <a:buChar char="l"/>
              <a:defRPr kumimoji="1" sz="2500" kern="1200">
                <a:solidFill>
                  <a:srgbClr val="00006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algn="l" defTabSz="912813" rtl="0" eaLnBrk="0" latinLnBrk="0" hangingPunct="0">
              <a:lnSpc>
                <a:spcPct val="90000"/>
              </a:lnSpc>
              <a:spcBef>
                <a:spcPct val="20000"/>
              </a:spcBef>
              <a:buClr>
                <a:srgbClr val="1E7FB8"/>
              </a:buClr>
              <a:buFont typeface="Arial" pitchFamily="34" charset="0"/>
              <a:buChar char="–"/>
              <a:defRPr kumimoji="1" sz="2100" kern="12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algn="l" defTabSz="912813" rtl="0" eaLnBrk="0" latinLnBrk="0" hangingPunct="0">
              <a:lnSpc>
                <a:spcPct val="90000"/>
              </a:lnSpc>
              <a:spcBef>
                <a:spcPct val="20000"/>
              </a:spcBef>
              <a:buClr>
                <a:srgbClr val="1E7FB8"/>
              </a:buClr>
              <a:buFont typeface="Arial" panose="020B0604020202020204" pitchFamily="34" charset="0"/>
              <a:buChar char="•"/>
              <a:defRPr kumimoji="1" sz="2100" kern="12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3pPr>
            <a:lvl4pPr marL="1600200" indent="-228600" algn="l" defTabSz="912813" rtl="0" eaLnBrk="0" latinLnBrk="0" hangingPunct="0">
              <a:lnSpc>
                <a:spcPct val="90000"/>
              </a:lnSpc>
              <a:spcBef>
                <a:spcPct val="20000"/>
              </a:spcBef>
              <a:buClr>
                <a:srgbClr val="1E7FB8"/>
              </a:buClr>
              <a:buFont typeface="Arial" panose="020B0604020202020204" pitchFamily="34" charset="0"/>
              <a:buChar char="–"/>
              <a:defRPr kumimoji="1" sz="2100" kern="12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4pPr>
            <a:lvl5pPr marL="2057400" indent="-228600" algn="r" defTabSz="912813" rtl="1" eaLnBrk="0" latin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algn="r" defTabSz="912813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algn="r" defTabSz="912813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algn="r" defTabSz="912813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algn="r" defTabSz="912813" rtl="1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ja-JP" sz="2800" dirty="0">
                <a:ea typeface="ＭＳ Ｐゴシック" panose="020B0600070205080204" pitchFamily="50" charset="-128"/>
              </a:rPr>
              <a:t>Vaccines </a:t>
            </a:r>
            <a:r>
              <a:rPr lang="en-US" altLang="ja-JP" sz="2800" b="1" dirty="0">
                <a:solidFill>
                  <a:srgbClr val="FF0000"/>
                </a:solidFill>
                <a:ea typeface="ＭＳ Ｐゴシック" panose="020B0600070205080204" pitchFamily="50" charset="-128"/>
              </a:rPr>
              <a:t>save </a:t>
            </a:r>
            <a:r>
              <a:rPr lang="en-US" altLang="ja-JP" sz="2800" b="1" dirty="0">
                <a:ea typeface="ＭＳ Ｐゴシック" panose="020B0600070205080204" pitchFamily="50" charset="-128"/>
              </a:rPr>
              <a:t>children’s lives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ja-JP" sz="2800" dirty="0"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ja-JP" sz="2800" dirty="0">
                <a:ea typeface="ＭＳ Ｐゴシック" panose="020B0600070205080204" pitchFamily="50" charset="-128"/>
              </a:rPr>
              <a:t>Vaccines are </a:t>
            </a:r>
            <a:r>
              <a:rPr lang="en-US" altLang="ja-JP" sz="2800" b="1" dirty="0">
                <a:solidFill>
                  <a:srgbClr val="FF0000"/>
                </a:solidFill>
                <a:ea typeface="ＭＳ Ｐゴシック" panose="020B0600070205080204" pitchFamily="50" charset="-128"/>
              </a:rPr>
              <a:t>safe</a:t>
            </a:r>
            <a:r>
              <a:rPr lang="en-US" altLang="ja-JP" sz="2800" dirty="0">
                <a:ea typeface="ＭＳ Ｐゴシック" panose="020B0600070205080204" pitchFamily="50" charset="-128"/>
              </a:rPr>
              <a:t> and </a:t>
            </a:r>
            <a:r>
              <a:rPr lang="en-US" altLang="ja-JP" sz="2800" b="1" dirty="0">
                <a:ea typeface="ＭＳ Ｐゴシック" panose="020B0600070205080204" pitchFamily="50" charset="-128"/>
              </a:rPr>
              <a:t>effective: </a:t>
            </a:r>
            <a:r>
              <a:rPr lang="en-US" altLang="ja-JP" sz="2800" dirty="0">
                <a:ea typeface="ＭＳ Ｐゴシック" panose="020B0600070205080204" pitchFamily="50" charset="-128"/>
              </a:rPr>
              <a:t>they can prevent cause permanent disability or even death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ja-JP" sz="2800" dirty="0"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CA" altLang="ja-JP" sz="2800" dirty="0">
                <a:cs typeface="Times New Roman" panose="02020603050405020304" pitchFamily="18" charset="0"/>
              </a:rPr>
              <a:t>Vaccines </a:t>
            </a:r>
            <a:r>
              <a:rPr lang="en-CA" altLang="ja-JP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save</a:t>
            </a:r>
            <a:r>
              <a:rPr lang="en-CA" altLang="ja-JP" sz="2800" dirty="0">
                <a:cs typeface="Times New Roman" panose="02020603050405020304" pitchFamily="18" charset="0"/>
              </a:rPr>
              <a:t> cost for medical expenses to prevent diseases.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CA" altLang="ja-JP" sz="280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ja-JP" sz="2800" dirty="0">
                <a:ea typeface="ＭＳ Ｐゴシック" panose="020B0600070205080204" pitchFamily="50" charset="-128"/>
              </a:rPr>
              <a:t>Many vaccine-preventable diseases have </a:t>
            </a:r>
            <a:r>
              <a:rPr lang="en-US" altLang="ja-JP" sz="2800" b="1" dirty="0">
                <a:ea typeface="ＭＳ Ｐゴシック" panose="020B0600070205080204" pitchFamily="50" charset="-128"/>
              </a:rPr>
              <a:t>no effective treatments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ja-JP" sz="2800" b="1" dirty="0">
              <a:ea typeface="ＭＳ Ｐゴシック" panose="020B0600070205080204" pitchFamily="50" charset="-128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ja-JP" sz="2800" dirty="0">
                <a:ea typeface="ＭＳ Ｐゴシック" panose="020B0600070205080204" pitchFamily="50" charset="-128"/>
              </a:rPr>
              <a:t>For some diseases, like tetanus, </a:t>
            </a:r>
            <a:r>
              <a:rPr lang="en-US" altLang="ja-JP" sz="2800" b="1" dirty="0">
                <a:ea typeface="ＭＳ Ｐゴシック" panose="020B0600070205080204" pitchFamily="50" charset="-128"/>
              </a:rPr>
              <a:t>infection does not produce immunity: Vaccines produce immunity</a:t>
            </a:r>
          </a:p>
        </p:txBody>
      </p:sp>
    </p:spTree>
    <p:extLst>
      <p:ext uri="{BB962C8B-B14F-4D97-AF65-F5344CB8AC3E}">
        <p14:creationId xmlns:p14="http://schemas.microsoft.com/office/powerpoint/2010/main" val="249142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2937" y="1470372"/>
            <a:ext cx="714375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89" y="2734295"/>
            <a:ext cx="657225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16" y="4104343"/>
            <a:ext cx="628650" cy="1009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7" y="5402333"/>
            <a:ext cx="790575" cy="904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800" y="16764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MT" panose="020B0502020104020203" pitchFamily="34" charset="0"/>
              </a:rPr>
              <a:t>The disease prevented by the vaccine administered</a:t>
            </a:r>
            <a:endParaRPr lang="en-GB" sz="2400" b="1" dirty="0">
              <a:latin typeface="Gill Sans MT" panose="020B05020201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8352" y="3038014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MT" panose="020B0502020104020203" pitchFamily="34" charset="0"/>
              </a:rPr>
              <a:t>Minor side effects from the vaccine are normal, child will recover </a:t>
            </a:r>
            <a:endParaRPr lang="en-GB" sz="2400" b="1" dirty="0">
              <a:latin typeface="Gill Sans MT" panose="020B05020201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352" y="410316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MT" panose="020B0502020104020203" pitchFamily="34" charset="0"/>
              </a:rPr>
              <a:t>When and where to come for the next vaccine – complete immunisation key for healthy child</a:t>
            </a:r>
            <a:endParaRPr lang="en-GB" sz="2400" b="1" dirty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8352" y="5273017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MT" panose="020B0502020104020203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new</a:t>
            </a:r>
            <a:r>
              <a:rPr lang="en-US" sz="2400" b="1" dirty="0">
                <a:latin typeface="Gill Sans MT" panose="020B0502020104020203" pitchFamily="34" charset="0"/>
              </a:rPr>
              <a:t> vaccination card should be kept safely and brought on the next visit to the health centre </a:t>
            </a:r>
            <a:endParaRPr lang="en-GB" sz="2400" b="1" dirty="0">
              <a:latin typeface="Gill Sans MT" panose="020B0502020104020203" pitchFamily="34" charset="0"/>
            </a:endParaRPr>
          </a:p>
        </p:txBody>
      </p:sp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642937" y="507783"/>
            <a:ext cx="7886700" cy="646331"/>
          </a:xfrm>
          <a:prstGeom prst="rect">
            <a:avLst/>
          </a:prstGeom>
          <a:solidFill>
            <a:srgbClr val="05F51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Message </a:t>
            </a:r>
            <a:endParaRPr lang="ja-JP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568996"/>
            <a:ext cx="7851820" cy="571750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27408" y="111221"/>
            <a:ext cx="633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</a:rPr>
              <a:t>What is this?</a:t>
            </a:r>
            <a:endParaRPr kumimoji="1" lang="ja-JP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31"/>
    </mc:Choice>
    <mc:Fallback xmlns="">
      <p:transition spd="slow" advTm="627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04900" y="698838"/>
            <a:ext cx="7162800" cy="444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br>
              <a:rPr lang="en-US" altLang="ja-JP" sz="3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ja-JP" sz="3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important communication skills </a:t>
            </a:r>
          </a:p>
          <a:p>
            <a:pPr algn="ctr">
              <a:lnSpc>
                <a:spcPct val="150000"/>
              </a:lnSpc>
            </a:pPr>
            <a:r>
              <a:rPr lang="en-US" altLang="ja-JP" sz="3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building up good relationship with your community? </a:t>
            </a:r>
            <a:br>
              <a:rPr lang="en-US" altLang="ja-JP" sz="3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253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C:\Users\Hikaru Ueki\AppData\Local\Microsoft\Windows\Temporary Internet Files\Content.IE5\FV0ZR9S6\MC900286532[1].w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308321"/>
            <a:ext cx="666750" cy="5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1701800" y="295069"/>
            <a:ext cx="577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Excellent Listener!</a:t>
            </a:r>
            <a:endParaRPr kumimoji="1" lang="ja-JP" altLang="en-US" sz="4000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936624" y="1163241"/>
            <a:ext cx="7013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indent="153035">
              <a:spcBef>
                <a:spcPts val="925"/>
              </a:spcBef>
              <a:spcAft>
                <a:spcPts val="0"/>
              </a:spcAft>
            </a:pPr>
            <a:r>
              <a:rPr lang="en-US" altLang="ja-JP" sz="3200" b="1" u="sng" dirty="0">
                <a:ea typeface="ＭＳ 明朝" panose="02020609040205080304" pitchFamily="17" charset="-128"/>
                <a:cs typeface="Times New Roman" panose="02020603050405020304" pitchFamily="18" charset="0"/>
              </a:rPr>
              <a:t>How Can </a:t>
            </a:r>
            <a:r>
              <a:rPr lang="en-US" altLang="ja-JP" sz="3200" b="1" u="sng" spc="-15" dirty="0">
                <a:ea typeface="ＭＳ 明朝" panose="02020609040205080304" pitchFamily="17" charset="-128"/>
                <a:cs typeface="Times New Roman" panose="02020603050405020304" pitchFamily="18" charset="0"/>
              </a:rPr>
              <a:t>We </a:t>
            </a:r>
            <a:r>
              <a:rPr lang="en-US" altLang="ja-JP" sz="3200" b="1" u="sng" dirty="0">
                <a:ea typeface="ＭＳ 明朝" panose="02020609040205080304" pitchFamily="17" charset="-128"/>
                <a:cs typeface="Times New Roman" panose="02020603050405020304" pitchFamily="18" charset="0"/>
              </a:rPr>
              <a:t>Improve Listening</a:t>
            </a:r>
            <a:r>
              <a:rPr lang="en-US" altLang="ja-JP" sz="3200" b="1" u="sng" spc="5" dirty="0"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3200" b="1" u="sng" dirty="0">
                <a:ea typeface="ＭＳ 明朝" panose="02020609040205080304" pitchFamily="17" charset="-128"/>
                <a:cs typeface="Times New Roman" panose="02020603050405020304" pitchFamily="18" charset="0"/>
              </a:rPr>
              <a:t>Skills</a:t>
            </a: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83210" algn="l"/>
              </a:tabLst>
            </a:pP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Eliminate</a:t>
            </a:r>
            <a:r>
              <a:rPr lang="en-US" altLang="ja-JP" sz="2400" spc="-10" dirty="0"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distractions</a:t>
            </a:r>
            <a:endParaRPr lang="ja-JP" altLang="ja-JP" sz="2400" dirty="0"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83210" algn="l"/>
              </a:tabLst>
            </a:pP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Concentrate</a:t>
            </a:r>
            <a:endParaRPr lang="ja-JP" altLang="ja-JP" sz="2400" dirty="0"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83210" algn="l"/>
              </a:tabLst>
            </a:pP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Focus on the</a:t>
            </a:r>
            <a:r>
              <a:rPr lang="en-US" altLang="ja-JP" sz="2400" spc="-10" dirty="0"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speaker</a:t>
            </a:r>
            <a:endParaRPr lang="ja-JP" altLang="ja-JP" sz="2400" dirty="0"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83210" algn="l"/>
              </a:tabLst>
            </a:pP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Maintain an open</a:t>
            </a:r>
            <a:r>
              <a:rPr lang="en-US" altLang="ja-JP" sz="2400" spc="-5" dirty="0"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mind</a:t>
            </a:r>
            <a:endParaRPr lang="ja-JP" altLang="ja-JP" sz="2400" dirty="0"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83210" algn="l"/>
              </a:tabLst>
            </a:pP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Look for nonverbal</a:t>
            </a:r>
            <a:r>
              <a:rPr lang="en-US" altLang="ja-JP" sz="2400" spc="-10" dirty="0"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cues</a:t>
            </a:r>
            <a:endParaRPr lang="ja-JP" altLang="ja-JP" sz="2400" dirty="0"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83210" algn="l"/>
              </a:tabLst>
            </a:pP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Show interest or empathy with</a:t>
            </a:r>
            <a:r>
              <a:rPr lang="en-US" altLang="ja-JP" sz="2400" spc="-30" dirty="0"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people</a:t>
            </a:r>
            <a:endParaRPr lang="ja-JP" altLang="ja-JP" sz="2400" dirty="0"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83210" algn="l"/>
              </a:tabLst>
            </a:pP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Do not react to emotive words</a:t>
            </a:r>
            <a:endParaRPr lang="ja-JP" altLang="ja-JP" sz="2400" dirty="0"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83210" algn="l"/>
              </a:tabLst>
            </a:pP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Ask questions</a:t>
            </a:r>
            <a:endParaRPr lang="ja-JP" altLang="ja-JP" sz="2400" dirty="0"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83210" algn="l"/>
              </a:tabLst>
            </a:pP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Sit so </a:t>
            </a:r>
            <a:r>
              <a:rPr lang="en-US" altLang="ja-JP" sz="2400" spc="-15" dirty="0">
                <a:ea typeface="Symbol" panose="05050102010706020507" pitchFamily="18" charset="2"/>
                <a:cs typeface="Times New Roman" panose="02020603050405020304" pitchFamily="18" charset="0"/>
              </a:rPr>
              <a:t>you </a:t>
            </a: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can see &amp;</a:t>
            </a:r>
            <a:r>
              <a:rPr lang="en-US" altLang="ja-JP" sz="2400" spc="15" dirty="0"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hear</a:t>
            </a:r>
            <a:endParaRPr lang="ja-JP" altLang="ja-JP" sz="2400" dirty="0"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83210" algn="l"/>
              </a:tabLst>
            </a:pP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Avoid</a:t>
            </a:r>
            <a:r>
              <a:rPr lang="en-US" altLang="ja-JP" sz="2400" spc="-5" dirty="0"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prejudices</a:t>
            </a:r>
            <a:endParaRPr lang="ja-JP" altLang="ja-JP" sz="2400" dirty="0"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83210" algn="l"/>
              </a:tabLst>
            </a:pP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Take mental or written</a:t>
            </a:r>
            <a:r>
              <a:rPr lang="en-US" altLang="ja-JP" sz="2400" spc="-10" dirty="0"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notes</a:t>
            </a:r>
            <a:endParaRPr lang="ja-JP" altLang="ja-JP" sz="2400" dirty="0"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83210" algn="l"/>
              </a:tabLst>
            </a:pP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Ask for</a:t>
            </a:r>
            <a:r>
              <a:rPr lang="en-US" altLang="ja-JP" sz="2400" spc="-15" dirty="0"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ea typeface="Symbol" panose="05050102010706020507" pitchFamily="18" charset="2"/>
                <a:cs typeface="Times New Roman" panose="02020603050405020304" pitchFamily="18" charset="0"/>
              </a:rPr>
              <a:t>clarification</a:t>
            </a:r>
            <a:endParaRPr lang="ja-JP" altLang="ja-JP" sz="2400" dirty="0">
              <a:effectLst/>
              <a:ea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06400" y="1171575"/>
            <a:ext cx="4648200" cy="1049337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n-US" altLang="ja-JP" sz="2800" b="1" spc="-100" dirty="0">
                <a:solidFill>
                  <a:srgbClr val="002060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Tahoma" panose="020B0604030504040204" pitchFamily="34" charset="0"/>
              </a:rPr>
              <a:t>Effective </a:t>
            </a:r>
          </a:p>
          <a:p>
            <a:pPr algn="ctr"/>
            <a:r>
              <a:rPr lang="en-US" altLang="ja-JP" sz="2800" b="1" spc="-100" dirty="0">
                <a:solidFill>
                  <a:srgbClr val="002060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Tahoma" panose="020B0604030504040204" pitchFamily="34" charset="0"/>
              </a:rPr>
              <a:t>Communication Habits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06400" y="2232819"/>
            <a:ext cx="4648200" cy="4375150"/>
          </a:xfrm>
          <a:ln w="381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altLang="ja-JP" sz="3600" b="1" spc="-100" dirty="0">
                <a:solidFill>
                  <a:srgbClr val="002060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Tahoma" panose="020B0604030504040204" pitchFamily="34" charset="0"/>
              </a:rPr>
              <a:t>Supporting</a:t>
            </a:r>
          </a:p>
          <a:p>
            <a:r>
              <a:rPr lang="en-US" altLang="ja-JP" sz="3600" b="1" spc="-100" dirty="0">
                <a:solidFill>
                  <a:srgbClr val="002060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Tahoma" panose="020B0604030504040204" pitchFamily="34" charset="0"/>
              </a:rPr>
              <a:t>Encouraging</a:t>
            </a:r>
          </a:p>
          <a:p>
            <a:r>
              <a:rPr lang="en-US" altLang="ja-JP" sz="3600" b="1" spc="-100" dirty="0">
                <a:solidFill>
                  <a:srgbClr val="002060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Tahoma" panose="020B0604030504040204" pitchFamily="34" charset="0"/>
              </a:rPr>
              <a:t>Listening</a:t>
            </a:r>
          </a:p>
          <a:p>
            <a:r>
              <a:rPr lang="en-US" altLang="ja-JP" sz="3600" b="1" spc="-100" dirty="0">
                <a:solidFill>
                  <a:srgbClr val="002060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Tahoma" panose="020B0604030504040204" pitchFamily="34" charset="0"/>
              </a:rPr>
              <a:t>Accepting</a:t>
            </a:r>
          </a:p>
          <a:p>
            <a:r>
              <a:rPr lang="en-US" altLang="ja-JP" sz="3600" b="1" spc="-100" dirty="0">
                <a:solidFill>
                  <a:srgbClr val="002060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Tahoma" panose="020B0604030504040204" pitchFamily="34" charset="0"/>
              </a:rPr>
              <a:t>Trusting</a:t>
            </a:r>
          </a:p>
          <a:p>
            <a:r>
              <a:rPr lang="en-US" altLang="ja-JP" sz="3600" b="1" spc="-100" dirty="0">
                <a:solidFill>
                  <a:srgbClr val="002060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Tahoma" panose="020B0604030504040204" pitchFamily="34" charset="0"/>
              </a:rPr>
              <a:t>Respecting</a:t>
            </a:r>
          </a:p>
          <a:p>
            <a:r>
              <a:rPr lang="en-US" altLang="ja-JP" sz="3600" b="1" spc="-100" dirty="0">
                <a:solidFill>
                  <a:srgbClr val="002060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Tahoma" panose="020B0604030504040204" pitchFamily="34" charset="0"/>
              </a:rPr>
              <a:t>Negotiating differences</a:t>
            </a:r>
            <a:endParaRPr kumimoji="1" lang="ja-JP" alt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257800" y="1171575"/>
            <a:ext cx="3365500" cy="111998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ja-JP" sz="3600" b="1" dirty="0">
                <a:solidFill>
                  <a:srgbClr val="00206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Bad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ja-JP" sz="2400" b="1" dirty="0">
                <a:solidFill>
                  <a:srgbClr val="00206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communication Habits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257800" y="2291557"/>
            <a:ext cx="3365500" cy="4316412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r>
              <a:rPr lang="en-US" altLang="ja-JP" sz="3600" b="1" dirty="0">
                <a:solidFill>
                  <a:srgbClr val="002060"/>
                </a:solidFill>
                <a:cs typeface="Tahoma" panose="020B0604030504040204" pitchFamily="34" charset="0"/>
              </a:rPr>
              <a:t>Criticizing</a:t>
            </a:r>
          </a:p>
          <a:p>
            <a:r>
              <a:rPr lang="en-US" altLang="ja-JP" sz="3600" b="1" dirty="0">
                <a:solidFill>
                  <a:srgbClr val="002060"/>
                </a:solidFill>
                <a:cs typeface="Tahoma" panose="020B0604030504040204" pitchFamily="34" charset="0"/>
              </a:rPr>
              <a:t>Blaming</a:t>
            </a:r>
          </a:p>
          <a:p>
            <a:r>
              <a:rPr lang="en-US" altLang="ja-JP" sz="3600" b="1" dirty="0">
                <a:solidFill>
                  <a:srgbClr val="002060"/>
                </a:solidFill>
                <a:cs typeface="Tahoma" panose="020B0604030504040204" pitchFamily="34" charset="0"/>
              </a:rPr>
              <a:t>Complaining</a:t>
            </a:r>
          </a:p>
          <a:p>
            <a:r>
              <a:rPr lang="en-US" altLang="ja-JP" sz="3600" b="1" dirty="0">
                <a:solidFill>
                  <a:srgbClr val="002060"/>
                </a:solidFill>
                <a:cs typeface="Tahoma" panose="020B0604030504040204" pitchFamily="34" charset="0"/>
              </a:rPr>
              <a:t>Nagging</a:t>
            </a:r>
          </a:p>
          <a:p>
            <a:r>
              <a:rPr lang="en-US" altLang="ja-JP" sz="3600" b="1" dirty="0">
                <a:solidFill>
                  <a:srgbClr val="002060"/>
                </a:solidFill>
                <a:cs typeface="Tahoma" panose="020B0604030504040204" pitchFamily="34" charset="0"/>
              </a:rPr>
              <a:t>Threatening</a:t>
            </a:r>
          </a:p>
          <a:p>
            <a:r>
              <a:rPr lang="en-US" altLang="ja-JP" sz="3600" b="1" dirty="0">
                <a:solidFill>
                  <a:srgbClr val="002060"/>
                </a:solidFill>
                <a:cs typeface="Tahoma" panose="020B0604030504040204" pitchFamily="34" charset="0"/>
              </a:rPr>
              <a:t>Punishing</a:t>
            </a:r>
          </a:p>
          <a:p>
            <a:r>
              <a:rPr lang="en-US" altLang="ja-JP" sz="3600" b="1" dirty="0">
                <a:solidFill>
                  <a:srgbClr val="002060"/>
                </a:solidFill>
                <a:cs typeface="Tahoma" panose="020B0604030504040204" pitchFamily="34" charset="0"/>
              </a:rPr>
              <a:t>Denying</a:t>
            </a:r>
            <a:br>
              <a:rPr lang="en-US" altLang="ja-JP" sz="3600" b="1" dirty="0">
                <a:solidFill>
                  <a:srgbClr val="002060"/>
                </a:solidFill>
                <a:cs typeface="Tahoma" panose="020B0604030504040204" pitchFamily="34" charset="0"/>
              </a:rPr>
            </a:br>
            <a:endParaRPr kumimoji="1" lang="ja-JP" altLang="en-US" sz="3600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9238"/>
            <a:ext cx="7620000" cy="881062"/>
          </a:xfrm>
        </p:spPr>
        <p:txBody>
          <a:bodyPr/>
          <a:lstStyle/>
          <a:p>
            <a:pPr algn="ctr"/>
            <a:r>
              <a:rPr kumimoji="1" lang="ja-JP" altLang="en-US" sz="3600" b="1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　　　</a:t>
            </a:r>
            <a:r>
              <a:rPr kumimoji="1" lang="en-US" altLang="ja-JP" sz="3600" b="1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Effective communication </a:t>
            </a:r>
            <a:r>
              <a:rPr lang="en-US" altLang="ja-JP" sz="3600" b="1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Habits</a:t>
            </a:r>
            <a:endParaRPr kumimoji="1" lang="ja-JP" altLang="en-US" sz="3600" b="1" dirty="0">
              <a:solidFill>
                <a:srgbClr val="00206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3505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alt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Be respectful and compassionate</a:t>
            </a:r>
          </a:p>
          <a:p>
            <a:r>
              <a:rPr lang="en-GB" alt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Provide reassurance</a:t>
            </a:r>
          </a:p>
          <a:p>
            <a:r>
              <a:rPr lang="en-GB" alt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Use simple words and avoid technical terms</a:t>
            </a:r>
          </a:p>
          <a:p>
            <a:r>
              <a:rPr lang="en-GB" alt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Listen to caregiver's concerns</a:t>
            </a:r>
          </a:p>
          <a:p>
            <a:r>
              <a:rPr lang="en-GB" alt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Make sure the caregiver has understood your key messages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001625"/>
            <a:ext cx="4876800" cy="26875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正方形/長方形 6"/>
          <p:cNvSpPr/>
          <p:nvPr/>
        </p:nvSpPr>
        <p:spPr>
          <a:xfrm>
            <a:off x="199572" y="229968"/>
            <a:ext cx="8868228" cy="646331"/>
          </a:xfrm>
          <a:prstGeom prst="rect">
            <a:avLst/>
          </a:prstGeom>
          <a:solidFill>
            <a:srgbClr val="05F51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to communicate with Caregivers?</a:t>
            </a:r>
            <a:endParaRPr lang="ja-JP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763000" cy="5715000"/>
          </a:xfrm>
        </p:spPr>
        <p:txBody>
          <a:bodyPr>
            <a:noAutofit/>
          </a:bodyPr>
          <a:lstStyle/>
          <a:p>
            <a:pPr algn="l"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89398" y="1042218"/>
            <a:ext cx="4180656" cy="55871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 marL="341313" indent="-341313" defTabSz="912813" eaLnBrk="0" hangingPunct="0">
              <a:spcBef>
                <a:spcPct val="80000"/>
              </a:spcBef>
              <a:buClr>
                <a:srgbClr val="1E7FB8"/>
              </a:buClr>
              <a:buFont typeface="Wingdings" pitchFamily="2" charset="2"/>
              <a:buChar char="l"/>
              <a:defRPr sz="2500">
                <a:solidFill>
                  <a:srgbClr val="00006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defTabSz="912813" eaLnBrk="0" hangingPunct="0">
              <a:spcBef>
                <a:spcPct val="20000"/>
              </a:spcBef>
              <a:buClr>
                <a:srgbClr val="1E7FB8"/>
              </a:buClr>
              <a:buFont typeface="Arial" pitchFamily="34" charset="0"/>
              <a:buChar char="–"/>
              <a:defRPr sz="21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•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3pPr>
            <a:lvl4pPr marL="16002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–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4pPr>
            <a:lvl5pPr marL="2057400" indent="-228600" algn="r" defTabSz="912813" rtl="1" eaLnBrk="0" hangingPunct="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marL="55563" indent="0" eaLnBrk="1" hangingPunct="1">
              <a:buNone/>
            </a:pPr>
            <a:r>
              <a:rPr lang="en-GB" altLang="en-US" sz="2800" b="1" dirty="0">
                <a:solidFill>
                  <a:srgbClr val="C00000"/>
                </a:solidFill>
                <a:latin typeface="Gill Sans MT" panose="020B0502020104020203" pitchFamily="34" charset="0"/>
              </a:rPr>
              <a:t>Be respectful and compassionate</a:t>
            </a:r>
          </a:p>
          <a:p>
            <a:pPr marL="442913" lvl="2" indent="-357188" eaLnBrk="1" hangingPunct="1"/>
            <a:r>
              <a:rPr lang="en-GB" alt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Be warm and welcoming</a:t>
            </a:r>
          </a:p>
          <a:p>
            <a:pPr marL="442913" lvl="2" indent="-357188" eaLnBrk="1" hangingPunct="1"/>
            <a:r>
              <a:rPr lang="en-GB" alt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Show respect</a:t>
            </a:r>
          </a:p>
          <a:p>
            <a:pPr marL="442913" lvl="2" indent="-357188" eaLnBrk="1" hangingPunct="1"/>
            <a:r>
              <a:rPr lang="en-GB" alt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Smile</a:t>
            </a:r>
          </a:p>
          <a:p>
            <a:pPr marL="442913" lvl="2" indent="-357188" eaLnBrk="1" hangingPunct="1"/>
            <a:r>
              <a:rPr lang="en-GB" alt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Praise them for bringing their child for</a:t>
            </a:r>
            <a:br>
              <a:rPr lang="en-GB" alt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r>
              <a:rPr lang="en-GB" alt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immunizations and encourage them to continue bringing their child until fully vaccinated.</a:t>
            </a:r>
          </a:p>
          <a:p>
            <a:pPr eaLnBrk="1" hangingPunct="1"/>
            <a:endParaRPr lang="en-GB" altLang="en-US" sz="2800" dirty="0"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31" y="2057400"/>
            <a:ext cx="3935669" cy="26237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正方形/長方形 7"/>
          <p:cNvSpPr/>
          <p:nvPr/>
        </p:nvSpPr>
        <p:spPr>
          <a:xfrm>
            <a:off x="199572" y="229968"/>
            <a:ext cx="8868228" cy="646331"/>
          </a:xfrm>
          <a:prstGeom prst="rect">
            <a:avLst/>
          </a:prstGeom>
          <a:solidFill>
            <a:srgbClr val="05F51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to communicate with Caregivers?</a:t>
            </a:r>
            <a:endParaRPr lang="ja-JP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08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457200" y="1295400"/>
            <a:ext cx="4572000" cy="5181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 marL="341313" indent="-341313" defTabSz="912813" eaLnBrk="0" hangingPunct="0">
              <a:spcBef>
                <a:spcPct val="80000"/>
              </a:spcBef>
              <a:buClr>
                <a:srgbClr val="1E7FB8"/>
              </a:buClr>
              <a:buFont typeface="Wingdings" pitchFamily="2" charset="2"/>
              <a:buChar char="l"/>
              <a:defRPr sz="2500">
                <a:solidFill>
                  <a:srgbClr val="00006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defTabSz="912813" eaLnBrk="0" hangingPunct="0">
              <a:spcBef>
                <a:spcPct val="20000"/>
              </a:spcBef>
              <a:buClr>
                <a:srgbClr val="1E7FB8"/>
              </a:buClr>
              <a:buFont typeface="Arial" pitchFamily="34" charset="0"/>
              <a:buChar char="–"/>
              <a:defRPr sz="21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•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3pPr>
            <a:lvl4pPr marL="1600200" indent="-228600" defTabSz="912813" eaLnBrk="0" hangingPunct="0">
              <a:spcBef>
                <a:spcPct val="20000"/>
              </a:spcBef>
              <a:buClr>
                <a:srgbClr val="1E7FB8"/>
              </a:buClr>
              <a:buChar char="–"/>
              <a:defRPr sz="2100">
                <a:solidFill>
                  <a:srgbClr val="000066"/>
                </a:solidFill>
                <a:latin typeface="Arial Narrow" pitchFamily="34" charset="0"/>
                <a:ea typeface="Arial" pitchFamily="34" charset="0"/>
                <a:cs typeface="Arial" pitchFamily="34" charset="0"/>
              </a:defRPr>
            </a:lvl4pPr>
            <a:lvl5pPr marL="2057400" indent="-228600" algn="r" defTabSz="912813" rtl="1" eaLnBrk="0" hangingPunct="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algn="r" defTabSz="912813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n-US" sz="2200" b="1" dirty="0">
                <a:solidFill>
                  <a:srgbClr val="C00000"/>
                </a:solidFill>
                <a:latin typeface="Gill Sans MT" panose="020B0502020104020203" pitchFamily="34" charset="0"/>
              </a:rPr>
              <a:t>Provide reassurance</a:t>
            </a:r>
            <a:endParaRPr lang="en-GB" altLang="en-US" sz="22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 eaLnBrk="1" hangingPunct="1"/>
            <a:r>
              <a:rPr lang="en-GB" altLang="en-US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Explain to parents and caregivers that vaccine is important and safe.  </a:t>
            </a:r>
          </a:p>
          <a:p>
            <a:pPr lvl="1" eaLnBrk="1" hangingPunct="1"/>
            <a:r>
              <a:rPr lang="en-GB" altLang="en-US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Reassure them that multiple injections are safe. </a:t>
            </a:r>
          </a:p>
          <a:p>
            <a:pPr lvl="1" eaLnBrk="1" hangingPunct="1"/>
            <a:r>
              <a:rPr lang="en-GB" altLang="en-US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Remind them tha</a:t>
            </a:r>
            <a:r>
              <a:rPr lang="en-GB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t it is better for the child to experience one, brief moment of discomfort than pain on two separate days.</a:t>
            </a:r>
          </a:p>
          <a:p>
            <a:pPr lvl="1" eaLnBrk="1" hangingPunct="1"/>
            <a:r>
              <a:rPr lang="en-GB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Reinforce the importance of immunization overall</a:t>
            </a:r>
          </a:p>
          <a:p>
            <a:pPr marL="457200" lvl="1" indent="0" eaLnBrk="1" hangingPunct="1">
              <a:buNone/>
            </a:pPr>
            <a:endParaRPr lang="en-GB" altLang="en-US" sz="2400" dirty="0">
              <a:latin typeface="Gill Sans MT" panose="020B0502020104020203" pitchFamily="34" charset="0"/>
            </a:endParaRPr>
          </a:p>
          <a:p>
            <a:pPr marL="0" indent="0" eaLnBrk="1" hangingPunct="1">
              <a:buNone/>
            </a:pPr>
            <a:endParaRPr lang="en-GB" altLang="en-US" sz="2800" dirty="0">
              <a:latin typeface="Gill Sans MT" panose="020B0502020104020203" pitchFamily="34" charset="0"/>
            </a:endParaRPr>
          </a:p>
        </p:txBody>
      </p:sp>
      <p:pic>
        <p:nvPicPr>
          <p:cNvPr id="30" name="Picture 2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29" y="1524000"/>
            <a:ext cx="3643884" cy="44106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6" name="正方形/長方形 5"/>
          <p:cNvSpPr/>
          <p:nvPr/>
        </p:nvSpPr>
        <p:spPr>
          <a:xfrm>
            <a:off x="165100" y="340222"/>
            <a:ext cx="8868228" cy="646331"/>
          </a:xfrm>
          <a:prstGeom prst="rect">
            <a:avLst/>
          </a:prstGeom>
          <a:solidFill>
            <a:srgbClr val="05F51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to communicate with Caregivers?</a:t>
            </a:r>
            <a:endParaRPr lang="ja-JP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1" y="1583036"/>
          <a:ext cx="4800599" cy="481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1524000"/>
            <a:ext cx="4240161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96332" y="319028"/>
            <a:ext cx="8868228" cy="646331"/>
          </a:xfrm>
          <a:prstGeom prst="rect">
            <a:avLst/>
          </a:prstGeom>
          <a:solidFill>
            <a:srgbClr val="05F51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to communicate with Caregivers?</a:t>
            </a:r>
            <a:endParaRPr lang="ja-JP" alt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4086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866</Words>
  <Application>Microsoft Office PowerPoint</Application>
  <PresentationFormat>On-screen Show (4:3)</PresentationFormat>
  <Paragraphs>182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ＭＳ ゴシック</vt:lpstr>
      <vt:lpstr>ＭＳ Ｐゴシック</vt:lpstr>
      <vt:lpstr>ＭＳ Ｐゴシック</vt:lpstr>
      <vt:lpstr>Arial</vt:lpstr>
      <vt:lpstr>Calibri</vt:lpstr>
      <vt:lpstr>Calibri Light</vt:lpstr>
      <vt:lpstr>Gill Sans MT</vt:lpstr>
      <vt:lpstr>Lucida Sans Unicode</vt:lpstr>
      <vt:lpstr>ＭＳ 明朝</vt:lpstr>
      <vt:lpstr>Symbol</vt:lpstr>
      <vt:lpstr>Tahoma</vt:lpstr>
      <vt:lpstr>Times New Roman</vt:lpstr>
      <vt:lpstr>Wingdings</vt:lpstr>
      <vt:lpstr>Wingdings 2</vt:lpstr>
      <vt:lpstr>レトロスペクト</vt:lpstr>
      <vt:lpstr>HDOfficeLightV0</vt:lpstr>
      <vt:lpstr>PowerPoint Presentation</vt:lpstr>
      <vt:lpstr>PowerPoint Presentation</vt:lpstr>
      <vt:lpstr>PowerPoint Presentation</vt:lpstr>
      <vt:lpstr>PowerPoint Presentation</vt:lpstr>
      <vt:lpstr>　　　Effective communication Habits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Critical Message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TOT: Training of Trainers</dc:title>
  <dc:creator>Ueki Hikaru</dc:creator>
  <cp:lastModifiedBy>Riaz Nasrullah</cp:lastModifiedBy>
  <cp:revision>55</cp:revision>
  <cp:lastPrinted>2015-10-30T13:32:52Z</cp:lastPrinted>
  <dcterms:created xsi:type="dcterms:W3CDTF">2015-08-07T05:25:44Z</dcterms:created>
  <dcterms:modified xsi:type="dcterms:W3CDTF">2016-10-19T04:31:46Z</dcterms:modified>
</cp:coreProperties>
</file>