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70" r:id="rId9"/>
    <p:sldId id="271" r:id="rId10"/>
    <p:sldId id="265" r:id="rId11"/>
    <p:sldId id="266" r:id="rId12"/>
    <p:sldId id="267" r:id="rId13"/>
    <p:sldId id="268" r:id="rId14"/>
    <p:sldId id="263" r:id="rId15"/>
    <p:sldId id="273" r:id="rId16"/>
    <p:sldId id="274" r:id="rId17"/>
    <p:sldId id="269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3C2E0-4AB1-4931-B80E-A253D1D5F850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11604-2817-4DC8-ABB6-368E47C11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6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11604-2817-4DC8-ABB6-368E47C113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37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7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6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69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2578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55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65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87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9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0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6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5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1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8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5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5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87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Monitoring of </a:t>
            </a:r>
            <a:r>
              <a:rPr lang="en-US" dirty="0" err="1"/>
              <a:t>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49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dirty="0"/>
              <a:t>4. Target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32" y="914400"/>
            <a:ext cx="9067800" cy="5638800"/>
          </a:xfrm>
        </p:spPr>
        <p:txBody>
          <a:bodyPr>
            <a:noAutofit/>
          </a:bodyPr>
          <a:lstStyle/>
          <a:p>
            <a:pPr lvl="0"/>
            <a:r>
              <a:rPr lang="en-US" dirty="0">
                <a:solidFill>
                  <a:srgbClr val="FFFF00"/>
                </a:solidFill>
              </a:rPr>
              <a:t>Annual new born </a:t>
            </a:r>
            <a:r>
              <a:rPr lang="en-US" dirty="0"/>
              <a:t>target population (for BCG, OPV zero &amp; </a:t>
            </a:r>
            <a:r>
              <a:rPr lang="en-US" dirty="0" err="1"/>
              <a:t>Hep</a:t>
            </a:r>
            <a:r>
              <a:rPr lang="en-US" dirty="0"/>
              <a:t>-B birth dose)</a:t>
            </a:r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sz="2400" b="1" dirty="0">
                <a:solidFill>
                  <a:srgbClr val="FFFF00"/>
                </a:solidFill>
              </a:rPr>
              <a:t>= Total Population x 3.533 / 100</a:t>
            </a:r>
            <a:endParaRPr lang="en-US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z="400" dirty="0"/>
          </a:p>
          <a:p>
            <a:pPr lvl="0"/>
            <a:r>
              <a:rPr lang="en-US" dirty="0">
                <a:solidFill>
                  <a:srgbClr val="FFFF00"/>
                </a:solidFill>
              </a:rPr>
              <a:t>Monthly new born</a:t>
            </a:r>
            <a:r>
              <a:rPr lang="en-US" dirty="0"/>
              <a:t> target population (for BCG, OPV zero &amp; </a:t>
            </a:r>
            <a:r>
              <a:rPr lang="en-US" dirty="0" err="1"/>
              <a:t>Hep</a:t>
            </a:r>
            <a:r>
              <a:rPr lang="en-US" dirty="0"/>
              <a:t>-B birth dose)</a:t>
            </a:r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sz="2400" b="1" dirty="0">
                <a:solidFill>
                  <a:srgbClr val="FFFF00"/>
                </a:solidFill>
              </a:rPr>
              <a:t>= Annual new born / 12</a:t>
            </a:r>
            <a:endParaRPr lang="en-US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z="600" dirty="0"/>
          </a:p>
          <a:p>
            <a:pPr lvl="0"/>
            <a:r>
              <a:rPr lang="en-US" dirty="0">
                <a:solidFill>
                  <a:srgbClr val="FFFF00"/>
                </a:solidFill>
              </a:rPr>
              <a:t>Annual surviving Infants </a:t>
            </a:r>
            <a:r>
              <a:rPr lang="en-US" dirty="0"/>
              <a:t>(for Penta, PCV, IPV, Rota &amp; Measles)</a:t>
            </a:r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sz="2400" b="1" dirty="0">
                <a:solidFill>
                  <a:srgbClr val="FFFF00"/>
                </a:solidFill>
              </a:rPr>
              <a:t>= Annual new born x 94.2%</a:t>
            </a:r>
          </a:p>
          <a:p>
            <a:pPr marL="0" indent="0">
              <a:buNone/>
            </a:pPr>
            <a:endParaRPr lang="en-US" sz="200" dirty="0"/>
          </a:p>
          <a:p>
            <a:r>
              <a:rPr lang="en-US" dirty="0">
                <a:solidFill>
                  <a:srgbClr val="FFFF00"/>
                </a:solidFill>
              </a:rPr>
              <a:t>Monthly surviving infants </a:t>
            </a:r>
            <a:r>
              <a:rPr lang="en-US" dirty="0"/>
              <a:t>(for Penta, PCV, IPV, Rota &amp; Measles)</a:t>
            </a:r>
          </a:p>
          <a:p>
            <a:pPr marL="0" lv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FF00"/>
                </a:solidFill>
              </a:rPr>
              <a:t>= Annual surviving infants / 12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373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32" y="1417638"/>
            <a:ext cx="9067800" cy="5135562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Annual pregnant and lactating (PL) women </a:t>
            </a:r>
          </a:p>
          <a:p>
            <a:pPr marL="0" lvl="0" indent="0">
              <a:buNone/>
            </a:pPr>
            <a:r>
              <a:rPr lang="en-US" sz="2400" dirty="0"/>
              <a:t>	</a:t>
            </a:r>
            <a:r>
              <a:rPr lang="en-US" sz="2400" b="1" dirty="0">
                <a:solidFill>
                  <a:srgbClr val="FFFF00"/>
                </a:solidFill>
              </a:rPr>
              <a:t>= Annual new born, target population x 1.02</a:t>
            </a:r>
          </a:p>
          <a:p>
            <a:pPr mar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Monthly pregnant and lactating (PL) women </a:t>
            </a:r>
          </a:p>
          <a:p>
            <a:pPr marL="0" lvl="0" indent="0">
              <a:buNone/>
            </a:pPr>
            <a:r>
              <a:rPr lang="en-US" sz="2400" dirty="0"/>
              <a:t>	</a:t>
            </a:r>
            <a:r>
              <a:rPr lang="en-US" sz="2400" b="1" dirty="0">
                <a:solidFill>
                  <a:srgbClr val="FFFF00"/>
                </a:solidFill>
              </a:rPr>
              <a:t>= Annual PL women / 12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4. Target calculation….contd.</a:t>
            </a:r>
          </a:p>
        </p:txBody>
      </p:sp>
    </p:spTree>
    <p:extLst>
      <p:ext uri="{BB962C8B-B14F-4D97-AF65-F5344CB8AC3E}">
        <p14:creationId xmlns:p14="http://schemas.microsoft.com/office/powerpoint/2010/main" val="3454578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28600"/>
            <a:ext cx="8610600" cy="914399"/>
          </a:xfrm>
        </p:spPr>
        <p:txBody>
          <a:bodyPr>
            <a:normAutofit/>
          </a:bodyPr>
          <a:lstStyle/>
          <a:p>
            <a:r>
              <a:rPr lang="en-US" sz="2800" b="1" dirty="0"/>
              <a:t> 5. </a:t>
            </a:r>
            <a:r>
              <a:rPr lang="en-US" sz="2800" dirty="0"/>
              <a:t>coverage (Access) calculation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142999"/>
            <a:ext cx="8610599" cy="541020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Monthly Coverage</a:t>
            </a:r>
            <a:endParaRPr lang="en-US" sz="2800" dirty="0">
              <a:solidFill>
                <a:srgbClr val="FFFF00"/>
              </a:solidFill>
            </a:endParaRPr>
          </a:p>
          <a:p>
            <a:pPr marL="0" lvl="0" indent="0">
              <a:buNone/>
            </a:pPr>
            <a:r>
              <a:rPr lang="en-US" sz="2800" dirty="0"/>
              <a:t>Number of children or women vaccinated during the month x 100 / monthly target</a:t>
            </a:r>
          </a:p>
          <a:p>
            <a:pPr marL="0" lvl="0" indent="0">
              <a:buNone/>
            </a:pPr>
            <a:endParaRPr lang="en-US" sz="2800" dirty="0"/>
          </a:p>
          <a:p>
            <a:r>
              <a:rPr lang="en-US" sz="2800" b="1" dirty="0">
                <a:solidFill>
                  <a:srgbClr val="FFFF00"/>
                </a:solidFill>
              </a:rPr>
              <a:t>Annual Cumulative Coverage</a:t>
            </a:r>
            <a:endParaRPr lang="en-US" sz="2800" dirty="0">
              <a:solidFill>
                <a:srgbClr val="FFFF00"/>
              </a:solidFill>
            </a:endParaRPr>
          </a:p>
          <a:p>
            <a:pPr marL="0" lvl="0" indent="0">
              <a:buNone/>
            </a:pPr>
            <a:r>
              <a:rPr lang="en-US" sz="2800" dirty="0"/>
              <a:t>Number of children or women vaccinated up to end of any month x 100 / annual target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9792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52401"/>
            <a:ext cx="8382000" cy="838200"/>
          </a:xfrm>
        </p:spPr>
        <p:txBody>
          <a:bodyPr>
            <a:normAutofit/>
          </a:bodyPr>
          <a:lstStyle/>
          <a:p>
            <a:r>
              <a:rPr lang="en-US" sz="2800" dirty="0"/>
              <a:t>6. drop-out (Utilization) calculation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2"/>
            <a:ext cx="8763000" cy="5638798"/>
          </a:xfrm>
        </p:spPr>
        <p:txBody>
          <a:bodyPr>
            <a:normAutofit/>
          </a:bodyPr>
          <a:lstStyle/>
          <a:p>
            <a:pPr marL="514350" indent="-457200"/>
            <a:r>
              <a:rPr lang="en-US" sz="2800" u="sng" dirty="0"/>
              <a:t>Penta 1 doses – Penta 3 doses x 100</a:t>
            </a:r>
            <a:r>
              <a:rPr lang="en-US" sz="2800" dirty="0"/>
              <a:t> 					Penta 1 doses</a:t>
            </a:r>
          </a:p>
          <a:p>
            <a:pPr marL="514350" indent="-457200"/>
            <a:r>
              <a:rPr lang="en-US" sz="2800" u="sng" dirty="0"/>
              <a:t>Penta 1 doses – Measles 1 doses x 100</a:t>
            </a:r>
          </a:p>
          <a:p>
            <a:pPr marL="57150" indent="0">
              <a:buNone/>
            </a:pPr>
            <a:r>
              <a:rPr lang="en-US" sz="2800" dirty="0"/>
              <a:t>		Penta1 doses given</a:t>
            </a:r>
          </a:p>
          <a:p>
            <a:pPr marL="514350" indent="-457200"/>
            <a:r>
              <a:rPr lang="en-US" sz="2800" u="sng" dirty="0"/>
              <a:t>Measles 1 doses – Measles 2 doses x 100</a:t>
            </a:r>
          </a:p>
          <a:p>
            <a:pPr marL="57150" indent="0">
              <a:buNone/>
            </a:pPr>
            <a:r>
              <a:rPr lang="en-US" sz="2800" dirty="0"/>
              <a:t>		  Measles 1 doses</a:t>
            </a:r>
          </a:p>
          <a:p>
            <a:pPr marL="514350" indent="-457200"/>
            <a:r>
              <a:rPr lang="en-US" sz="2800" u="sng" dirty="0"/>
              <a:t>TT 1 doses – TT 2 doses x 100</a:t>
            </a:r>
          </a:p>
          <a:p>
            <a:pPr marL="57150" indent="0">
              <a:buNone/>
            </a:pPr>
            <a:r>
              <a:rPr lang="en-US" sz="2800" dirty="0"/>
              <a:t>	    TT 1 doses given</a:t>
            </a:r>
          </a:p>
        </p:txBody>
      </p:sp>
    </p:spTree>
    <p:extLst>
      <p:ext uri="{BB962C8B-B14F-4D97-AF65-F5344CB8AC3E}">
        <p14:creationId xmlns:p14="http://schemas.microsoft.com/office/powerpoint/2010/main" val="2731721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76200"/>
            <a:ext cx="8458200" cy="609600"/>
          </a:xfrm>
        </p:spPr>
        <p:txBody>
          <a:bodyPr>
            <a:normAutofit/>
          </a:bodyPr>
          <a:lstStyle/>
          <a:p>
            <a:r>
              <a:rPr lang="en-US" sz="2800" dirty="0"/>
              <a:t>7. Defaulter 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66294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Method 1:</a:t>
            </a:r>
          </a:p>
          <a:p>
            <a:r>
              <a:rPr lang="en-US" dirty="0">
                <a:effectLst/>
              </a:rPr>
              <a:t>Using the permanent immunization register</a:t>
            </a:r>
          </a:p>
          <a:p>
            <a:pPr lvl="1"/>
            <a:r>
              <a:rPr lang="en-US" dirty="0">
                <a:effectLst/>
              </a:rPr>
              <a:t>List all children who are due for a vaccine in the month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Method 2:</a:t>
            </a:r>
          </a:p>
          <a:p>
            <a:r>
              <a:rPr lang="en-US" dirty="0">
                <a:effectLst/>
              </a:rPr>
              <a:t>Using reminder card system</a:t>
            </a:r>
          </a:p>
          <a:p>
            <a:pPr lvl="1"/>
            <a:r>
              <a:rPr lang="en-US" dirty="0">
                <a:effectLst/>
              </a:rPr>
              <a:t>Make duplicate copy of children card</a:t>
            </a:r>
          </a:p>
          <a:p>
            <a:pPr lvl="1"/>
            <a:r>
              <a:rPr lang="en-US" sz="1600" dirty="0"/>
              <a:t>File the copy of the immunization card in a box behind the </a:t>
            </a:r>
            <a:r>
              <a:rPr lang="en-US" sz="1800" dirty="0"/>
              <a:t>divider for the month when the infant’s </a:t>
            </a:r>
            <a:r>
              <a:rPr lang="en-US" sz="1800" i="1" dirty="0"/>
              <a:t>next </a:t>
            </a:r>
            <a:r>
              <a:rPr lang="en-US" sz="1800" dirty="0"/>
              <a:t>vaccination is due</a:t>
            </a:r>
          </a:p>
          <a:p>
            <a:pPr lvl="1"/>
            <a:r>
              <a:rPr lang="en-US" dirty="0"/>
              <a:t>When an infant receives Penta1 in May, place the reminder card in the June section, the month when Penta2 is due</a:t>
            </a:r>
          </a:p>
          <a:p>
            <a:pPr lvl="1"/>
            <a:r>
              <a:rPr lang="en-US" dirty="0"/>
              <a:t>Every month, review the reminder cards and follow up those who did not attend when due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982394"/>
            <a:ext cx="2437946" cy="266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0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1" y="76200"/>
            <a:ext cx="6400800" cy="672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19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152400"/>
            <a:ext cx="7765321" cy="1326321"/>
          </a:xfrm>
        </p:spPr>
        <p:txBody>
          <a:bodyPr/>
          <a:lstStyle/>
          <a:p>
            <a:r>
              <a:rPr lang="en-US" dirty="0"/>
              <a:t>Follow-up of defaulters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295400"/>
            <a:ext cx="7765322" cy="4495800"/>
          </a:xfrm>
        </p:spPr>
        <p:txBody>
          <a:bodyPr>
            <a:normAutofit/>
          </a:bodyPr>
          <a:lstStyle/>
          <a:p>
            <a:r>
              <a:rPr lang="en-US" sz="3200" dirty="0"/>
              <a:t>Whatever system you use, it will only be effective if you then make sure that every infant receives the vaccinations that are overdue,</a:t>
            </a:r>
          </a:p>
          <a:p>
            <a:r>
              <a:rPr lang="en-US" sz="3200" dirty="0"/>
              <a:t>If you track defaulters regularly every month it will make the task of follow-up easier,</a:t>
            </a:r>
          </a:p>
        </p:txBody>
      </p:sp>
    </p:spTree>
    <p:extLst>
      <p:ext uri="{BB962C8B-B14F-4D97-AF65-F5344CB8AC3E}">
        <p14:creationId xmlns:p14="http://schemas.microsoft.com/office/powerpoint/2010/main" val="2757777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6372"/>
            <a:ext cx="8229600" cy="66852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599" y="228600"/>
            <a:ext cx="5943601" cy="83819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8. Immunization monitoring chart</a:t>
            </a:r>
          </a:p>
        </p:txBody>
      </p:sp>
    </p:spTree>
    <p:extLst>
      <p:ext uri="{BB962C8B-B14F-4D97-AF65-F5344CB8AC3E}">
        <p14:creationId xmlns:p14="http://schemas.microsoft.com/office/powerpoint/2010/main" val="65605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2331279"/>
            <a:ext cx="7765321" cy="1326321"/>
          </a:xfrm>
        </p:spPr>
        <p:txBody>
          <a:bodyPr>
            <a:normAutofit/>
          </a:bodyPr>
          <a:lstStyle/>
          <a:p>
            <a:r>
              <a:rPr lang="en-US" sz="54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38521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4000" dirty="0"/>
              <a:t>Is the process of continues observation &amp; collection of data to ensure that the program is progressing as planned and achieving the desired targets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2007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76201"/>
            <a:ext cx="7765321" cy="838200"/>
          </a:xfrm>
        </p:spPr>
        <p:txBody>
          <a:bodyPr>
            <a:normAutofit/>
          </a:bodyPr>
          <a:lstStyle/>
          <a:p>
            <a:r>
              <a:rPr lang="en-US" dirty="0"/>
              <a:t>Key Areas of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7912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Monitoring cold chain equipment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Daily temperature recording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Vaccine and injection supplies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Target calculation,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Coverage calculation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Drop-outs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Defaulter tracing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Filling of immunization monitoring chart</a:t>
            </a:r>
          </a:p>
        </p:txBody>
      </p:sp>
    </p:spTree>
    <p:extLst>
      <p:ext uri="{BB962C8B-B14F-4D97-AF65-F5344CB8AC3E}">
        <p14:creationId xmlns:p14="http://schemas.microsoft.com/office/powerpoint/2010/main" val="107605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152400"/>
            <a:ext cx="7765321" cy="1326321"/>
          </a:xfrm>
        </p:spPr>
        <p:txBody>
          <a:bodyPr>
            <a:normAutofit/>
          </a:bodyPr>
          <a:lstStyle/>
          <a:p>
            <a:r>
              <a:rPr lang="en-US" sz="3600" dirty="0"/>
              <a:t>1. Monitoring cold chain equipment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447800"/>
            <a:ext cx="7765322" cy="4800600"/>
          </a:xfrm>
        </p:spPr>
        <p:txBody>
          <a:bodyPr>
            <a:noAutofit/>
          </a:bodyPr>
          <a:lstStyle/>
          <a:p>
            <a:r>
              <a:rPr lang="en-US" sz="2800" dirty="0"/>
              <a:t>Check that the ILR is placed as per cold chain equipment SOPs,</a:t>
            </a:r>
          </a:p>
          <a:p>
            <a:r>
              <a:rPr lang="en-US" sz="2800" dirty="0"/>
              <a:t>Check that the ILR is functioning properly,</a:t>
            </a:r>
          </a:p>
          <a:p>
            <a:r>
              <a:rPr lang="en-US" sz="2800" dirty="0"/>
              <a:t>Check that electric connections are secure,</a:t>
            </a:r>
          </a:p>
          <a:p>
            <a:r>
              <a:rPr lang="en-US" sz="2800" dirty="0"/>
              <a:t>Check that there is ice frosting not more than 5 mm,</a:t>
            </a:r>
          </a:p>
          <a:p>
            <a:r>
              <a:rPr lang="en-US" sz="2800" dirty="0"/>
              <a:t>Is the room properly ventilated,</a:t>
            </a:r>
          </a:p>
        </p:txBody>
      </p:sp>
    </p:spTree>
    <p:extLst>
      <p:ext uri="{BB962C8B-B14F-4D97-AF65-F5344CB8AC3E}">
        <p14:creationId xmlns:p14="http://schemas.microsoft.com/office/powerpoint/2010/main" val="23056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304801"/>
            <a:ext cx="83820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2. Daily temperature recording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1447800"/>
            <a:ext cx="8381999" cy="4343400"/>
          </a:xfrm>
        </p:spPr>
        <p:txBody>
          <a:bodyPr>
            <a:noAutofit/>
          </a:bodyPr>
          <a:lstStyle/>
          <a:p>
            <a:r>
              <a:rPr lang="en-US" sz="2800" dirty="0"/>
              <a:t>Is there a temperature recording device inside the ILR,</a:t>
            </a:r>
          </a:p>
          <a:p>
            <a:r>
              <a:rPr lang="en-US" sz="2800" dirty="0"/>
              <a:t>Is a separate temperature monitoring chart available for each ILR,</a:t>
            </a:r>
          </a:p>
          <a:p>
            <a:r>
              <a:rPr lang="en-US" sz="2800" dirty="0"/>
              <a:t>Is the temperature recorded twice daily in the chart,</a:t>
            </a:r>
          </a:p>
          <a:p>
            <a:r>
              <a:rPr lang="en-US" sz="2800" dirty="0"/>
              <a:t>Are the filled charts maintained in a secure place for the last 3 years,</a:t>
            </a:r>
          </a:p>
        </p:txBody>
      </p:sp>
    </p:spTree>
    <p:extLst>
      <p:ext uri="{BB962C8B-B14F-4D97-AF65-F5344CB8AC3E}">
        <p14:creationId xmlns:p14="http://schemas.microsoft.com/office/powerpoint/2010/main" val="232686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152400"/>
            <a:ext cx="8382000" cy="838200"/>
          </a:xfrm>
        </p:spPr>
        <p:txBody>
          <a:bodyPr>
            <a:normAutofit/>
          </a:bodyPr>
          <a:lstStyle/>
          <a:p>
            <a:r>
              <a:rPr lang="en-US" sz="2800" dirty="0"/>
              <a:t>3. Vaccine and injection supplies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399"/>
          </a:xfrm>
        </p:spPr>
        <p:txBody>
          <a:bodyPr>
            <a:noAutofit/>
          </a:bodyPr>
          <a:lstStyle/>
          <a:p>
            <a:r>
              <a:rPr lang="en-US" sz="2800" dirty="0"/>
              <a:t>Is stock of vaccines and injection supplies available for the month,</a:t>
            </a:r>
          </a:p>
          <a:p>
            <a:r>
              <a:rPr lang="en-US" sz="2800" dirty="0"/>
              <a:t>Check that vaccines are properly stored inside,</a:t>
            </a:r>
          </a:p>
          <a:p>
            <a:r>
              <a:rPr lang="en-US" sz="2800" dirty="0"/>
              <a:t>Is the VVM of all vaccines within the acceptable range,</a:t>
            </a:r>
          </a:p>
          <a:p>
            <a:r>
              <a:rPr lang="en-US" sz="2800" dirty="0"/>
              <a:t>Are there any frozen/ expired vaccines,</a:t>
            </a:r>
          </a:p>
          <a:p>
            <a:r>
              <a:rPr lang="en-US" sz="2800" dirty="0"/>
              <a:t>Are the injection supplies stored in a dry and secured place,</a:t>
            </a:r>
          </a:p>
          <a:p>
            <a:r>
              <a:rPr lang="en-US" sz="2800" dirty="0"/>
              <a:t>Is safety box available and regularly used,</a:t>
            </a:r>
          </a:p>
          <a:p>
            <a:r>
              <a:rPr lang="en-US" sz="2800" dirty="0"/>
              <a:t>Is vaccine wastage rate calculated every month,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9936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noFill/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How to Calculate Vaccine Wastage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  <a:extLst/>
        </p:spPr>
        <p:txBody>
          <a:bodyPr>
            <a:normAutofit fontScale="40000" lnSpcReduction="20000"/>
          </a:bodyPr>
          <a:lstStyle/>
          <a:p>
            <a:pPr marL="0" indent="0">
              <a:buNone/>
              <a:defRPr/>
            </a:pPr>
            <a:r>
              <a:rPr lang="en-US" sz="4200" b="1" dirty="0"/>
              <a:t>For example polio vial has 20 doses</a:t>
            </a:r>
            <a:r>
              <a:rPr lang="en-US" sz="4200" dirty="0"/>
              <a:t>.</a:t>
            </a:r>
            <a:endParaRPr lang="en-US" sz="3800" dirty="0"/>
          </a:p>
          <a:p>
            <a:pPr>
              <a:defRPr/>
            </a:pPr>
            <a:r>
              <a:rPr lang="en-US" sz="4200" dirty="0"/>
              <a:t>To calculate wastage, we need</a:t>
            </a:r>
          </a:p>
          <a:p>
            <a:pPr>
              <a:defRPr/>
            </a:pPr>
            <a:r>
              <a:rPr lang="en-US" sz="4200" dirty="0"/>
              <a:t>No. of Children vaccinated </a:t>
            </a:r>
            <a:r>
              <a:rPr lang="en-US" sz="7600" dirty="0"/>
              <a:t>(</a:t>
            </a:r>
            <a:r>
              <a:rPr lang="en-US" sz="7600" b="1" dirty="0">
                <a:solidFill>
                  <a:srgbClr val="FF0000"/>
                </a:solidFill>
              </a:rPr>
              <a:t>X</a:t>
            </a:r>
            <a:r>
              <a:rPr lang="en-US" sz="7600" dirty="0"/>
              <a:t>)</a:t>
            </a:r>
            <a:endParaRPr lang="en-US" sz="4200" dirty="0"/>
          </a:p>
          <a:p>
            <a:pPr>
              <a:defRPr/>
            </a:pPr>
            <a:r>
              <a:rPr lang="en-US" sz="4200" dirty="0"/>
              <a:t>No. of doses used </a:t>
            </a:r>
            <a:r>
              <a:rPr lang="en-US" sz="7600" dirty="0"/>
              <a:t>(</a:t>
            </a:r>
            <a:r>
              <a:rPr lang="en-US" sz="7600" b="1" dirty="0">
                <a:solidFill>
                  <a:srgbClr val="FF0000"/>
                </a:solidFill>
              </a:rPr>
              <a:t>Y</a:t>
            </a:r>
            <a:r>
              <a:rPr lang="en-US" sz="7600" dirty="0"/>
              <a:t>)</a:t>
            </a:r>
            <a:r>
              <a:rPr lang="en-US" sz="4200" dirty="0"/>
              <a:t> to vaccinate </a:t>
            </a:r>
            <a:r>
              <a:rPr lang="en-US" sz="7600" dirty="0"/>
              <a:t>(</a:t>
            </a:r>
            <a:r>
              <a:rPr lang="en-US" sz="7600" b="1" dirty="0">
                <a:solidFill>
                  <a:srgbClr val="FF0000"/>
                </a:solidFill>
              </a:rPr>
              <a:t>X</a:t>
            </a:r>
            <a:r>
              <a:rPr lang="en-US" sz="7600" dirty="0"/>
              <a:t>)</a:t>
            </a:r>
            <a:r>
              <a:rPr lang="en-US" sz="4200" dirty="0"/>
              <a:t> No. of Children.</a:t>
            </a:r>
          </a:p>
          <a:p>
            <a:pPr>
              <a:defRPr/>
            </a:pPr>
            <a:r>
              <a:rPr lang="en-US" sz="4200" dirty="0"/>
              <a:t>Deduct the </a:t>
            </a:r>
            <a:r>
              <a:rPr lang="en-US" sz="7600" b="1" dirty="0">
                <a:solidFill>
                  <a:srgbClr val="FF0000"/>
                </a:solidFill>
              </a:rPr>
              <a:t>X</a:t>
            </a:r>
            <a:r>
              <a:rPr lang="en-US" sz="4200" dirty="0"/>
              <a:t> from </a:t>
            </a:r>
            <a:r>
              <a:rPr lang="en-US" sz="7600" b="1" dirty="0">
                <a:solidFill>
                  <a:srgbClr val="FF0000"/>
                </a:solidFill>
              </a:rPr>
              <a:t>Y</a:t>
            </a:r>
            <a:r>
              <a:rPr lang="en-US" sz="4200" dirty="0"/>
              <a:t> = </a:t>
            </a:r>
            <a:r>
              <a:rPr lang="en-US" sz="7600" b="1" dirty="0">
                <a:solidFill>
                  <a:srgbClr val="FF0000"/>
                </a:solidFill>
              </a:rPr>
              <a:t>Z </a:t>
            </a:r>
            <a:r>
              <a:rPr lang="en-US" sz="4200" b="1" dirty="0"/>
              <a:t>(No. of doses wasted)</a:t>
            </a:r>
          </a:p>
          <a:p>
            <a:pPr>
              <a:defRPr/>
            </a:pPr>
            <a:r>
              <a:rPr lang="en-US" sz="4200" dirty="0"/>
              <a:t>Now wastage is  </a:t>
            </a:r>
            <a:r>
              <a:rPr lang="en-US" sz="4200" b="1" u="sng" dirty="0">
                <a:solidFill>
                  <a:srgbClr val="FF0000"/>
                </a:solidFill>
              </a:rPr>
              <a:t>Z x100  </a:t>
            </a:r>
            <a:r>
              <a:rPr lang="en-US" sz="4200" dirty="0"/>
              <a:t>=  </a:t>
            </a:r>
            <a:r>
              <a:rPr lang="en-US" sz="4200" b="1" dirty="0"/>
              <a:t>% of Wastage</a:t>
            </a:r>
          </a:p>
          <a:p>
            <a:pPr marL="1828800" lvl="4" indent="0">
              <a:buFontTx/>
              <a:buNone/>
              <a:defRPr/>
            </a:pPr>
            <a:r>
              <a:rPr lang="en-US" sz="6700" b="1" dirty="0">
                <a:solidFill>
                  <a:srgbClr val="FF0000"/>
                </a:solidFill>
              </a:rPr>
              <a:t>    </a:t>
            </a:r>
            <a:r>
              <a:rPr lang="en-US" sz="5900" b="1" dirty="0">
                <a:solidFill>
                  <a:srgbClr val="FF0000"/>
                </a:solidFill>
              </a:rPr>
              <a:t>Y</a:t>
            </a:r>
            <a:endParaRPr lang="en-US" sz="6700" b="1" dirty="0">
              <a:solidFill>
                <a:srgbClr val="FF0000"/>
              </a:solidFill>
            </a:endParaRPr>
          </a:p>
          <a:p>
            <a:pPr marL="114300" indent="0">
              <a:buFontTx/>
              <a:buNone/>
              <a:defRPr/>
            </a:pPr>
            <a:r>
              <a:rPr lang="en-US" sz="5000" b="1" dirty="0"/>
              <a:t>Example:</a:t>
            </a:r>
          </a:p>
          <a:p>
            <a:pPr marL="114300" indent="0">
              <a:buFontTx/>
              <a:buNone/>
              <a:defRPr/>
            </a:pPr>
            <a:r>
              <a:rPr lang="en-US" sz="5000" b="1" dirty="0"/>
              <a:t>No. of Children vaccinated: 60</a:t>
            </a:r>
          </a:p>
          <a:p>
            <a:pPr marL="114300" indent="0">
              <a:buFontTx/>
              <a:buNone/>
              <a:defRPr/>
            </a:pPr>
            <a:r>
              <a:rPr lang="en-US" sz="5000" b="1" dirty="0"/>
              <a:t>No. of Vials used: 04, So number of doses used is : 4 X 20 = 80</a:t>
            </a:r>
          </a:p>
          <a:p>
            <a:pPr marL="114300" indent="0">
              <a:buFontTx/>
              <a:buNone/>
              <a:defRPr/>
            </a:pPr>
            <a:r>
              <a:rPr lang="en-US" sz="5000" b="1" dirty="0"/>
              <a:t>Now deduct 60 from 80:   80-60 = 20</a:t>
            </a:r>
          </a:p>
          <a:p>
            <a:pPr marL="114300" indent="0">
              <a:buFontTx/>
              <a:buNone/>
              <a:defRPr/>
            </a:pPr>
            <a:r>
              <a:rPr lang="en-US" sz="5000" b="1" dirty="0"/>
              <a:t>Wastage:  (20/80)x 100 = 25%</a:t>
            </a:r>
          </a:p>
        </p:txBody>
      </p:sp>
    </p:spTree>
    <p:extLst>
      <p:ext uri="{BB962C8B-B14F-4D97-AF65-F5344CB8AC3E}">
        <p14:creationId xmlns:p14="http://schemas.microsoft.com/office/powerpoint/2010/main" val="94132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555625" y="76200"/>
            <a:ext cx="8077200" cy="1143000"/>
          </a:xfrm>
        </p:spPr>
        <p:txBody>
          <a:bodyPr>
            <a:normAutofit/>
          </a:bodyPr>
          <a:lstStyle/>
          <a:p>
            <a:r>
              <a:rPr lang="en-US" altLang="en-US" dirty="0"/>
              <a:t>Wastage Rates for RI Session</a:t>
            </a:r>
            <a:endParaRPr lang="en-US" alt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890233"/>
              </p:ext>
            </p:extLst>
          </p:nvPr>
        </p:nvGraphicFramePr>
        <p:xfrm>
          <a:off x="76200" y="1143000"/>
          <a:ext cx="8991600" cy="5481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1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3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5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r>
                        <a:rPr kumimoji="1" lang="en-US" altLang="ja-JP" sz="2000" b="1" dirty="0"/>
                        <a:t>Vaccine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/>
                        <a:t>Presentation (doses/vial)*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/>
                        <a:t>Acceptable wastage rate**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/>
                        <a:t>Wastage factor**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075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BCG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rgbClr val="FFFF00"/>
                          </a:solidFill>
                        </a:rPr>
                        <a:t>50%</a:t>
                      </a:r>
                      <a:endParaRPr kumimoji="1" lang="ja-JP" altLang="en-US" sz="2800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en-US" altLang="ja-JP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075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Hepatitis</a:t>
                      </a:r>
                      <a:r>
                        <a:rPr kumimoji="1" lang="en-US" altLang="ja-JP" sz="2000" baseline="0" dirty="0"/>
                        <a:t> B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rgbClr val="FFFF00"/>
                          </a:solidFill>
                        </a:rPr>
                        <a:t>10%</a:t>
                      </a:r>
                      <a:endParaRPr kumimoji="1" lang="ja-JP" altLang="en-US" sz="2800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1.11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075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OPV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rgbClr val="FFFF00"/>
                          </a:solidFill>
                        </a:rPr>
                        <a:t>20%</a:t>
                      </a:r>
                      <a:endParaRPr kumimoji="1" lang="ja-JP" altLang="en-US" sz="2800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1.25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9038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Pentavalent</a:t>
                      </a:r>
                    </a:p>
                    <a:p>
                      <a:r>
                        <a:rPr kumimoji="1" lang="en-US" altLang="ja-JP" sz="2000" dirty="0"/>
                        <a:t>(</a:t>
                      </a:r>
                      <a:r>
                        <a:rPr kumimoji="1" lang="en-US" altLang="ja-JP" sz="2000" dirty="0" err="1"/>
                        <a:t>DTP+HepB+Hib</a:t>
                      </a:r>
                      <a:r>
                        <a:rPr kumimoji="1" lang="en-US" altLang="ja-JP" sz="2000" dirty="0"/>
                        <a:t>) 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rgbClr val="FFFF00"/>
                          </a:solidFill>
                        </a:rPr>
                        <a:t>5%</a:t>
                      </a:r>
                      <a:endParaRPr kumimoji="1" lang="ja-JP" altLang="en-US" sz="2800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1.05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075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Measles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rgbClr val="FFFF00"/>
                          </a:solidFill>
                        </a:rPr>
                        <a:t>20%</a:t>
                      </a:r>
                      <a:endParaRPr kumimoji="1" lang="ja-JP" altLang="en-US" sz="2800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1.25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075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PCV-10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rgbClr val="FFFF00"/>
                          </a:solidFill>
                        </a:rPr>
                        <a:t>10%</a:t>
                      </a:r>
                      <a:endParaRPr kumimoji="1" lang="ja-JP" altLang="en-US" sz="2800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1.11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2075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IPV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rgbClr val="FFFF00"/>
                          </a:solidFill>
                        </a:rPr>
                        <a:t>10%</a:t>
                      </a:r>
                      <a:endParaRPr kumimoji="1" lang="ja-JP" altLang="en-US" sz="2800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1.11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2075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TT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rgbClr val="FFFF00"/>
                          </a:solidFill>
                        </a:rPr>
                        <a:t>20%</a:t>
                      </a:r>
                      <a:endParaRPr kumimoji="1" lang="ja-JP" altLang="en-US" sz="2800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1.25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358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85347" y="152401"/>
            <a:ext cx="7765321" cy="91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 dirty="0"/>
              <a:t>How to calculate the wastage multiplication factor (WMF)? </a:t>
            </a:r>
            <a:endParaRPr lang="en-US" sz="2800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04800" y="1066801"/>
            <a:ext cx="8610602" cy="3809999"/>
          </a:xfrm>
        </p:spPr>
        <p:txBody>
          <a:bodyPr>
            <a:normAutofit/>
          </a:bodyPr>
          <a:lstStyle/>
          <a:p>
            <a:r>
              <a:rPr lang="en-US" altLang="en-US" sz="2000" i="1" dirty="0"/>
              <a:t>The vaccine wastage factor indicates how much additional vaccine should be ordered in order to allow for the given wastage rate. </a:t>
            </a:r>
            <a:endParaRPr lang="en-US" altLang="en-US" sz="2000" dirty="0"/>
          </a:p>
          <a:p>
            <a:r>
              <a:rPr lang="en-US" altLang="en-US" sz="2000" dirty="0"/>
              <a:t>The vaccine wastage rate can vary greatly according to several characteristics of the programme – for example session sizes, session plans, vial presentation and supply management. </a:t>
            </a:r>
          </a:p>
          <a:p>
            <a:r>
              <a:rPr lang="en-US" altLang="en-US" sz="2000" dirty="0"/>
              <a:t>Relationship between the vaccine wastage rate and the WMF = 100/ (100 - wastage rate) </a:t>
            </a:r>
          </a:p>
          <a:p>
            <a:r>
              <a:rPr lang="en-US" altLang="en-US" sz="2000" dirty="0"/>
              <a:t>Example: Let us assume the wastage rate of a particular antigen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B35CC8-686C-40DB-815C-8D1B241082CE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617805"/>
              </p:ext>
            </p:extLst>
          </p:nvPr>
        </p:nvGraphicFramePr>
        <p:xfrm>
          <a:off x="304800" y="4876800"/>
          <a:ext cx="8610602" cy="1566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9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3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3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3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8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38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38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38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38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38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7834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Wastage rate 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Helvetica 45 Light"/>
                        <a:ea typeface="Times New Roman"/>
                        <a:cs typeface="Helvetica 45 Light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5% 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Helvetica 45 Light"/>
                        <a:ea typeface="Times New Roman"/>
                        <a:cs typeface="Helvetica 45 Light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10% 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Helvetica 45 Light"/>
                        <a:ea typeface="Times New Roman"/>
                        <a:cs typeface="Helvetica 45 Light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15% 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Helvetica 45 Light"/>
                        <a:ea typeface="Times New Roman"/>
                        <a:cs typeface="Helvetica 45 Light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20% 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Helvetica 45 Light"/>
                        <a:ea typeface="Times New Roman"/>
                        <a:cs typeface="Helvetica 45 Light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% 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Helvetica 45 Light"/>
                        <a:ea typeface="Times New Roman"/>
                        <a:cs typeface="Helvetica 45 Light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30% 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Helvetica 45 Light"/>
                        <a:ea typeface="Times New Roman"/>
                        <a:cs typeface="Helvetica 45 Light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35% 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Helvetica 45 Light"/>
                        <a:ea typeface="Times New Roman"/>
                        <a:cs typeface="Helvetica 45 Light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40% 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Helvetica 45 Light"/>
                        <a:ea typeface="Times New Roman"/>
                        <a:cs typeface="Helvetica 45 Light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45% 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Helvetica 45 Light"/>
                        <a:ea typeface="Times New Roman"/>
                        <a:cs typeface="Helvetica 45 Light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50% 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Helvetica 45 Light"/>
                        <a:ea typeface="Times New Roman"/>
                        <a:cs typeface="Helvetica 45 Light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34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WMF 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Helvetica 45 Light"/>
                        <a:ea typeface="Times New Roman"/>
                        <a:cs typeface="Helvetica 45 Light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1.05 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Helvetica 45 Light"/>
                        <a:ea typeface="Times New Roman"/>
                        <a:cs typeface="Helvetica 45 Light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1.11 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Helvetica 45 Light"/>
                        <a:ea typeface="Times New Roman"/>
                        <a:cs typeface="Helvetica 45 Light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1.18 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Helvetica 45 Light"/>
                        <a:ea typeface="Times New Roman"/>
                        <a:cs typeface="Helvetica 45 Light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1.25 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Helvetica 45 Light"/>
                        <a:ea typeface="Times New Roman"/>
                        <a:cs typeface="Helvetica 45 Light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1.33 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Helvetica 45 Light"/>
                        <a:ea typeface="Times New Roman"/>
                        <a:cs typeface="Helvetica 45 Light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1.43 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Helvetica 45 Light"/>
                        <a:ea typeface="Times New Roman"/>
                        <a:cs typeface="Helvetica 45 Light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1.54 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Helvetica 45 Light"/>
                        <a:ea typeface="Times New Roman"/>
                        <a:cs typeface="Helvetica 45 Light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1.67 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Helvetica 45 Light"/>
                        <a:ea typeface="Times New Roman"/>
                        <a:cs typeface="Helvetica 45 Light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1.82 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Helvetica 45 Light"/>
                        <a:ea typeface="Times New Roman"/>
                        <a:cs typeface="Helvetica 45 Light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 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Helvetica 45 Light"/>
                        <a:ea typeface="Times New Roman"/>
                        <a:cs typeface="Helvetica 45 Light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542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149</TotalTime>
  <Words>783</Words>
  <Application>Microsoft Office PowerPoint</Application>
  <PresentationFormat>On-screen Show (4:3)</PresentationFormat>
  <Paragraphs>160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Arial</vt:lpstr>
      <vt:lpstr>Bookman Old Style</vt:lpstr>
      <vt:lpstr>Calibri</vt:lpstr>
      <vt:lpstr>Helvetica 45 Light</vt:lpstr>
      <vt:lpstr>Rockwell</vt:lpstr>
      <vt:lpstr>Times New Roman</vt:lpstr>
      <vt:lpstr>Damask</vt:lpstr>
      <vt:lpstr>Monitoring of ri</vt:lpstr>
      <vt:lpstr>What is monitoring</vt:lpstr>
      <vt:lpstr>Key Areas of monitoring</vt:lpstr>
      <vt:lpstr>1. Monitoring cold chain equipment</vt:lpstr>
      <vt:lpstr>2. Daily temperature recording</vt:lpstr>
      <vt:lpstr>3. Vaccine and injection supplies</vt:lpstr>
      <vt:lpstr>How to Calculate Vaccine Wastage</vt:lpstr>
      <vt:lpstr>Wastage Rates for RI Session</vt:lpstr>
      <vt:lpstr>How to calculate the wastage multiplication factor (WMF)? </vt:lpstr>
      <vt:lpstr>4. Target calculation</vt:lpstr>
      <vt:lpstr>4. Target calculation….contd.</vt:lpstr>
      <vt:lpstr> 5. coverage (Access) calculation</vt:lpstr>
      <vt:lpstr>6. drop-out (Utilization) calculation</vt:lpstr>
      <vt:lpstr>7. Defaulter tracing</vt:lpstr>
      <vt:lpstr>PowerPoint Presentation</vt:lpstr>
      <vt:lpstr>Follow-up of defaulters</vt:lpstr>
      <vt:lpstr>8. Immunization monitoring chart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of ri</dc:title>
  <dc:creator>Riaz Nasrullah</dc:creator>
  <cp:lastModifiedBy>Riaz Nasrullah</cp:lastModifiedBy>
  <cp:revision>35</cp:revision>
  <dcterms:created xsi:type="dcterms:W3CDTF">2006-08-16T00:00:00Z</dcterms:created>
  <dcterms:modified xsi:type="dcterms:W3CDTF">2016-10-14T08:51:20Z</dcterms:modified>
</cp:coreProperties>
</file>