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5" r:id="rId16"/>
    <p:sldId id="274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00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B3103-553E-4C20-832E-45929F1153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A0073-4A71-4CDB-A1B1-77145B8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8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dirty="0"/>
              <a:t>Session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7772400" cy="1752600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Recording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359943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58824"/>
              </p:ext>
            </p:extLst>
          </p:nvPr>
        </p:nvGraphicFramePr>
        <p:xfrm>
          <a:off x="152400" y="449080"/>
          <a:ext cx="8839201" cy="587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906">
                  <a:extLst>
                    <a:ext uri="{9D8B030D-6E8A-4147-A177-3AD203B41FA5}">
                      <a16:colId xmlns:a16="http://schemas.microsoft.com/office/drawing/2014/main" val="1041829437"/>
                    </a:ext>
                  </a:extLst>
                </a:gridCol>
                <a:gridCol w="696687">
                  <a:extLst>
                    <a:ext uri="{9D8B030D-6E8A-4147-A177-3AD203B41FA5}">
                      <a16:colId xmlns:a16="http://schemas.microsoft.com/office/drawing/2014/main" val="117610431"/>
                    </a:ext>
                  </a:extLst>
                </a:gridCol>
                <a:gridCol w="1238553">
                  <a:extLst>
                    <a:ext uri="{9D8B030D-6E8A-4147-A177-3AD203B41FA5}">
                      <a16:colId xmlns:a16="http://schemas.microsoft.com/office/drawing/2014/main" val="4075889601"/>
                    </a:ext>
                  </a:extLst>
                </a:gridCol>
                <a:gridCol w="1182914">
                  <a:extLst>
                    <a:ext uri="{9D8B030D-6E8A-4147-A177-3AD203B41FA5}">
                      <a16:colId xmlns:a16="http://schemas.microsoft.com/office/drawing/2014/main" val="3858849521"/>
                    </a:ext>
                  </a:extLst>
                </a:gridCol>
                <a:gridCol w="1335314">
                  <a:extLst>
                    <a:ext uri="{9D8B030D-6E8A-4147-A177-3AD203B41FA5}">
                      <a16:colId xmlns:a16="http://schemas.microsoft.com/office/drawing/2014/main" val="3214526790"/>
                    </a:ext>
                  </a:extLst>
                </a:gridCol>
                <a:gridCol w="483809">
                  <a:extLst>
                    <a:ext uri="{9D8B030D-6E8A-4147-A177-3AD203B41FA5}">
                      <a16:colId xmlns:a16="http://schemas.microsoft.com/office/drawing/2014/main" val="2041962840"/>
                    </a:ext>
                  </a:extLst>
                </a:gridCol>
                <a:gridCol w="544285">
                  <a:extLst>
                    <a:ext uri="{9D8B030D-6E8A-4147-A177-3AD203B41FA5}">
                      <a16:colId xmlns:a16="http://schemas.microsoft.com/office/drawing/2014/main" val="738943623"/>
                    </a:ext>
                  </a:extLst>
                </a:gridCol>
                <a:gridCol w="938590">
                  <a:extLst>
                    <a:ext uri="{9D8B030D-6E8A-4147-A177-3AD203B41FA5}">
                      <a16:colId xmlns:a16="http://schemas.microsoft.com/office/drawing/2014/main" val="665218576"/>
                    </a:ext>
                  </a:extLst>
                </a:gridCol>
                <a:gridCol w="696687">
                  <a:extLst>
                    <a:ext uri="{9D8B030D-6E8A-4147-A177-3AD203B41FA5}">
                      <a16:colId xmlns:a16="http://schemas.microsoft.com/office/drawing/2014/main" val="68973462"/>
                    </a:ext>
                  </a:extLst>
                </a:gridCol>
                <a:gridCol w="648304">
                  <a:extLst>
                    <a:ext uri="{9D8B030D-6E8A-4147-A177-3AD203B41FA5}">
                      <a16:colId xmlns:a16="http://schemas.microsoft.com/office/drawing/2014/main" val="4253960185"/>
                    </a:ext>
                  </a:extLst>
                </a:gridCol>
                <a:gridCol w="832152">
                  <a:extLst>
                    <a:ext uri="{9D8B030D-6E8A-4147-A177-3AD203B41FA5}">
                      <a16:colId xmlns:a16="http://schemas.microsoft.com/office/drawing/2014/main" val="2773223280"/>
                    </a:ext>
                  </a:extLst>
                </a:gridCol>
              </a:tblGrid>
              <a:tr h="229958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WEEKLY VPD SURVEILLANCE REPORT, HEALTH FACILITY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6101"/>
                  </a:ext>
                </a:extLst>
              </a:tr>
              <a:tr h="143724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865131345"/>
                  </a:ext>
                </a:extLst>
              </a:tr>
              <a:tr h="15298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Health Facility :  ________________             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Union Council: ___________           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Tehsil/Taluka:_________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66171"/>
                  </a:ext>
                </a:extLst>
              </a:tr>
              <a:tr h="15298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2491859761"/>
                  </a:ext>
                </a:extLst>
              </a:tr>
              <a:tr h="29878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District/Agency:__________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Province/Area:  _______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Date of report received in DHO/ EDO (H) office: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2283245068"/>
                  </a:ext>
                </a:extLst>
              </a:tr>
              <a:tr h="15298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626773152"/>
                  </a:ext>
                </a:extLst>
              </a:tr>
              <a:tr h="15298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Epi Week No.:_____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Date: From             To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Year: ________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AEFI________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68279"/>
                  </a:ext>
                </a:extLst>
              </a:tr>
              <a:tr h="15809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2630756531"/>
                  </a:ext>
                </a:extLst>
              </a:tr>
              <a:tr h="2831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AFP:_____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NT:_____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Childhood TB:_________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Diphtheria: 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Pertussis:____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Measles:____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633"/>
                  </a:ext>
                </a:extLst>
              </a:tr>
              <a:tr h="15809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883416951"/>
                  </a:ext>
                </a:extLst>
              </a:tr>
              <a:tr h="61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S. 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Type of case*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Name of the case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Father's name of the case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(House #, street, village, mahalla, UC, Cell Number)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(month)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 of  Onset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dd/mm/yy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No. of  vaccine doses received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 of last dose received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dd/mm/yy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Clinical Presentation of the case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2487339204"/>
                  </a:ext>
                </a:extLst>
              </a:tr>
              <a:tr h="158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216135678"/>
                  </a:ext>
                </a:extLst>
              </a:tr>
              <a:tr h="143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755480095"/>
                  </a:ext>
                </a:extLst>
              </a:tr>
              <a:tr h="15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2308874008"/>
                  </a:ext>
                </a:extLst>
              </a:tr>
              <a:tr h="15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2885889194"/>
                  </a:ext>
                </a:extLst>
              </a:tr>
              <a:tr h="143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828196011"/>
                  </a:ext>
                </a:extLst>
              </a:tr>
              <a:tr h="143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637224871"/>
                  </a:ext>
                </a:extLst>
              </a:tr>
              <a:tr h="143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241809651"/>
                  </a:ext>
                </a:extLst>
              </a:tr>
              <a:tr h="143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2583757870"/>
                  </a:ext>
                </a:extLst>
              </a:tr>
              <a:tr h="143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540134292"/>
                  </a:ext>
                </a:extLst>
              </a:tr>
              <a:tr h="150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296431822"/>
                  </a:ext>
                </a:extLst>
              </a:tr>
              <a:tr h="14372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Notes: *Type of case means AFP, Measles, NT, Pertusis, Diphtheria, Childhood TB etc.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14338396"/>
                  </a:ext>
                </a:extLst>
              </a:tr>
              <a:tr h="143724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620580238"/>
                  </a:ext>
                </a:extLst>
              </a:tr>
              <a:tr h="1437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Prepared by: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Date: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Facility In-charge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777218835"/>
                  </a:ext>
                </a:extLst>
              </a:tr>
              <a:tr h="1437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Name: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Name: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1248106382"/>
                  </a:ext>
                </a:extLst>
              </a:tr>
              <a:tr h="1437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Designation: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Designation: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412292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29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10438"/>
              </p:ext>
            </p:extLst>
          </p:nvPr>
        </p:nvGraphicFramePr>
        <p:xfrm>
          <a:off x="304801" y="-76200"/>
          <a:ext cx="8381998" cy="759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988">
                  <a:extLst>
                    <a:ext uri="{9D8B030D-6E8A-4147-A177-3AD203B41FA5}">
                      <a16:colId xmlns:a16="http://schemas.microsoft.com/office/drawing/2014/main" val="1628600831"/>
                    </a:ext>
                  </a:extLst>
                </a:gridCol>
                <a:gridCol w="755287">
                  <a:extLst>
                    <a:ext uri="{9D8B030D-6E8A-4147-A177-3AD203B41FA5}">
                      <a16:colId xmlns:a16="http://schemas.microsoft.com/office/drawing/2014/main" val="471271646"/>
                    </a:ext>
                  </a:extLst>
                </a:gridCol>
                <a:gridCol w="751929">
                  <a:extLst>
                    <a:ext uri="{9D8B030D-6E8A-4147-A177-3AD203B41FA5}">
                      <a16:colId xmlns:a16="http://schemas.microsoft.com/office/drawing/2014/main" val="2637323799"/>
                    </a:ext>
                  </a:extLst>
                </a:gridCol>
                <a:gridCol w="872776">
                  <a:extLst>
                    <a:ext uri="{9D8B030D-6E8A-4147-A177-3AD203B41FA5}">
                      <a16:colId xmlns:a16="http://schemas.microsoft.com/office/drawing/2014/main" val="2363856881"/>
                    </a:ext>
                  </a:extLst>
                </a:gridCol>
                <a:gridCol w="876131">
                  <a:extLst>
                    <a:ext uri="{9D8B030D-6E8A-4147-A177-3AD203B41FA5}">
                      <a16:colId xmlns:a16="http://schemas.microsoft.com/office/drawing/2014/main" val="4106799138"/>
                    </a:ext>
                  </a:extLst>
                </a:gridCol>
                <a:gridCol w="876131">
                  <a:extLst>
                    <a:ext uri="{9D8B030D-6E8A-4147-A177-3AD203B41FA5}">
                      <a16:colId xmlns:a16="http://schemas.microsoft.com/office/drawing/2014/main" val="1153501228"/>
                    </a:ext>
                  </a:extLst>
                </a:gridCol>
                <a:gridCol w="876131">
                  <a:extLst>
                    <a:ext uri="{9D8B030D-6E8A-4147-A177-3AD203B41FA5}">
                      <a16:colId xmlns:a16="http://schemas.microsoft.com/office/drawing/2014/main" val="66990811"/>
                    </a:ext>
                  </a:extLst>
                </a:gridCol>
                <a:gridCol w="876131">
                  <a:extLst>
                    <a:ext uri="{9D8B030D-6E8A-4147-A177-3AD203B41FA5}">
                      <a16:colId xmlns:a16="http://schemas.microsoft.com/office/drawing/2014/main" val="3861783355"/>
                    </a:ext>
                  </a:extLst>
                </a:gridCol>
                <a:gridCol w="832494">
                  <a:extLst>
                    <a:ext uri="{9D8B030D-6E8A-4147-A177-3AD203B41FA5}">
                      <a16:colId xmlns:a16="http://schemas.microsoft.com/office/drawing/2014/main" val="134658343"/>
                    </a:ext>
                  </a:extLst>
                </a:gridCol>
              </a:tblGrid>
              <a:tr h="11892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EPI PAKISTAN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EPI 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23785"/>
                  </a:ext>
                </a:extLst>
              </a:tr>
              <a:tr h="1189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MONTHLY VACCINATION REPORTING FORM (UC/ Health Facility)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59196"/>
                  </a:ext>
                </a:extLst>
              </a:tr>
              <a:tr h="81763"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173679"/>
                  </a:ext>
                </a:extLst>
              </a:tr>
              <a:tr h="76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Month: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Year: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89772"/>
                  </a:ext>
                </a:extLst>
              </a:tr>
              <a:tr h="76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Health Facility: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Tehsil/Taluka: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75639"/>
                  </a:ext>
                </a:extLst>
              </a:tr>
              <a:tr h="146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District: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Name of Union Councils: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59726"/>
                  </a:ext>
                </a:extLst>
              </a:tr>
              <a:tr h="185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Monthly Target for Children 0-11 M: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</a:rPr>
                        <a:t>Monthly Target for Pregnant Women: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9305"/>
                  </a:ext>
                </a:extLst>
              </a:tr>
              <a:tr h="13007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000" u="sng" strike="noStrike" dirty="0">
                          <a:effectLst/>
                        </a:rPr>
                        <a:t>EPI Services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80390"/>
                  </a:ext>
                </a:extLst>
              </a:tr>
              <a:tr h="134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Fixed EPI Centers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Outreach Vaccination Session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Mobile Vaccination Session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69517"/>
                  </a:ext>
                </a:extLst>
              </a:tr>
              <a:tr h="134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Planned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Actually held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Planned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Actually held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812194"/>
                  </a:ext>
                </a:extLst>
              </a:tr>
              <a:tr h="130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64319"/>
                  </a:ext>
                </a:extLst>
              </a:tr>
              <a:tr h="130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Reporting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90394"/>
                  </a:ext>
                </a:extLst>
              </a:tr>
              <a:tr h="13007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600860"/>
                  </a:ext>
                </a:extLst>
              </a:tr>
              <a:tr h="7433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</a:rPr>
                        <a:t>A: Childhood Routine Immunization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15230"/>
                  </a:ext>
                </a:extLst>
              </a:tr>
              <a:tr h="7804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0132"/>
                  </a:ext>
                </a:extLst>
              </a:tr>
              <a:tr h="2807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Vaccines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Vaccination Given to Children 0-11 Months of 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Vaccination Given to Children 12-23 Months of 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 Years and Above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Children Vaccinated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32139"/>
                  </a:ext>
                </a:extLst>
              </a:tr>
              <a:tr h="78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463886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BCG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633222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Hep</a:t>
                      </a:r>
                      <a:r>
                        <a:rPr lang="en-US" sz="1000" u="none" strike="noStrike" dirty="0">
                          <a:effectLst/>
                        </a:rPr>
                        <a:t> 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611606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OPV-O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96907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OPV-1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78840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OPV-2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88585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OPV-3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92399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PENTA-1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5589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PENTA-2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234088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PENTA-3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079400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PCV10-1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633490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PCV10-2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861996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PCV10-3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587567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IPV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60915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MEASLES-1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208733"/>
                  </a:ext>
                </a:extLst>
              </a:tr>
              <a:tr h="78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MEASLES-2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13677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 IMMUNIZED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696"/>
                  </a:ext>
                </a:extLst>
              </a:tr>
              <a:tr h="780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dirty="0">
                          <a:effectLst/>
                        </a:rPr>
                        <a:t>B: TT Routine Immunization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0987"/>
                  </a:ext>
                </a:extLst>
              </a:tr>
              <a:tr h="137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Vaccination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Pregnant Women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Non-Pregnant Women (15-49 Years)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05636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TT-1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07999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TT-2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28889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TT-3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46275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TT-4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87370"/>
                  </a:ext>
                </a:extLst>
              </a:tr>
              <a:tr h="78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TT-5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82750"/>
                  </a:ext>
                </a:extLst>
              </a:tr>
              <a:tr h="14494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Children Protected at 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73191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522330"/>
                  </a:ext>
                </a:extLst>
              </a:tr>
              <a:tr h="13453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Name of the Vaccinator:_______________________________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Signature of the Vaccinator:_______________________________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84435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900738"/>
                  </a:ext>
                </a:extLst>
              </a:tr>
              <a:tr h="13453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Name of the UC/ Health Facility In Charge:________________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Signature of the UC/ Health Facility In Charge:________________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22467"/>
                  </a:ext>
                </a:extLst>
              </a:tr>
              <a:tr h="7433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6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49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2" y="152400"/>
            <a:ext cx="8866968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Revised Recording 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STEP-1</a:t>
            </a:r>
          </a:p>
          <a:p>
            <a:r>
              <a:rPr lang="en-US" dirty="0"/>
              <a:t>Page numbering of all pages of permanent register</a:t>
            </a:r>
          </a:p>
          <a:p>
            <a:pPr marL="0" indent="0">
              <a:buNone/>
            </a:pPr>
            <a:r>
              <a:rPr lang="en-US" b="1" dirty="0"/>
              <a:t>STEP-2</a:t>
            </a:r>
          </a:p>
          <a:p>
            <a:r>
              <a:rPr lang="en-US" dirty="0"/>
              <a:t>Listing all villages as per MP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Enter the village name with page number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29126"/>
              </p:ext>
            </p:extLst>
          </p:nvPr>
        </p:nvGraphicFramePr>
        <p:xfrm>
          <a:off x="457200" y="3886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8672121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293903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328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VILLAGE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Batkhela</a:t>
                      </a:r>
                      <a:r>
                        <a:rPr lang="en-US" sz="2400" dirty="0"/>
                        <a:t> Lower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r>
                        <a:rPr lang="en-US" sz="2400" baseline="0" dirty="0"/>
                        <a:t> - 8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8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Batkhela</a:t>
                      </a:r>
                      <a:r>
                        <a:rPr lang="en-US" sz="2400" dirty="0"/>
                        <a:t> Middle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9 - 14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2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Alladand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r>
                        <a:rPr lang="en-US" sz="2400" baseline="0" dirty="0"/>
                        <a:t> - 18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9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Pir</a:t>
                      </a:r>
                      <a:r>
                        <a:rPr lang="en-US" sz="2400" dirty="0"/>
                        <a:t> Khel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19 - 20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5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Revised Recording 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STEP-3</a:t>
            </a:r>
          </a:p>
          <a:p>
            <a:r>
              <a:rPr lang="en-US" dirty="0"/>
              <a:t>Allot specific permanent numbers to each village based on expected target (number of children)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6168"/>
              </p:ext>
            </p:extLst>
          </p:nvPr>
        </p:nvGraphicFramePr>
        <p:xfrm>
          <a:off x="457200" y="2819400"/>
          <a:ext cx="8229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8672121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7293903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328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VILLAGE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EPI</a:t>
                      </a:r>
                      <a:r>
                        <a:rPr lang="en-US" sz="2400" b="1" baseline="0" dirty="0"/>
                        <a:t> NUMBER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Batkhela</a:t>
                      </a:r>
                      <a:r>
                        <a:rPr lang="en-US" sz="2400" dirty="0"/>
                        <a:t> Lower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r>
                        <a:rPr lang="en-US" sz="2400" baseline="0" dirty="0"/>
                        <a:t> - 8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1 -- 50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8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Batkhela</a:t>
                      </a:r>
                      <a:r>
                        <a:rPr lang="en-US" sz="2400" dirty="0"/>
                        <a:t> Middle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9 - 14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51 -- 100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2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Alladand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r>
                        <a:rPr lang="en-US" sz="2400" baseline="0" dirty="0"/>
                        <a:t> - 18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101 -- 130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9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Pir</a:t>
                      </a:r>
                      <a:r>
                        <a:rPr lang="en-US" sz="2400" dirty="0"/>
                        <a:t> Khel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19 - 20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131 -- 150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5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5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Revised Recording 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STEP-4</a:t>
            </a:r>
          </a:p>
          <a:p>
            <a:r>
              <a:rPr lang="en-US" dirty="0"/>
              <a:t>Once the allotted numbers for a village finish, allot new set of number and add the page number in the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63549"/>
              </p:ext>
            </p:extLst>
          </p:nvPr>
        </p:nvGraphicFramePr>
        <p:xfrm>
          <a:off x="457200" y="3048000"/>
          <a:ext cx="8229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8672121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7293903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328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VILLAGE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EPI</a:t>
                      </a:r>
                      <a:r>
                        <a:rPr lang="en-US" sz="2400" b="1" baseline="0" dirty="0"/>
                        <a:t> NUMBER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Batkhela</a:t>
                      </a:r>
                      <a:r>
                        <a:rPr lang="en-US" sz="2400" dirty="0"/>
                        <a:t> Lower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r>
                        <a:rPr lang="en-US" sz="2400" baseline="0" dirty="0"/>
                        <a:t> - 8, 21 - 26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1 - 50, 151-200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8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Batkhela</a:t>
                      </a:r>
                      <a:r>
                        <a:rPr lang="en-US" sz="2400" dirty="0"/>
                        <a:t> Middle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9 - 14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51 - 100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2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Alladand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r>
                        <a:rPr lang="en-US" sz="2400" baseline="0" dirty="0"/>
                        <a:t> - 18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101 - 130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9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Pir</a:t>
                      </a:r>
                      <a:r>
                        <a:rPr lang="en-US" sz="2400" dirty="0"/>
                        <a:t> Khel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19 - 20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131 - 150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5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71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Revised Recording 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STEP-5</a:t>
            </a:r>
          </a:p>
          <a:p>
            <a:r>
              <a:rPr lang="en-US" dirty="0"/>
              <a:t>Enter the card number of mother in column for PAB besides Y/N</a:t>
            </a:r>
          </a:p>
          <a:p>
            <a:r>
              <a:rPr lang="en-US" dirty="0"/>
              <a:t>Enter child card number in mother vaccination register (e.g. Mother No. 214 / Child No. 1534)</a:t>
            </a:r>
          </a:p>
        </p:txBody>
      </p:sp>
    </p:spTree>
    <p:extLst>
      <p:ext uri="{BB962C8B-B14F-4D97-AF65-F5344CB8AC3E}">
        <p14:creationId xmlns:p14="http://schemas.microsoft.com/office/powerpoint/2010/main" val="2978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650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 algn="l"/>
            <a:r>
              <a:rPr lang="en-US" b="1" dirty="0"/>
              <a:t>Tools to be used </a:t>
            </a:r>
            <a:r>
              <a:rPr lang="en-US" sz="3600" b="1" dirty="0"/>
              <a:t>(in order of usage)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58372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Vaccination cards (Children &amp; Women)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Daily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Tally 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Permanent register (Children &amp; Women)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AEFI report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Daily vaccine inventory &amp; temperature monitoring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EPI stock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VPD surveillance weekly report &amp;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Monthly reporting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Immunization monitoring chart</a:t>
            </a:r>
          </a:p>
        </p:txBody>
      </p:sp>
    </p:spTree>
    <p:extLst>
      <p:ext uri="{BB962C8B-B14F-4D97-AF65-F5344CB8AC3E}">
        <p14:creationId xmlns:p14="http://schemas.microsoft.com/office/powerpoint/2010/main" val="147758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" y="76199"/>
            <a:ext cx="9006490" cy="66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69748"/>
              </p:ext>
            </p:extLst>
          </p:nvPr>
        </p:nvGraphicFramePr>
        <p:xfrm>
          <a:off x="152400" y="76194"/>
          <a:ext cx="8839199" cy="7259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564">
                  <a:extLst>
                    <a:ext uri="{9D8B030D-6E8A-4147-A177-3AD203B41FA5}">
                      <a16:colId xmlns:a16="http://schemas.microsoft.com/office/drawing/2014/main" val="2642171257"/>
                    </a:ext>
                  </a:extLst>
                </a:gridCol>
                <a:gridCol w="798418">
                  <a:extLst>
                    <a:ext uri="{9D8B030D-6E8A-4147-A177-3AD203B41FA5}">
                      <a16:colId xmlns:a16="http://schemas.microsoft.com/office/drawing/2014/main" val="2502282480"/>
                    </a:ext>
                  </a:extLst>
                </a:gridCol>
                <a:gridCol w="798418">
                  <a:extLst>
                    <a:ext uri="{9D8B030D-6E8A-4147-A177-3AD203B41FA5}">
                      <a16:colId xmlns:a16="http://schemas.microsoft.com/office/drawing/2014/main" val="976178905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4007535718"/>
                    </a:ext>
                  </a:extLst>
                </a:gridCol>
                <a:gridCol w="524333">
                  <a:extLst>
                    <a:ext uri="{9D8B030D-6E8A-4147-A177-3AD203B41FA5}">
                      <a16:colId xmlns:a16="http://schemas.microsoft.com/office/drawing/2014/main" val="1018604255"/>
                    </a:ext>
                  </a:extLst>
                </a:gridCol>
                <a:gridCol w="798418">
                  <a:extLst>
                    <a:ext uri="{9D8B030D-6E8A-4147-A177-3AD203B41FA5}">
                      <a16:colId xmlns:a16="http://schemas.microsoft.com/office/drawing/2014/main" val="3257166717"/>
                    </a:ext>
                  </a:extLst>
                </a:gridCol>
                <a:gridCol w="798418">
                  <a:extLst>
                    <a:ext uri="{9D8B030D-6E8A-4147-A177-3AD203B41FA5}">
                      <a16:colId xmlns:a16="http://schemas.microsoft.com/office/drawing/2014/main" val="2920573721"/>
                    </a:ext>
                  </a:extLst>
                </a:gridCol>
                <a:gridCol w="500502">
                  <a:extLst>
                    <a:ext uri="{9D8B030D-6E8A-4147-A177-3AD203B41FA5}">
                      <a16:colId xmlns:a16="http://schemas.microsoft.com/office/drawing/2014/main" val="3884321832"/>
                    </a:ext>
                  </a:extLst>
                </a:gridCol>
                <a:gridCol w="524333">
                  <a:extLst>
                    <a:ext uri="{9D8B030D-6E8A-4147-A177-3AD203B41FA5}">
                      <a16:colId xmlns:a16="http://schemas.microsoft.com/office/drawing/2014/main" val="3755211863"/>
                    </a:ext>
                  </a:extLst>
                </a:gridCol>
                <a:gridCol w="798418">
                  <a:extLst>
                    <a:ext uri="{9D8B030D-6E8A-4147-A177-3AD203B41FA5}">
                      <a16:colId xmlns:a16="http://schemas.microsoft.com/office/drawing/2014/main" val="874961951"/>
                    </a:ext>
                  </a:extLst>
                </a:gridCol>
                <a:gridCol w="798418">
                  <a:extLst>
                    <a:ext uri="{9D8B030D-6E8A-4147-A177-3AD203B41FA5}">
                      <a16:colId xmlns:a16="http://schemas.microsoft.com/office/drawing/2014/main" val="233657314"/>
                    </a:ext>
                  </a:extLst>
                </a:gridCol>
                <a:gridCol w="455813">
                  <a:extLst>
                    <a:ext uri="{9D8B030D-6E8A-4147-A177-3AD203B41FA5}">
                      <a16:colId xmlns:a16="http://schemas.microsoft.com/office/drawing/2014/main" val="3286969498"/>
                    </a:ext>
                  </a:extLst>
                </a:gridCol>
                <a:gridCol w="524333">
                  <a:extLst>
                    <a:ext uri="{9D8B030D-6E8A-4147-A177-3AD203B41FA5}">
                      <a16:colId xmlns:a16="http://schemas.microsoft.com/office/drawing/2014/main" val="376403213"/>
                    </a:ext>
                  </a:extLst>
                </a:gridCol>
              </a:tblGrid>
              <a:tr h="145307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EPI PAKISTAN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EPI 04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33704"/>
                  </a:ext>
                </a:extLst>
              </a:tr>
              <a:tr h="145307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DAILY TALLY SHEET FOR ROUTINE IMMUNIZATION SESSION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80040"/>
                  </a:ext>
                </a:extLst>
              </a:tr>
              <a:tr h="931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142"/>
                  </a:ext>
                </a:extLst>
              </a:tr>
              <a:tr h="17891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 and address of Vaccination Center: _____________________________________________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Date: ____________________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77106"/>
                  </a:ext>
                </a:extLst>
              </a:tr>
              <a:tr h="14076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08102"/>
                  </a:ext>
                </a:extLst>
              </a:tr>
              <a:tr h="1998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Vaccine(s)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Less than 1 year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12-23 Months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 Years and above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60042"/>
                  </a:ext>
                </a:extLst>
              </a:tr>
              <a:tr h="168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Tally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Tally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Tally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53122"/>
                  </a:ext>
                </a:extLst>
              </a:tr>
              <a:tr h="1680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Female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32202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13493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Hep 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45687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OPV-0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66483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OPV-1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50743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OPV-2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83644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OPV-3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765742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Penta-1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226724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Penta-2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923045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Penta-3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377909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PCV-1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1944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PCV-2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98932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PCV-3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514678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IPV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638380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Measles-1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930716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Measles-2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870399"/>
                  </a:ext>
                </a:extLst>
              </a:tr>
              <a:tr h="931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27367"/>
                  </a:ext>
                </a:extLst>
              </a:tr>
              <a:tr h="152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Vaccine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Pregnant Women (Tally)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Non Pregnant Women (Tally)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53206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TT-1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46313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TT-2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51325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TT-3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18569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TT-4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59232"/>
                  </a:ext>
                </a:extLst>
              </a:tr>
              <a:tr h="181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TT-5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19105"/>
                  </a:ext>
                </a:extLst>
              </a:tr>
              <a:tr h="931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06610"/>
                  </a:ext>
                </a:extLst>
              </a:tr>
              <a:tr h="1152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Vaccine Wastage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856780"/>
                  </a:ext>
                </a:extLst>
              </a:tr>
              <a:tr h="931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95320"/>
                  </a:ext>
                </a:extLst>
              </a:tr>
              <a:tr h="140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BCG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Hep 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OPV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Penta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PCV10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IPV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Measles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265018"/>
                  </a:ext>
                </a:extLst>
              </a:tr>
              <a:tr h="18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Total doses Received (a)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40309"/>
                  </a:ext>
                </a:extLst>
              </a:tr>
              <a:tr h="2134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Total doses administered (b)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79254"/>
                  </a:ext>
                </a:extLst>
              </a:tr>
              <a:tr h="18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Total doses used ( 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80476"/>
                  </a:ext>
                </a:extLst>
              </a:tr>
              <a:tr h="2134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% vaccine wastage {(c-b)/c}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4722"/>
                  </a:ext>
                </a:extLst>
              </a:tr>
              <a:tr h="931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264510"/>
                  </a:ext>
                </a:extLst>
              </a:tr>
              <a:tr h="9313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Name of the Vaccinator:_______________________________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Signature of the Vaccinator:_______________________________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02417"/>
                  </a:ext>
                </a:extLst>
              </a:tr>
              <a:tr h="931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5" marR="3125" marT="31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98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95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8992393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252193"/>
            <a:ext cx="8933334" cy="63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80516"/>
              </p:ext>
            </p:extLst>
          </p:nvPr>
        </p:nvGraphicFramePr>
        <p:xfrm>
          <a:off x="304800" y="76200"/>
          <a:ext cx="8686801" cy="6686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0800">
                  <a:extLst>
                    <a:ext uri="{9D8B030D-6E8A-4147-A177-3AD203B41FA5}">
                      <a16:colId xmlns:a16="http://schemas.microsoft.com/office/drawing/2014/main" val="3157469105"/>
                    </a:ext>
                  </a:extLst>
                </a:gridCol>
                <a:gridCol w="1395119">
                  <a:extLst>
                    <a:ext uri="{9D8B030D-6E8A-4147-A177-3AD203B41FA5}">
                      <a16:colId xmlns:a16="http://schemas.microsoft.com/office/drawing/2014/main" val="426395263"/>
                    </a:ext>
                  </a:extLst>
                </a:gridCol>
                <a:gridCol w="2070882">
                  <a:extLst>
                    <a:ext uri="{9D8B030D-6E8A-4147-A177-3AD203B41FA5}">
                      <a16:colId xmlns:a16="http://schemas.microsoft.com/office/drawing/2014/main" val="101744635"/>
                    </a:ext>
                  </a:extLst>
                </a:gridCol>
              </a:tblGrid>
              <a:tr h="22059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EPI PAKISTAN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EPI 07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extLst>
                  <a:ext uri="{0D108BD9-81ED-4DB2-BD59-A6C34878D82A}">
                    <a16:rowId xmlns:a16="http://schemas.microsoft.com/office/drawing/2014/main" val="2696984932"/>
                  </a:ext>
                </a:extLst>
              </a:tr>
              <a:tr h="22059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AEFI Report Form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33270"/>
                  </a:ext>
                </a:extLst>
              </a:tr>
              <a:tr h="26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case: __________________________________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Sex:    M                 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9789"/>
                  </a:ext>
                </a:extLst>
              </a:tr>
              <a:tr h="3308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of birth: _______________Age: __________ Years ___________ Months _________Weeks ___________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58110"/>
                  </a:ext>
                </a:extLst>
              </a:tr>
              <a:tr h="282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Father/Husband’s name: ________________________________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Cell Number_____________________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02872"/>
                  </a:ext>
                </a:extLst>
              </a:tr>
              <a:tr h="30331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Village: _________________UC ______________Teshsil/Taluka _________________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73708"/>
                  </a:ext>
                </a:extLst>
              </a:tr>
              <a:tr h="289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District: __________________________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Province: __________________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35632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86143"/>
                  </a:ext>
                </a:extLst>
              </a:tr>
              <a:tr h="14476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Clinical information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91826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Major complaints (put tick as appropriate):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21824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48289"/>
                  </a:ext>
                </a:extLst>
              </a:tr>
              <a:tr h="13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a) BCG Lymphadenitis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f) Convulsion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01853"/>
                  </a:ext>
                </a:extLst>
              </a:tr>
              <a:tr h="13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b) Severe Local Reaction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g) Unconsciousness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79060"/>
                  </a:ext>
                </a:extLst>
              </a:tr>
              <a:tr h="13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c) Injection site abscess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h) Respiratory Distress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06104"/>
                  </a:ext>
                </a:extLst>
              </a:tr>
              <a:tr h="13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d) Fever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i) Swelling of body or face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5193"/>
                  </a:ext>
                </a:extLst>
              </a:tr>
              <a:tr h="13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e) Rash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j) Others (Pls. specify)_____________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47375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57326"/>
                  </a:ext>
                </a:extLst>
              </a:tr>
              <a:tr h="24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Emergency/ initial treatment given (in case where b,e, f, g, h, or j) are +ive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Yes                              No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87520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6973"/>
                  </a:ext>
                </a:extLst>
              </a:tr>
              <a:tr h="13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Is the case hospitalized: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Yes                              No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13265"/>
                  </a:ext>
                </a:extLst>
              </a:tr>
              <a:tr h="144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If Yes, Name and address of the hospital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66340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84099"/>
                  </a:ext>
                </a:extLst>
              </a:tr>
              <a:tr h="14476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Information regarding vaccine and vaccination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5567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Date of vaccination: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3448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Name of vaccine(s) received on this day: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90162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Name of manufacturer &amp; Batch/Lot no. of vaccine(s):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44844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Expiry date of vaccine(s):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77942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Name and address of vaccination center: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77799"/>
                  </a:ext>
                </a:extLst>
              </a:tr>
              <a:tr h="14476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Name &amp; designation of person who vaccinated: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3079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Submit this report to the local health facility in-charge within three days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11555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 case of emergency, report to the local health facility in-charge immediately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65986"/>
                  </a:ext>
                </a:extLst>
              </a:tr>
              <a:tr h="12821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31615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Name and designation of the reporting person          Date: ____/____/_____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90736"/>
                  </a:ext>
                </a:extLst>
              </a:tr>
              <a:tr h="12821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40359"/>
                  </a:ext>
                </a:extLst>
              </a:tr>
              <a:tr h="13787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Copy of all AEFI reports to be sent to the DHO/ EDO (H) office along with weekly Form B by following Tuesday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1" marR="5291" marT="52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1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41980"/>
              </p:ext>
            </p:extLst>
          </p:nvPr>
        </p:nvGraphicFramePr>
        <p:xfrm>
          <a:off x="228604" y="0"/>
          <a:ext cx="8686796" cy="6924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90">
                  <a:extLst>
                    <a:ext uri="{9D8B030D-6E8A-4147-A177-3AD203B41FA5}">
                      <a16:colId xmlns:a16="http://schemas.microsoft.com/office/drawing/2014/main" val="1869747782"/>
                    </a:ext>
                  </a:extLst>
                </a:gridCol>
                <a:gridCol w="607305">
                  <a:extLst>
                    <a:ext uri="{9D8B030D-6E8A-4147-A177-3AD203B41FA5}">
                      <a16:colId xmlns:a16="http://schemas.microsoft.com/office/drawing/2014/main" val="382054623"/>
                    </a:ext>
                  </a:extLst>
                </a:gridCol>
                <a:gridCol w="775481">
                  <a:extLst>
                    <a:ext uri="{9D8B030D-6E8A-4147-A177-3AD203B41FA5}">
                      <a16:colId xmlns:a16="http://schemas.microsoft.com/office/drawing/2014/main" val="2351332235"/>
                    </a:ext>
                  </a:extLst>
                </a:gridCol>
                <a:gridCol w="775481">
                  <a:extLst>
                    <a:ext uri="{9D8B030D-6E8A-4147-A177-3AD203B41FA5}">
                      <a16:colId xmlns:a16="http://schemas.microsoft.com/office/drawing/2014/main" val="1952530134"/>
                    </a:ext>
                  </a:extLst>
                </a:gridCol>
                <a:gridCol w="775481">
                  <a:extLst>
                    <a:ext uri="{9D8B030D-6E8A-4147-A177-3AD203B41FA5}">
                      <a16:colId xmlns:a16="http://schemas.microsoft.com/office/drawing/2014/main" val="1094186844"/>
                    </a:ext>
                  </a:extLst>
                </a:gridCol>
                <a:gridCol w="775481">
                  <a:extLst>
                    <a:ext uri="{9D8B030D-6E8A-4147-A177-3AD203B41FA5}">
                      <a16:colId xmlns:a16="http://schemas.microsoft.com/office/drawing/2014/main" val="1811942073"/>
                    </a:ext>
                  </a:extLst>
                </a:gridCol>
                <a:gridCol w="775481">
                  <a:extLst>
                    <a:ext uri="{9D8B030D-6E8A-4147-A177-3AD203B41FA5}">
                      <a16:colId xmlns:a16="http://schemas.microsoft.com/office/drawing/2014/main" val="2015918785"/>
                    </a:ext>
                  </a:extLst>
                </a:gridCol>
                <a:gridCol w="775481">
                  <a:extLst>
                    <a:ext uri="{9D8B030D-6E8A-4147-A177-3AD203B41FA5}">
                      <a16:colId xmlns:a16="http://schemas.microsoft.com/office/drawing/2014/main" val="2407184549"/>
                    </a:ext>
                  </a:extLst>
                </a:gridCol>
                <a:gridCol w="770811">
                  <a:extLst>
                    <a:ext uri="{9D8B030D-6E8A-4147-A177-3AD203B41FA5}">
                      <a16:colId xmlns:a16="http://schemas.microsoft.com/office/drawing/2014/main" val="3019513201"/>
                    </a:ext>
                  </a:extLst>
                </a:gridCol>
                <a:gridCol w="756796">
                  <a:extLst>
                    <a:ext uri="{9D8B030D-6E8A-4147-A177-3AD203B41FA5}">
                      <a16:colId xmlns:a16="http://schemas.microsoft.com/office/drawing/2014/main" val="3901903490"/>
                    </a:ext>
                  </a:extLst>
                </a:gridCol>
                <a:gridCol w="721758">
                  <a:extLst>
                    <a:ext uri="{9D8B030D-6E8A-4147-A177-3AD203B41FA5}">
                      <a16:colId xmlns:a16="http://schemas.microsoft.com/office/drawing/2014/main" val="1241459816"/>
                    </a:ext>
                  </a:extLst>
                </a:gridCol>
                <a:gridCol w="616650">
                  <a:extLst>
                    <a:ext uri="{9D8B030D-6E8A-4147-A177-3AD203B41FA5}">
                      <a16:colId xmlns:a16="http://schemas.microsoft.com/office/drawing/2014/main" val="3520282630"/>
                    </a:ext>
                  </a:extLst>
                </a:gridCol>
              </a:tblGrid>
              <a:tr h="113021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DAILY VACCINE INVENTORY &amp; TEMPERATURE MONITORING CHART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06174"/>
                  </a:ext>
                </a:extLst>
              </a:tr>
              <a:tr h="72917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Each cold chain equipment must have its individual chart attached to the equipment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10275"/>
                  </a:ext>
                </a:extLst>
              </a:tr>
              <a:tr h="7291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2636371869"/>
                  </a:ext>
                </a:extLst>
              </a:tr>
              <a:tr h="14364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Center's Name: _________________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Month/ Year:_______________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Type of equipment and model number:_____________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03192"/>
                  </a:ext>
                </a:extLst>
              </a:tr>
              <a:tr h="76563"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1823739344"/>
                  </a:ext>
                </a:extLst>
              </a:tr>
              <a:tr h="7656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Union council:____________________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Tehsil/Taluka:____________________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District:________________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38541"/>
                  </a:ext>
                </a:extLst>
              </a:tr>
              <a:tr h="76563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991849896"/>
                  </a:ext>
                </a:extLst>
              </a:tr>
              <a:tr h="1604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Temperature (C)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Number of Doses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Signature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extLst>
                  <a:ext uri="{0D108BD9-81ED-4DB2-BD59-A6C34878D82A}">
                    <a16:rowId xmlns:a16="http://schemas.microsoft.com/office/drawing/2014/main" val="1642338785"/>
                  </a:ext>
                </a:extLst>
              </a:tr>
              <a:tr h="729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Morning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Evening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BCG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Hep 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OPV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Pentavalent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Pneumococcal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IPV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Measles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34213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2704902924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3027830687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1263297576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3223681772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2750740556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4102205107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3780265700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502335785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2471724638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905860162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2841317608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3052944055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1095577513"/>
                  </a:ext>
                </a:extLst>
              </a:tr>
              <a:tr h="12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138817099"/>
                  </a:ext>
                </a:extLst>
              </a:tr>
              <a:tr h="76563"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Supervisory checklist for the cold chain equipment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1927"/>
                  </a:ext>
                </a:extLst>
              </a:tr>
              <a:tr h="87500"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extLst>
                  <a:ext uri="{0D108BD9-81ED-4DB2-BD59-A6C34878D82A}">
                    <a16:rowId xmlns:a16="http://schemas.microsoft.com/office/drawing/2014/main" val="3171461865"/>
                  </a:ext>
                </a:extLst>
              </a:tr>
              <a:tr h="71216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Issues to observe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Response (circle)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Remarks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5294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equipment is clean inside and outside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55144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Functional Voltage Stabilizer is available with the equipment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74082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Equipment has any mechanical fault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02697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Thermostat is working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16009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Ice accumulation on the inner wall is less than 5 mm thick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7451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Working dial thermometer is placed inside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96219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Vaccines are stored in the right place in the right 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18321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Only vaccines and diluents  are kept inside the equipment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3845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Tubes in the inner wall of the ILR are empty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45664"/>
                  </a:ext>
                </a:extLst>
              </a:tr>
              <a:tr h="13198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number of BCG and Measles vaccine vials are matching with corresponding  diluents ampoules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8397"/>
                  </a:ext>
                </a:extLst>
              </a:tr>
              <a:tr h="131251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Penta, PCV10, IPV, Hep B or TT  found frozen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91635"/>
                  </a:ext>
                </a:extLst>
              </a:tr>
              <a:tr h="69271">
                <a:tc gridSpan="12"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Please note down if any other issues observed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46337"/>
                  </a:ext>
                </a:extLst>
              </a:tr>
              <a:tr h="67813">
                <a:tc gridSpan="12">
                  <a:txBody>
                    <a:bodyPr/>
                    <a:lstStyle/>
                    <a:p>
                      <a:pPr algn="ctr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4516"/>
                  </a:ext>
                </a:extLst>
              </a:tr>
              <a:tr h="1319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and designation of local supervisor:___________________________________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Signature and  date_______________________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46" marR="3646" marT="36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1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54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1153"/>
              </p:ext>
            </p:extLst>
          </p:nvPr>
        </p:nvGraphicFramePr>
        <p:xfrm>
          <a:off x="106681" y="533400"/>
          <a:ext cx="8915399" cy="4952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062">
                  <a:extLst>
                    <a:ext uri="{9D8B030D-6E8A-4147-A177-3AD203B41FA5}">
                      <a16:colId xmlns:a16="http://schemas.microsoft.com/office/drawing/2014/main" val="862533252"/>
                    </a:ext>
                  </a:extLst>
                </a:gridCol>
                <a:gridCol w="1032765">
                  <a:extLst>
                    <a:ext uri="{9D8B030D-6E8A-4147-A177-3AD203B41FA5}">
                      <a16:colId xmlns:a16="http://schemas.microsoft.com/office/drawing/2014/main" val="2695906054"/>
                    </a:ext>
                  </a:extLst>
                </a:gridCol>
                <a:gridCol w="1032765">
                  <a:extLst>
                    <a:ext uri="{9D8B030D-6E8A-4147-A177-3AD203B41FA5}">
                      <a16:colId xmlns:a16="http://schemas.microsoft.com/office/drawing/2014/main" val="263066684"/>
                    </a:ext>
                  </a:extLst>
                </a:gridCol>
                <a:gridCol w="1032765">
                  <a:extLst>
                    <a:ext uri="{9D8B030D-6E8A-4147-A177-3AD203B41FA5}">
                      <a16:colId xmlns:a16="http://schemas.microsoft.com/office/drawing/2014/main" val="2292808877"/>
                    </a:ext>
                  </a:extLst>
                </a:gridCol>
                <a:gridCol w="1032765">
                  <a:extLst>
                    <a:ext uri="{9D8B030D-6E8A-4147-A177-3AD203B41FA5}">
                      <a16:colId xmlns:a16="http://schemas.microsoft.com/office/drawing/2014/main" val="1669811796"/>
                    </a:ext>
                  </a:extLst>
                </a:gridCol>
                <a:gridCol w="672337">
                  <a:extLst>
                    <a:ext uri="{9D8B030D-6E8A-4147-A177-3AD203B41FA5}">
                      <a16:colId xmlns:a16="http://schemas.microsoft.com/office/drawing/2014/main" val="1955751287"/>
                    </a:ext>
                  </a:extLst>
                </a:gridCol>
                <a:gridCol w="592627">
                  <a:extLst>
                    <a:ext uri="{9D8B030D-6E8A-4147-A177-3AD203B41FA5}">
                      <a16:colId xmlns:a16="http://schemas.microsoft.com/office/drawing/2014/main" val="3509945400"/>
                    </a:ext>
                  </a:extLst>
                </a:gridCol>
                <a:gridCol w="492124">
                  <a:extLst>
                    <a:ext uri="{9D8B030D-6E8A-4147-A177-3AD203B41FA5}">
                      <a16:colId xmlns:a16="http://schemas.microsoft.com/office/drawing/2014/main" val="351680494"/>
                    </a:ext>
                  </a:extLst>
                </a:gridCol>
                <a:gridCol w="488657">
                  <a:extLst>
                    <a:ext uri="{9D8B030D-6E8A-4147-A177-3AD203B41FA5}">
                      <a16:colId xmlns:a16="http://schemas.microsoft.com/office/drawing/2014/main" val="4014897856"/>
                    </a:ext>
                  </a:extLst>
                </a:gridCol>
                <a:gridCol w="755513">
                  <a:extLst>
                    <a:ext uri="{9D8B030D-6E8A-4147-A177-3AD203B41FA5}">
                      <a16:colId xmlns:a16="http://schemas.microsoft.com/office/drawing/2014/main" val="3111416565"/>
                    </a:ext>
                  </a:extLst>
                </a:gridCol>
                <a:gridCol w="665406">
                  <a:extLst>
                    <a:ext uri="{9D8B030D-6E8A-4147-A177-3AD203B41FA5}">
                      <a16:colId xmlns:a16="http://schemas.microsoft.com/office/drawing/2014/main" val="2302250913"/>
                    </a:ext>
                  </a:extLst>
                </a:gridCol>
                <a:gridCol w="644613">
                  <a:extLst>
                    <a:ext uri="{9D8B030D-6E8A-4147-A177-3AD203B41FA5}">
                      <a16:colId xmlns:a16="http://schemas.microsoft.com/office/drawing/2014/main" val="236867849"/>
                    </a:ext>
                  </a:extLst>
                </a:gridCol>
              </a:tblGrid>
              <a:tr h="314064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 EPI STOCK (Inward &amp; Outward) REGISTER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72312"/>
                  </a:ext>
                </a:extLst>
              </a:tr>
              <a:tr h="31406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Article: _________________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extLst>
                  <a:ext uri="{0D108BD9-81ED-4DB2-BD59-A6C34878D82A}">
                    <a16:rowId xmlns:a16="http://schemas.microsoft.com/office/drawing/2014/main" val="978740173"/>
                  </a:ext>
                </a:extLst>
              </a:tr>
              <a:tr h="2004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Centre Name: __________________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UC: 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Tehsil/Taluka:___________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District: ________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2254367053"/>
                  </a:ext>
                </a:extLst>
              </a:tr>
              <a:tr h="200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3201816259"/>
                  </a:ext>
                </a:extLst>
              </a:tr>
              <a:tr h="2691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Date 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Article Particulars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Voucher no.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Quantity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Remarks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Signature of Store Keeper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Signature of Supervisor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extLst>
                  <a:ext uri="{0D108BD9-81ED-4DB2-BD59-A6C34878D82A}">
                    <a16:rowId xmlns:a16="http://schemas.microsoft.com/office/drawing/2014/main" val="1435193615"/>
                  </a:ext>
                </a:extLst>
              </a:tr>
              <a:tr h="395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Manufacturer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Doses per Vial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(for Vaccine)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Batch/Lot no.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Expiry Date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Receipts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Issued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Balance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61274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2511665620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2672675149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3892727308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3785080972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1385513950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445045246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1469759505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3917248802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3799501028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1921021945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939703578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862900670"/>
                  </a:ext>
                </a:extLst>
              </a:tr>
              <a:tr h="250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96" marR="4796" marT="4796" marB="0" anchor="b"/>
                </a:tc>
                <a:extLst>
                  <a:ext uri="{0D108BD9-81ED-4DB2-BD59-A6C34878D82A}">
                    <a16:rowId xmlns:a16="http://schemas.microsoft.com/office/drawing/2014/main" val="151946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3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1280</Words>
  <Application>Microsoft Office PowerPoint</Application>
  <PresentationFormat>On-screen Show (4:3)</PresentationFormat>
  <Paragraphs>1230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Session 14</vt:lpstr>
      <vt:lpstr>Tools to be used (in order of usage)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Revised Recording (proposed)</vt:lpstr>
      <vt:lpstr>Revised Recording (proposed)</vt:lpstr>
      <vt:lpstr>Revised Recording (proposed)</vt:lpstr>
      <vt:lpstr>Revised Recording (proposed)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</dc:title>
  <dc:creator>Riaz Nasrullah</dc:creator>
  <cp:lastModifiedBy>Riaz Nasrullah</cp:lastModifiedBy>
  <cp:revision>26</cp:revision>
  <dcterms:created xsi:type="dcterms:W3CDTF">2006-08-16T00:00:00Z</dcterms:created>
  <dcterms:modified xsi:type="dcterms:W3CDTF">2016-05-25T15:34:50Z</dcterms:modified>
</cp:coreProperties>
</file>