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7" r:id="rId5"/>
    <p:sldId id="307" r:id="rId6"/>
    <p:sldId id="311" r:id="rId7"/>
    <p:sldId id="278" r:id="rId8"/>
    <p:sldId id="309" r:id="rId9"/>
    <p:sldId id="263" r:id="rId10"/>
    <p:sldId id="310" r:id="rId11"/>
    <p:sldId id="312" r:id="rId12"/>
    <p:sldId id="316" r:id="rId13"/>
    <p:sldId id="314" r:id="rId14"/>
    <p:sldId id="315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F3057"/>
    <a:srgbClr val="636A58"/>
    <a:srgbClr val="505A47"/>
    <a:srgbClr val="D1D8B7"/>
    <a:srgbClr val="A09D79"/>
    <a:srgbClr val="AD5C4D"/>
    <a:srgbClr val="543E35"/>
    <a:srgbClr val="637700"/>
    <a:srgbClr val="FF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 autoAdjust="0"/>
    <p:restoredTop sz="95405" autoAdjust="0"/>
  </p:normalViewPr>
  <p:slideViewPr>
    <p:cSldViewPr snapToGrid="0">
      <p:cViewPr varScale="1">
        <p:scale>
          <a:sx n="83" d="100"/>
          <a:sy n="83" d="100"/>
        </p:scale>
        <p:origin x="90" y="15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18-Nov-24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18-Nov-24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1184" y="2106591"/>
            <a:ext cx="6792816" cy="885463"/>
          </a:xfrm>
        </p:spPr>
        <p:txBody>
          <a:bodyPr anchor="ctr"/>
          <a:lstStyle/>
          <a:p>
            <a:r>
              <a:rPr lang="en-US" sz="6600" dirty="0"/>
              <a:t>W</a:t>
            </a:r>
            <a:r>
              <a:rPr lang="en-US" sz="6600" dirty="0" smtClean="0"/>
              <a:t>ALL – E </a:t>
            </a:r>
            <a:r>
              <a:rPr lang="en-US" dirty="0" smtClean="0"/>
              <a:t>(Bot)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43463" y="4745620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Pakiyalakshmi</a:t>
            </a:r>
            <a:r>
              <a:rPr lang="en-US" dirty="0" smtClean="0"/>
              <a:t> S (9923151063)</a:t>
            </a:r>
          </a:p>
          <a:p>
            <a:r>
              <a:rPr lang="en-US" dirty="0" err="1" smtClean="0"/>
              <a:t>Rajapandi</a:t>
            </a:r>
            <a:r>
              <a:rPr lang="en-US" dirty="0" smtClean="0"/>
              <a:t> N (9923151070)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9751" y="1881298"/>
            <a:ext cx="981147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panose="02020404030301010803" pitchFamily="18" charset="0"/>
              </a:rPr>
              <a:t>User-Centric</a:t>
            </a:r>
            <a:r>
              <a:rPr lang="en-US" sz="2000" b="1" dirty="0">
                <a:latin typeface="Century" panose="02040604050505020304" pitchFamily="18" charset="0"/>
              </a:rPr>
              <a:t> Design</a:t>
            </a:r>
            <a:r>
              <a:rPr lang="en-US" sz="2000" dirty="0">
                <a:latin typeface="Century" panose="02040604050505020304" pitchFamily="18" charset="0"/>
              </a:rPr>
              <a:t>: Focus on simplicity, accessibility, and ease of use.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" panose="02040604050505020304" pitchFamily="18" charset="0"/>
              </a:rPr>
              <a:t>All-in-One Interface</a:t>
            </a:r>
            <a:r>
              <a:rPr lang="en-US" sz="2000" dirty="0">
                <a:latin typeface="Century" panose="02040604050505020304" pitchFamily="18" charset="0"/>
              </a:rPr>
              <a:t>: Multiple functionalities combined into a single platform.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" panose="02040604050505020304" pitchFamily="18" charset="0"/>
              </a:rPr>
              <a:t>Global Reach</a:t>
            </a:r>
            <a:r>
              <a:rPr lang="en-US" sz="2000" dirty="0">
                <a:latin typeface="Century" panose="02040604050505020304" pitchFamily="18" charset="0"/>
              </a:rPr>
              <a:t>: Multilingual support for wider accessibility.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" panose="02040604050505020304" pitchFamily="18" charset="0"/>
              </a:rPr>
              <a:t>Future-Ready</a:t>
            </a:r>
            <a:r>
              <a:rPr lang="en-US" sz="2000" dirty="0">
                <a:latin typeface="Century" panose="02040604050505020304" pitchFamily="18" charset="0"/>
              </a:rPr>
              <a:t>: Scalable for future updates and integration with backend functionalities (e.g., AI-based features).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76344" y="477984"/>
            <a:ext cx="5439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Century" panose="02040604050505020304" pitchFamily="18" charset="0"/>
              </a:rPr>
              <a:t>Benefits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8567" y="2229333"/>
            <a:ext cx="94179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aramond" panose="02020404030301010803" pitchFamily="18" charset="0"/>
              </a:rPr>
              <a:t>The </a:t>
            </a:r>
            <a:r>
              <a:rPr lang="en-US" sz="2000" b="1" dirty="0">
                <a:latin typeface="Garamond" panose="02020404030301010803" pitchFamily="18" charset="0"/>
              </a:rPr>
              <a:t>WALL-E</a:t>
            </a:r>
            <a:r>
              <a:rPr lang="en-US" sz="2000" dirty="0">
                <a:latin typeface="Garamond" panose="02020404030301010803" pitchFamily="18" charset="0"/>
              </a:rPr>
              <a:t> project successfully integrates multiple features like </a:t>
            </a:r>
            <a:r>
              <a:rPr lang="en-US" sz="2000" b="1" dirty="0">
                <a:latin typeface="Garamond" panose="02020404030301010803" pitchFamily="18" charset="0"/>
              </a:rPr>
              <a:t>PDF-to-text</a:t>
            </a:r>
            <a:r>
              <a:rPr lang="en-US" sz="2000" dirty="0">
                <a:latin typeface="Garamond" panose="02020404030301010803" pitchFamily="18" charset="0"/>
              </a:rPr>
              <a:t>, </a:t>
            </a:r>
            <a:r>
              <a:rPr lang="en-US" sz="2000" b="1" dirty="0">
                <a:latin typeface="Garamond" panose="02020404030301010803" pitchFamily="18" charset="0"/>
              </a:rPr>
              <a:t>image-to-text</a:t>
            </a:r>
            <a:r>
              <a:rPr lang="en-US" sz="2000" dirty="0">
                <a:latin typeface="Garamond" panose="02020404030301010803" pitchFamily="18" charset="0"/>
              </a:rPr>
              <a:t>, </a:t>
            </a:r>
            <a:r>
              <a:rPr lang="en-US" sz="2000" b="1" dirty="0">
                <a:latin typeface="Garamond" panose="02020404030301010803" pitchFamily="18" charset="0"/>
              </a:rPr>
              <a:t>voice-to-text</a:t>
            </a:r>
            <a:r>
              <a:rPr lang="en-US" sz="2000" dirty="0">
                <a:latin typeface="Garamond" panose="02020404030301010803" pitchFamily="18" charset="0"/>
              </a:rPr>
              <a:t>, and </a:t>
            </a:r>
            <a:r>
              <a:rPr lang="en-US" sz="2000" b="1" dirty="0">
                <a:latin typeface="Garamond" panose="02020404030301010803" pitchFamily="18" charset="0"/>
              </a:rPr>
              <a:t>image search</a:t>
            </a:r>
            <a:r>
              <a:rPr lang="en-US" sz="2000" dirty="0">
                <a:latin typeface="Garamond" panose="02020404030301010803" pitchFamily="18" charset="0"/>
              </a:rPr>
              <a:t> into a user-friendly, responsive UI/UX design created in </a:t>
            </a:r>
            <a:r>
              <a:rPr lang="en-US" sz="2000" dirty="0" err="1">
                <a:latin typeface="Garamond" panose="02020404030301010803" pitchFamily="18" charset="0"/>
              </a:rPr>
              <a:t>Figma</a:t>
            </a:r>
            <a:r>
              <a:rPr lang="en-US" sz="2000" dirty="0">
                <a:latin typeface="Garamond" panose="02020404030301010803" pitchFamily="18" charset="0"/>
              </a:rPr>
              <a:t>. It focuses on providing an intuitive, accessible experience, making it easier for users to interact with digital content. The design is scalable, multilingual, and visually accessible, ensuring it meets a wide range of user needs. Future improvements can include backend integration and AI-powered features to enhance functionality.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09954" y="648182"/>
            <a:ext cx="2794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entury" panose="02040604050505020304" pitchFamily="18" charset="0"/>
              </a:rPr>
              <a:t>Conclusion</a:t>
            </a:r>
            <a:endParaRPr lang="en-US" sz="4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873" y="2488556"/>
            <a:ext cx="5641848" cy="1383175"/>
          </a:xfrm>
        </p:spPr>
        <p:txBody>
          <a:bodyPr/>
          <a:lstStyle/>
          <a:p>
            <a:r>
              <a:rPr lang="en-US" sz="7200" dirty="0" smtClean="0">
                <a:latin typeface="Garamond" panose="02020404030301010803" pitchFamily="18" charset="0"/>
              </a:rPr>
              <a:t>Thank You.</a:t>
            </a:r>
            <a:endParaRPr lang="en-US" sz="7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47909" y="266218"/>
            <a:ext cx="4477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Century" panose="02040604050505020304" pitchFamily="18" charset="0"/>
              </a:rPr>
              <a:t>INTRODUCTION</a:t>
            </a:r>
            <a:endParaRPr lang="en-US" sz="4000" dirty="0">
              <a:latin typeface="Century" panose="020406040505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8410" y="1643606"/>
            <a:ext cx="81370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Project WALL-E is an interactive application designed using </a:t>
            </a:r>
            <a:r>
              <a:rPr lang="en-US" sz="2000" dirty="0" err="1">
                <a:solidFill>
                  <a:srgbClr val="000000"/>
                </a:solidFill>
                <a:latin typeface="Garamond" panose="02020404030301010803" pitchFamily="18" charset="0"/>
              </a:rPr>
              <a:t>Figma</a:t>
            </a: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 to provide a seamless and user-friendly interface. It integrates functionalities like PDF-to-text conversion, image-to-text extraction, image search, and multilingual voice-to-text translation</a:t>
            </a:r>
            <a:r>
              <a:rPr lang="en-US" sz="2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Focused on accessibility and responsiveness, the project overcomes challenges like UI alignment and backend integration to deliver a versatile tool for dynamic multimedia interaction.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9751" y="2020988"/>
            <a:ext cx="87003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Garamond" panose="02020404030301010803" pitchFamily="18" charset="0"/>
              </a:rPr>
              <a:t>Core </a:t>
            </a:r>
            <a:r>
              <a:rPr lang="en-US" sz="2000" b="1" dirty="0">
                <a:latin typeface="Garamond" panose="02020404030301010803" pitchFamily="18" charset="0"/>
              </a:rPr>
              <a:t>Features</a:t>
            </a:r>
            <a:r>
              <a:rPr lang="en-US" sz="2000" dirty="0">
                <a:latin typeface="Garamond" panose="02020404030301010803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panose="02020404030301010803" pitchFamily="18" charset="0"/>
              </a:rPr>
              <a:t>PDF-to-Text</a:t>
            </a:r>
            <a:r>
              <a:rPr lang="en-US" sz="2000" dirty="0">
                <a:latin typeface="Garamond" panose="02020404030301010803" pitchFamily="18" charset="0"/>
              </a:rPr>
              <a:t>: Users can upload PDFs and extract the text easily.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panose="02020404030301010803" pitchFamily="18" charset="0"/>
              </a:rPr>
              <a:t>Image-to-Text (OCR)</a:t>
            </a:r>
            <a:r>
              <a:rPr lang="en-US" sz="2000" dirty="0">
                <a:latin typeface="Garamond" panose="02020404030301010803" pitchFamily="18" charset="0"/>
              </a:rPr>
              <a:t>: Converts images into editable text.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panose="02020404030301010803" pitchFamily="18" charset="0"/>
              </a:rPr>
              <a:t>Voice-to-Text</a:t>
            </a:r>
            <a:r>
              <a:rPr lang="en-US" sz="2000" dirty="0">
                <a:latin typeface="Garamond" panose="02020404030301010803" pitchFamily="18" charset="0"/>
              </a:rPr>
              <a:t>: Converts audio into text, with multi-language support.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panose="02020404030301010803" pitchFamily="18" charset="0"/>
              </a:rPr>
              <a:t>Image Search</a:t>
            </a:r>
            <a:r>
              <a:rPr lang="en-US" sz="2000" dirty="0">
                <a:latin typeface="Garamond" panose="02020404030301010803" pitchFamily="18" charset="0"/>
              </a:rPr>
              <a:t>: Search images based on descriptive text input.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1318" y="443261"/>
            <a:ext cx="33505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Century" panose="02040604050505020304" pitchFamily="18" charset="0"/>
              </a:rPr>
              <a:t>Project Scope</a:t>
            </a: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2745" y="1582341"/>
            <a:ext cx="102088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aramond" panose="02020404030301010803" pitchFamily="18" charset="0"/>
              </a:rPr>
              <a:t>The objective of Project WALL-E is to design and develop a multifunctional application that simplifies user interaction with digital content. By integrating features such as PDF-to-text conversion, image-to-text extraction, image search, and multilingual voice-to-text translation, the project aims to: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Enhance accessibility to diverse forms of information.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Provide a seamless, user-friendly interface for efficient data processing.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Ensure responsiveness and compatibility across devices for a consistent user experience.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Create a versatile platform that meets the needs of users in various fields requiring multimedia interaction</a:t>
            </a:r>
            <a:r>
              <a:rPr lang="en-US" sz="2000" dirty="0" smtClean="0">
                <a:latin typeface="Garamond" panose="02020404030301010803" pitchFamily="18" charset="0"/>
              </a:rPr>
              <a:t>.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11768" y="362238"/>
            <a:ext cx="71122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entury" panose="02040604050505020304" pitchFamily="18" charset="0"/>
              </a:rPr>
              <a:t>Objective Of Project WALL-E</a:t>
            </a:r>
            <a:endParaRPr lang="en-US" sz="4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464" y="315933"/>
            <a:ext cx="5278055" cy="914400"/>
          </a:xfrm>
        </p:spPr>
        <p:txBody>
          <a:bodyPr/>
          <a:lstStyle/>
          <a:p>
            <a:r>
              <a:rPr lang="en-US" sz="4000" dirty="0" err="1">
                <a:latin typeface="Century" panose="02040604050505020304" pitchFamily="18" charset="0"/>
              </a:rPr>
              <a:t>Figma</a:t>
            </a:r>
            <a:r>
              <a:rPr lang="en-US" sz="4000" dirty="0">
                <a:latin typeface="Century" panose="02040604050505020304" pitchFamily="18" charset="0"/>
              </a:rPr>
              <a:t>-Specific </a:t>
            </a:r>
            <a:r>
              <a:rPr lang="en-US" sz="4000" dirty="0" smtClean="0">
                <a:latin typeface="Century" panose="02040604050505020304" pitchFamily="18" charset="0"/>
              </a:rPr>
              <a:t>Tools</a:t>
            </a:r>
            <a:endParaRPr lang="en-US" sz="4000" dirty="0">
              <a:latin typeface="Century" panose="020406040505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67158" y="1669642"/>
            <a:ext cx="1220357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Design Tools</a:t>
            </a:r>
            <a:r>
              <a:rPr kumimoji="0" lang="en-US" alt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Frame Tool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: To create layouts for screens like login, signup, and home pages.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Components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: For reusable UI elements like buttons, headers, and form fields.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Auto Layout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: To ensure consistent spacing and alignment in your designs.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Prototyping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: To connect screens and simulate interactions such as clicks and navigation.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Plugins</a:t>
            </a:r>
            <a:r>
              <a:rPr kumimoji="0" lang="en-US" alt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Iconify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: For adding icons to your design.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Content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Reel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: To fill forms with sample data like names, emails, or passwords.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Interactive Prototypes</a:t>
            </a:r>
            <a:r>
              <a:rPr kumimoji="0" lang="en-US" alt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Use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Figma’s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Prototype Mode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to simulate interactions such as button clicks, transitions, and hover effects.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333" y="393540"/>
            <a:ext cx="4711706" cy="818214"/>
          </a:xfrm>
        </p:spPr>
        <p:txBody>
          <a:bodyPr anchor="b"/>
          <a:lstStyle/>
          <a:p>
            <a:r>
              <a:rPr lang="en-US" dirty="0" smtClean="0">
                <a:latin typeface="Garamond" panose="02020404030301010803" pitchFamily="18" charset="0"/>
              </a:rPr>
              <a:t>WORKFLOW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8294" y="1558043"/>
            <a:ext cx="8493645" cy="5004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Garamond" panose="02020404030301010803" pitchFamily="18" charset="0"/>
              </a:rPr>
              <a:t>Here I have mentioned one of the module’s work flow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Garamond" panose="02020404030301010803" pitchFamily="18" charset="0"/>
              </a:rPr>
              <a:t>Sample Workflow with </a:t>
            </a:r>
            <a:r>
              <a:rPr lang="en-US" b="1" dirty="0">
                <a:latin typeface="Garamond" panose="02020404030301010803" pitchFamily="18" charset="0"/>
              </a:rPr>
              <a:t>Diagram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User Action</a:t>
            </a:r>
            <a:r>
              <a:rPr lang="en-US" dirty="0">
                <a:latin typeface="Garamond" panose="02020404030301010803" pitchFamily="18" charset="0"/>
              </a:rPr>
              <a:t>: Login/Signup.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Navigation</a:t>
            </a:r>
            <a:r>
              <a:rPr lang="en-US" dirty="0">
                <a:latin typeface="Garamond" panose="02020404030301010803" pitchFamily="18" charset="0"/>
              </a:rPr>
              <a:t>: User lands on the Home Page.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Feature Selection</a:t>
            </a:r>
            <a:r>
              <a:rPr lang="en-US" dirty="0">
                <a:latin typeface="Garamond" panose="02020404030301010803" pitchFamily="18" charset="0"/>
              </a:rPr>
              <a:t>: User selects a feature (e.g., PDF-to-Text).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Upload</a:t>
            </a:r>
            <a:r>
              <a:rPr lang="en-US" dirty="0">
                <a:latin typeface="Garamond" panose="02020404030301010803" pitchFamily="18" charset="0"/>
              </a:rPr>
              <a:t>: User uploads a file.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Processing</a:t>
            </a:r>
            <a:r>
              <a:rPr lang="en-US" dirty="0">
                <a:latin typeface="Garamond" panose="02020404030301010803" pitchFamily="18" charset="0"/>
              </a:rPr>
              <a:t>: File is processed (simulated in the prototype).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Results Display</a:t>
            </a:r>
            <a:r>
              <a:rPr lang="en-US" dirty="0">
                <a:latin typeface="Garamond" panose="02020404030301010803" pitchFamily="18" charset="0"/>
              </a:rPr>
              <a:t>: Extracted text or translated output is shown.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latin typeface="Garamond" panose="02020404030301010803" pitchFamily="18" charset="0"/>
              </a:rPr>
              <a:t>Next Action</a:t>
            </a:r>
            <a:r>
              <a:rPr lang="en-US" dirty="0">
                <a:latin typeface="Garamond" panose="02020404030301010803" pitchFamily="18" charset="0"/>
              </a:rPr>
              <a:t>: User navigates to another feature or logs out.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1" t="23303" r="41197" b="8129"/>
          <a:stretch/>
        </p:blipFill>
        <p:spPr>
          <a:xfrm>
            <a:off x="4317095" y="2439044"/>
            <a:ext cx="1478476" cy="3134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6" t="23303" r="40737" b="7720"/>
          <a:stretch/>
        </p:blipFill>
        <p:spPr>
          <a:xfrm>
            <a:off x="10038915" y="2385593"/>
            <a:ext cx="1505580" cy="31127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6" t="23918" r="40737" b="7924"/>
          <a:stretch/>
        </p:blipFill>
        <p:spPr>
          <a:xfrm>
            <a:off x="6205607" y="2439044"/>
            <a:ext cx="1506576" cy="31160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7" t="23919" r="40967" b="7719"/>
          <a:stretch/>
        </p:blipFill>
        <p:spPr>
          <a:xfrm>
            <a:off x="8125047" y="2391117"/>
            <a:ext cx="1479195" cy="310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6" t="23304" r="41197" b="7310"/>
          <a:stretch/>
        </p:blipFill>
        <p:spPr>
          <a:xfrm>
            <a:off x="211734" y="2439044"/>
            <a:ext cx="1519829" cy="3281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1" t="23918" r="41082" b="7924"/>
          <a:stretch/>
        </p:blipFill>
        <p:spPr>
          <a:xfrm>
            <a:off x="2331049" y="2439044"/>
            <a:ext cx="1544112" cy="32338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5246" y="208344"/>
            <a:ext cx="7265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entury" panose="02040604050505020304" pitchFamily="18" charset="0"/>
              </a:rPr>
              <a:t>Sample Image For Work Flow</a:t>
            </a:r>
            <a:endParaRPr lang="en-US" sz="4000" dirty="0">
              <a:latin typeface="Century" panose="020406040505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8847" y="1782497"/>
            <a:ext cx="14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Login/signup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5268" y="1794077"/>
            <a:ext cx="12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Home Page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48851" y="1515714"/>
            <a:ext cx="1222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PDF to Text Convertor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04234" y="1770924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Querying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05607" y="1792713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PDF update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97297" y="178196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Output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79674" y="2471866"/>
            <a:ext cx="10926503" cy="143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Design Focus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: Clear, consistent navigation with well-defined buttons and input fields.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Aesthetic Design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: Modern, clean layout with a user-friendly interface to avoid overwhelming the user.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Responsiveness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: Design adapts well to screen sizes (mobile).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156242" y="408536"/>
            <a:ext cx="61895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Century" panose="02040604050505020304" pitchFamily="18" charset="0"/>
              </a:rPr>
              <a:t>UI/UX Design Highlights</a:t>
            </a: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61677" y="362238"/>
            <a:ext cx="57454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Accessibility Considerations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29557" y="2479760"/>
            <a:ext cx="10791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Multilingual Support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: Voice-to-text and text-based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features.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Visual Accessibility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: High-contrast text, scalable fonts, and easy navigation.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User-Friendly Interface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: Simplified layout with clear instructions and actionable buttons. </a:t>
            </a:r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230e9df3-be65-4c73-a93b-d1236ebd677e"/>
    <ds:schemaRef ds:uri="71af3243-3dd4-4a8d-8c0d-dd76da1f02a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www.w3.org/XML/1998/namespace"/>
    <ds:schemaRef ds:uri="http://schemas.microsoft.com/sharepoint/v3"/>
    <ds:schemaRef ds:uri="http://schemas.microsoft.com/office/2006/metadata/properties"/>
    <ds:schemaRef ds:uri="http://purl.org/dc/elements/1.1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674</Words>
  <Application>Microsoft Office PowerPoint</Application>
  <PresentationFormat>Widescreen</PresentationFormat>
  <Paragraphs>80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</vt:lpstr>
      <vt:lpstr>Courier New</vt:lpstr>
      <vt:lpstr>Garamond</vt:lpstr>
      <vt:lpstr>Gill Sans Nova Light</vt:lpstr>
      <vt:lpstr>Sagona Book</vt:lpstr>
      <vt:lpstr>Custom</vt:lpstr>
      <vt:lpstr>WALL – E (Bot)</vt:lpstr>
      <vt:lpstr>PowerPoint Presentation</vt:lpstr>
      <vt:lpstr>PowerPoint Presentation</vt:lpstr>
      <vt:lpstr>PowerPoint Presentation</vt:lpstr>
      <vt:lpstr>Figma-Specific Tools</vt:lpstr>
      <vt:lpstr>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2023-12-12T20:05:16Z</dcterms:created>
  <dcterms:modified xsi:type="dcterms:W3CDTF">2024-11-18T06:13:42Z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