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9"/>
      <p:bold r:id="rId10"/>
      <p:italic r:id="rId11"/>
      <p:boldItalic r:id="rId12"/>
    </p:embeddedFont>
    <p:embeddedFont>
      <p:font typeface="Raleway" panose="020B0503030101060003" pitchFamily="34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539"/>
  </p:normalViewPr>
  <p:slideViewPr>
    <p:cSldViewPr snapToGrid="0">
      <p:cViewPr varScale="1">
        <p:scale>
          <a:sx n="127" d="100"/>
          <a:sy n="127" d="100"/>
        </p:scale>
        <p:origin x="12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b="1" baseline="0" dirty="0">
                <a:solidFill>
                  <a:schemeClr val="bg2"/>
                </a:solidFill>
              </a:rPr>
              <a:t>1 in 8 women in United States will be diagnosed with breast cancer in her lifetime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Second leading cause of death due to cancer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b="1" dirty="0"/>
              <a:t>Early detection is the key to treating cancer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5 </a:t>
            </a:r>
            <a:r>
              <a:rPr lang="en-US" dirty="0" err="1"/>
              <a:t>yr</a:t>
            </a:r>
            <a:r>
              <a:rPr lang="en-US" dirty="0"/>
              <a:t> survival rate for women with stage 0 and stage 1 is breast cancer 100% and it decreases significantly as it moves to later stages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b="1" dirty="0"/>
              <a:t>Different sets of biomarkers: screening test, diagnostic test and monitoring test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Idea is to identify significant feature set  across Biomarkers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9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Wisconsin original - information and </a:t>
            </a:r>
            <a:r>
              <a:rPr lang="en-US" dirty="0" err="1"/>
              <a:t>featureset</a:t>
            </a:r>
            <a:endParaRPr lang="en-US" dirty="0"/>
          </a:p>
          <a:p>
            <a: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dirty="0"/>
              <a:t>Creator : Dr. </a:t>
            </a:r>
            <a:r>
              <a:rPr lang="en-US" dirty="0" err="1"/>
              <a:t>WIlliam</a:t>
            </a:r>
            <a:r>
              <a:rPr lang="en-US" dirty="0"/>
              <a:t> H. </a:t>
            </a:r>
            <a:r>
              <a:rPr lang="en-US" dirty="0" err="1"/>
              <a:t>Wolberg</a:t>
            </a:r>
            <a:r>
              <a:rPr lang="en-US" dirty="0"/>
              <a:t> (physician) </a:t>
            </a: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dirty="0"/>
              <a:t>Origins: University of Wisconsin Hospitals </a:t>
            </a: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dirty="0"/>
              <a:t>Attributes : 699 records, 9 features (collected over Jan 1989 to Nov 1991) benign: 458 malignant: 241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Wisconsin Diagnostic - information and </a:t>
            </a:r>
            <a:r>
              <a:rPr lang="en-US" dirty="0" err="1"/>
              <a:t>featureset</a:t>
            </a:r>
            <a:endParaRPr lang="en-US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dirty="0"/>
              <a:t>Creator: </a:t>
            </a:r>
            <a:r>
              <a:rPr lang="en-US" sz="10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Dr. William H. </a:t>
            </a:r>
            <a:r>
              <a:rPr lang="en-US" sz="1000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Wolberg</a:t>
            </a:r>
            <a:r>
              <a:rPr lang="en-US" sz="10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, W. Nick Street, </a:t>
            </a:r>
            <a:r>
              <a:rPr lang="en-US" sz="1000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Olvi</a:t>
            </a:r>
            <a:r>
              <a:rPr lang="en-US" sz="10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 L. </a:t>
            </a:r>
            <a:r>
              <a:rPr lang="en-US" sz="1000" dirty="0" err="1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Mangasarian</a:t>
            </a:r>
            <a:endParaRPr lang="en-US" sz="1000" dirty="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Clr>
                <a:srgbClr val="123654"/>
              </a:buClr>
              <a:buSzPts val="1000"/>
              <a:buFont typeface="Arial"/>
              <a:buChar char="■"/>
            </a:pPr>
            <a:r>
              <a:rPr lang="en-US" sz="10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Origins: </a:t>
            </a:r>
            <a:r>
              <a:rPr lang="en-US" dirty="0"/>
              <a:t>University of Wisconsin Hospitals </a:t>
            </a: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sz="10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They describe characteristics of the cell nuclei present in the image.</a:t>
            </a:r>
            <a:endParaRPr lang="en-US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US" dirty="0"/>
              <a:t>Attributes: 569  records,  32 features, </a:t>
            </a:r>
            <a:r>
              <a:rPr lang="en-US" sz="1000" dirty="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computed from a digitized image of a fine needle aspirate (FNA) of a breast mass.  B: 357 M: 212</a:t>
            </a:r>
            <a:endParaRPr lang="en-US" dirty="0"/>
          </a:p>
          <a:p>
            <a:endParaRPr lang="en-US" b="0" dirty="0">
              <a:effectLst/>
            </a:endParaRP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Breast Cancer Coimbra Data Set </a:t>
            </a:r>
          </a:p>
          <a:p>
            <a:pPr lvl="2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Creator: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Miguel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Patrício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miguelpatricio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'@'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gmail.com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José Pereira (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jafcpereira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'@'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gmail.com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Joana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Crisóstomo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joanacrisostomo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'@'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hotmail.com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Paulo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Matafome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paulomatafome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'@'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gmail.com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Raquel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Seiça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rmfseica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'@'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gmail.com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Francisco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Caramelo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fcaramelo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'@'</a:t>
            </a:r>
            <a:r>
              <a:rPr lang="en-U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sng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fmed.uc.pt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all from the Faculty of Medicine of the University of Coimbra and also Manuel Gomes 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Origins: University Hospital Centre of Coimbra</a:t>
            </a:r>
          </a:p>
          <a:p>
            <a:pPr lvl="2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10 predictors, all quantitative, and a binary dependent variable, indicating the presence or absence of breast cancer. 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predictors are anthropometric data and parameters which can be gathered in routine blood analysis. 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Prediction models based on these predictors, if accurate, can potentially be used as a biomarker of breast cancer.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 rtl="0" fontAlgn="base"/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Attributes: 116  records, 10 features,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computed from a digitized image of a fine needle aspirate (FNA) of a breast mass.  B: 52 M: 64</a:t>
            </a:r>
            <a:endParaRPr lang="en-US" sz="14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62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Feature selection using Correlation, RFE and GA on Random Forest </a:t>
            </a:r>
            <a:r>
              <a:rPr lang="en-US" dirty="0" err="1"/>
              <a:t>Algo</a:t>
            </a: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Identifying the intersecting feature sets between the comparisons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Combining the most significant features into a single dataset to test with different models and identify the best predictive model with highest accuracy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Manually creating a dataset for training and testing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6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4503a06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4503a06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Breast Cancer Data - Feature Selection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Ashish Deo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Prasad Akmar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cut/>
      </p:transition>
    </mc:Choice>
    <mc:Fallback xmlns="">
      <p:transition advClick="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DC84-8ECC-4F36-9FB4-9396A4C4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1097670"/>
            <a:ext cx="7688700" cy="535200"/>
          </a:xfrm>
        </p:spPr>
        <p:txBody>
          <a:bodyPr/>
          <a:lstStyle/>
          <a:p>
            <a:r>
              <a:rPr lang="en-US" dirty="0"/>
              <a:t>Why this Project?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A9CFD-118D-482C-BFBE-D9021B49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" y="1632870"/>
            <a:ext cx="3183242" cy="149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79407-861E-41E2-A5C0-0C67C273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90" y="1632870"/>
            <a:ext cx="3132462" cy="1256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F8EF3-5595-4AA2-8358-D51D0F3DC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980" y="2728244"/>
            <a:ext cx="3989322" cy="20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9321-97D6-4AAA-B66A-A9530B98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1112910"/>
            <a:ext cx="7688700" cy="535200"/>
          </a:xfrm>
        </p:spPr>
        <p:txBody>
          <a:bodyPr/>
          <a:lstStyle/>
          <a:p>
            <a:r>
              <a:rPr lang="en-US" dirty="0"/>
              <a:t>Dataset - </a:t>
            </a:r>
            <a:r>
              <a:rPr lang="en" dirty="0"/>
              <a:t>Wisconsin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10D85C-503C-4E6F-8914-5B65C3BF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32571"/>
              </p:ext>
            </p:extLst>
          </p:nvPr>
        </p:nvGraphicFramePr>
        <p:xfrm>
          <a:off x="68580" y="1648110"/>
          <a:ext cx="900099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904">
                  <a:extLst>
                    <a:ext uri="{9D8B030D-6E8A-4147-A177-3AD203B41FA5}">
                      <a16:colId xmlns:a16="http://schemas.microsoft.com/office/drawing/2014/main" val="2378812238"/>
                    </a:ext>
                  </a:extLst>
                </a:gridCol>
                <a:gridCol w="1818167">
                  <a:extLst>
                    <a:ext uri="{9D8B030D-6E8A-4147-A177-3AD203B41FA5}">
                      <a16:colId xmlns:a16="http://schemas.microsoft.com/office/drawing/2014/main" val="3684127458"/>
                    </a:ext>
                  </a:extLst>
                </a:gridCol>
                <a:gridCol w="1212112">
                  <a:extLst>
                    <a:ext uri="{9D8B030D-6E8A-4147-A177-3AD203B41FA5}">
                      <a16:colId xmlns:a16="http://schemas.microsoft.com/office/drawing/2014/main" val="1190232428"/>
                    </a:ext>
                  </a:extLst>
                </a:gridCol>
                <a:gridCol w="3072808">
                  <a:extLst>
                    <a:ext uri="{9D8B030D-6E8A-4147-A177-3AD203B41FA5}">
                      <a16:colId xmlns:a16="http://schemas.microsoft.com/office/drawing/2014/main" val="1898837891"/>
                    </a:ext>
                  </a:extLst>
                </a:gridCol>
              </a:tblGrid>
              <a:tr h="314718">
                <a:tc>
                  <a:txBody>
                    <a:bodyPr/>
                    <a:lstStyle/>
                    <a:p>
                      <a:pPr algn="ctr"/>
                      <a:r>
                        <a:rPr lang="en" sz="1600" dirty="0"/>
                        <a:t>Original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Diagnostic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Coimbra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18936"/>
                  </a:ext>
                </a:extLst>
              </a:tr>
              <a:tr h="4863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Observational Data by Dr. WIlliam H. Wolberg.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Data from a digitized image of a fine needle aspirate (FNA)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Data from a digitized image of a fine needle aspirate (FNA)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02494"/>
                  </a:ext>
                </a:extLst>
              </a:tr>
              <a:tr h="4863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Instances - 699</a:t>
                      </a:r>
                      <a:endParaRPr lang="en" dirty="0">
                        <a:solidFill>
                          <a:schemeClr val="bg2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Attributes</a:t>
                      </a:r>
                      <a:r>
                        <a:rPr lang="en" dirty="0">
                          <a:solidFill>
                            <a:schemeClr val="bg2"/>
                          </a:solidFill>
                        </a:rPr>
                        <a:t> – 10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Instances: 569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Attributes: 32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Instances: 116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Attributes: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977676"/>
                  </a:ext>
                </a:extLst>
              </a:tr>
              <a:tr h="208858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Clump Thickness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Uniformity of Cell Size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Uniformity of Cell Shape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Marginal Adhesion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Single Epithelial Cell Size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Bare Nuclei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Bland Chromatin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Normal Nucleoli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Mitoses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Perimeter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Smoothness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Compactness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Concave points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Fractal dimension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Concavity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Radius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Texture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BMI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Glucose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Insulin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HOMA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Leptin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Adiponectin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cap="none" dirty="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Resistin</a:t>
                      </a:r>
                      <a:endParaRPr lang="en-US" sz="1400" b="0" i="0" u="none" strike="noStrike" cap="none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MCP.1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45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55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14571-6FD1-4DD4-AE1F-06A9431C9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"/>
            <a:ext cx="9144000" cy="41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3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A6BAAD6-3B78-8A48-B103-CFFDBCEE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91" y="1028700"/>
            <a:ext cx="739921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2599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523</Words>
  <Application>Microsoft Macintosh PowerPoint</Application>
  <PresentationFormat>On-screen Show (16:9)</PresentationFormat>
  <Paragraphs>73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Arial</vt:lpstr>
      <vt:lpstr>Raleway</vt:lpstr>
      <vt:lpstr>Streamline</vt:lpstr>
      <vt:lpstr>Breast Cancer Data - Feature Selection</vt:lpstr>
      <vt:lpstr>Why this Project?</vt:lpstr>
      <vt:lpstr>Dataset - Wisconsin</vt:lpstr>
      <vt:lpstr>PowerPoint Presentation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Data - Feature Selection</dc:title>
  <cp:lastModifiedBy>Prasad Akmar</cp:lastModifiedBy>
  <cp:revision>28</cp:revision>
  <dcterms:modified xsi:type="dcterms:W3CDTF">2018-12-11T04:05:43Z</dcterms:modified>
</cp:coreProperties>
</file>